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media/image17.jpg" ContentType="image/jpg"/>
  <Override PartName="/ppt/media/image18.jpg" ContentType="image/jpg"/>
  <Override PartName="/ppt/media/image19.jpg" ContentType="image/jpg"/>
  <Override PartName="/ppt/media/image20.jpg" ContentType="image/jpg"/>
  <Override PartName="/ppt/media/image25.jpg" ContentType="image/jpg"/>
  <Override PartName="/ppt/media/image58.jpg" ContentType="image/jpg"/>
  <Override PartName="/ppt/media/image59.jpg" ContentType="image/jpg"/>
  <Override PartName="/ppt/media/image60.jpg" ContentType="image/jpg"/>
  <Override PartName="/ppt/media/image61.jpg" ContentType="image/jpg"/>
  <Override PartName="/ppt/media/image62.jpg" ContentType="image/jpg"/>
  <Override PartName="/ppt/media/image63.jpg" ContentType="image/jpg"/>
  <Override PartName="/ppt/media/image64.jpg" ContentType="image/jpg"/>
  <Override PartName="/ppt/media/image65.jpg" ContentType="image/jpg"/>
  <Override PartName="/ppt/media/image66.jpg" ContentType="image/jpg"/>
  <Override PartName="/ppt/media/image67.jpg" ContentType="image/jpg"/>
  <Override PartName="/ppt/media/image68.jpg" ContentType="image/jpg"/>
  <Override PartName="/ppt/media/image71.jpg" ContentType="image/jpg"/>
  <Override PartName="/ppt/media/image72.jpg" ContentType="image/jpg"/>
  <Override PartName="/ppt/media/image75.jpg" ContentType="image/jpg"/>
  <Override PartName="/ppt/media/image78.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sldIdLst>
    <p:sldId id="256" r:id="rId4"/>
    <p:sldId id="308" r:id="rId5"/>
    <p:sldId id="309" r:id="rId6"/>
    <p:sldId id="378" r:id="rId7"/>
    <p:sldId id="379" r:id="rId8"/>
    <p:sldId id="380" r:id="rId9"/>
    <p:sldId id="381" r:id="rId10"/>
    <p:sldId id="310" r:id="rId11"/>
    <p:sldId id="311" r:id="rId12"/>
    <p:sldId id="312" r:id="rId13"/>
    <p:sldId id="313" r:id="rId14"/>
    <p:sldId id="314" r:id="rId15"/>
    <p:sldId id="320" r:id="rId16"/>
    <p:sldId id="321" r:id="rId17"/>
    <p:sldId id="322" r:id="rId18"/>
    <p:sldId id="323" r:id="rId19"/>
    <p:sldId id="324" r:id="rId20"/>
    <p:sldId id="325" r:id="rId21"/>
    <p:sldId id="326" r:id="rId22"/>
    <p:sldId id="327" r:id="rId23"/>
    <p:sldId id="328" r:id="rId24"/>
    <p:sldId id="329" r:id="rId25"/>
    <p:sldId id="330" r:id="rId26"/>
    <p:sldId id="331" r:id="rId27"/>
    <p:sldId id="332" r:id="rId28"/>
    <p:sldId id="333" r:id="rId29"/>
    <p:sldId id="334" r:id="rId30"/>
    <p:sldId id="335" r:id="rId31"/>
    <p:sldId id="336" r:id="rId32"/>
    <p:sldId id="337" r:id="rId33"/>
    <p:sldId id="338" r:id="rId34"/>
    <p:sldId id="339" r:id="rId35"/>
    <p:sldId id="340" r:id="rId36"/>
    <p:sldId id="341" r:id="rId37"/>
    <p:sldId id="342" r:id="rId38"/>
    <p:sldId id="343" r:id="rId39"/>
    <p:sldId id="344" r:id="rId40"/>
    <p:sldId id="345" r:id="rId41"/>
    <p:sldId id="346" r:id="rId42"/>
    <p:sldId id="347" r:id="rId43"/>
    <p:sldId id="348" r:id="rId44"/>
    <p:sldId id="349" r:id="rId45"/>
    <p:sldId id="350" r:id="rId46"/>
    <p:sldId id="351" r:id="rId47"/>
    <p:sldId id="352" r:id="rId48"/>
    <p:sldId id="353" r:id="rId49"/>
    <p:sldId id="354" r:id="rId50"/>
    <p:sldId id="356" r:id="rId51"/>
    <p:sldId id="358" r:id="rId52"/>
    <p:sldId id="359" r:id="rId53"/>
    <p:sldId id="360" r:id="rId54"/>
    <p:sldId id="361" r:id="rId55"/>
    <p:sldId id="383" r:id="rId56"/>
    <p:sldId id="382" r:id="rId57"/>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7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AD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48" autoAdjust="0"/>
    <p:restoredTop sz="94660"/>
  </p:normalViewPr>
  <p:slideViewPr>
    <p:cSldViewPr snapToGrid="0">
      <p:cViewPr varScale="1">
        <p:scale>
          <a:sx n="74" d="100"/>
          <a:sy n="74" d="100"/>
        </p:scale>
        <p:origin x="810" y="72"/>
      </p:cViewPr>
      <p:guideLst>
        <p:guide orient="horz" pos="237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Sheet1!$A$2:$A$11</c:f>
              <c:strCache>
                <c:ptCount val="10"/>
                <c:pt idx="0">
                  <c:v>Software Engineering</c:v>
                </c:pt>
                <c:pt idx="1">
                  <c:v>ML Deployment</c:v>
                </c:pt>
                <c:pt idx="2">
                  <c:v>Data Engineering</c:v>
                </c:pt>
                <c:pt idx="3">
                  <c:v>Domain Knowledge</c:v>
                </c:pt>
                <c:pt idx="4">
                  <c:v>Database</c:v>
                </c:pt>
                <c:pt idx="5">
                  <c:v>Data Visualisation</c:v>
                </c:pt>
                <c:pt idx="6">
                  <c:v>Statistics</c:v>
                </c:pt>
                <c:pt idx="7">
                  <c:v>ML Modeling</c:v>
                </c:pt>
                <c:pt idx="8">
                  <c:v>Programming</c:v>
                </c:pt>
                <c:pt idx="9">
                  <c:v>Big Data</c:v>
                </c:pt>
              </c:strCache>
            </c:strRef>
          </c:cat>
          <c:val>
            <c:numRef>
              <c:f>Sheet1!$B$2:$B$11</c:f>
              <c:numCache>
                <c:formatCode>General</c:formatCode>
                <c:ptCount val="10"/>
                <c:pt idx="0">
                  <c:v>30</c:v>
                </c:pt>
                <c:pt idx="1">
                  <c:v>20</c:v>
                </c:pt>
                <c:pt idx="2">
                  <c:v>30</c:v>
                </c:pt>
                <c:pt idx="3">
                  <c:v>70</c:v>
                </c:pt>
                <c:pt idx="4">
                  <c:v>60</c:v>
                </c:pt>
                <c:pt idx="5">
                  <c:v>70</c:v>
                </c:pt>
                <c:pt idx="6">
                  <c:v>70</c:v>
                </c:pt>
                <c:pt idx="7">
                  <c:v>60</c:v>
                </c:pt>
                <c:pt idx="8">
                  <c:v>50</c:v>
                </c:pt>
                <c:pt idx="9">
                  <c:v>40</c:v>
                </c:pt>
              </c:numCache>
            </c:numRef>
          </c:val>
        </c:ser>
        <c:dLbls>
          <c:showLegendKey val="0"/>
          <c:showVal val="0"/>
          <c:showCatName val="0"/>
          <c:showSerName val="0"/>
          <c:showPercent val="0"/>
          <c:showBubbleSize val="0"/>
        </c:dLbls>
        <c:axId val="-77434352"/>
        <c:axId val="-77428368"/>
      </c:radarChart>
      <c:catAx>
        <c:axId val="-77434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7428368"/>
        <c:crosses val="autoZero"/>
        <c:auto val="1"/>
        <c:lblAlgn val="ctr"/>
        <c:lblOffset val="100"/>
        <c:noMultiLvlLbl val="0"/>
      </c:catAx>
      <c:valAx>
        <c:axId val="-7742836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74343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0" name="Rectangle 219">
            <a:extLst>
              <a:ext uri="{FF2B5EF4-FFF2-40B4-BE49-F238E27FC236}">
                <a16:creationId xmlns:a16="http://schemas.microsoft.com/office/drawing/2014/main" xmlns="" id="{E970CBB1-3F25-44EF-A6B8-2219DE80F1E6}"/>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Arc 220">
            <a:extLst>
              <a:ext uri="{FF2B5EF4-FFF2-40B4-BE49-F238E27FC236}">
                <a16:creationId xmlns:a16="http://schemas.microsoft.com/office/drawing/2014/main" xmlns="" id="{32E2B889-41FC-4724-93F6-48A4DEF90230}"/>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xmlns="" id="{FDF1FE28-12EC-4903-A460-E890754C1903}"/>
              </a:ext>
            </a:extLst>
          </p:cNvPr>
          <p:cNvSpPr/>
          <p:nvPr userDrawn="1"/>
        </p:nvSpPr>
        <p:spPr>
          <a:xfrm>
            <a:off x="323530" y="6357257"/>
            <a:ext cx="11868470" cy="3396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205775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xmlns="" id="{A0E8D5F8-DCBB-4697-978C-9F18383C891F}"/>
              </a:ext>
            </a:extLst>
          </p:cNvPr>
          <p:cNvSpPr/>
          <p:nvPr userDrawn="1"/>
        </p:nvSpPr>
        <p:spPr>
          <a:xfrm>
            <a:off x="0" y="161317"/>
            <a:ext cx="11191164" cy="1026038"/>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2120734" y="339509"/>
            <a:ext cx="97759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xmlns="" id="{1FC942A5-2D0D-4483-A217-3F3729323734}"/>
              </a:ext>
            </a:extLst>
          </p:cNvPr>
          <p:cNvSpPr/>
          <p:nvPr userDrawn="1"/>
        </p:nvSpPr>
        <p:spPr>
          <a:xfrm>
            <a:off x="0" y="161317"/>
            <a:ext cx="1668083" cy="1026038"/>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xmlns="" id="{A01515AE-4193-4204-AAE3-28BCF655ED34}"/>
              </a:ext>
            </a:extLst>
          </p:cNvPr>
          <p:cNvSpPr/>
          <p:nvPr userDrawn="1"/>
        </p:nvSpPr>
        <p:spPr>
          <a:xfrm>
            <a:off x="11288971" y="161317"/>
            <a:ext cx="903029" cy="1026038"/>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28761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xmlns="" id="{6BEAFC25-821F-477D-B4DA-EF0E26AE0841}"/>
              </a:ext>
            </a:extLst>
          </p:cNvPr>
          <p:cNvSpPr>
            <a:spLocks noGrp="1"/>
          </p:cNvSpPr>
          <p:nvPr>
            <p:ph type="pic" sz="quarter" idx="10" hasCustomPrompt="1"/>
          </p:nvPr>
        </p:nvSpPr>
        <p:spPr>
          <a:xfrm>
            <a:off x="0" y="0"/>
            <a:ext cx="12192000" cy="2664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
        <p:nvSpPr>
          <p:cNvPr id="6" name="그림 개체 틀 2">
            <a:extLst>
              <a:ext uri="{FF2B5EF4-FFF2-40B4-BE49-F238E27FC236}">
                <a16:creationId xmlns:a16="http://schemas.microsoft.com/office/drawing/2014/main" xmlns="" id="{2C30C39C-AAA9-4761-B982-E964F936EA3C}"/>
              </a:ext>
            </a:extLst>
          </p:cNvPr>
          <p:cNvSpPr>
            <a:spLocks noGrp="1"/>
          </p:cNvSpPr>
          <p:nvPr>
            <p:ph type="pic" sz="quarter" idx="42" hasCustomPrompt="1"/>
          </p:nvPr>
        </p:nvSpPr>
        <p:spPr>
          <a:xfrm>
            <a:off x="1032695" y="1988366"/>
            <a:ext cx="2444297" cy="2444297"/>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solidFill>
                  <a:schemeClr val="tx1">
                    <a:lumMod val="75000"/>
                    <a:lumOff val="25000"/>
                  </a:schemeClr>
                </a:solidFill>
              </a:defRPr>
            </a:lvl1pPr>
          </a:lstStyle>
          <a:p>
            <a:r>
              <a:rPr lang="en-US" altLang="ko-KR" dirty="0"/>
              <a:t>Place Your Picture Here and Bring to Front</a:t>
            </a:r>
            <a:endParaRPr lang="ko-KR" altLang="en-US" dirty="0"/>
          </a:p>
        </p:txBody>
      </p:sp>
    </p:spTree>
    <p:extLst>
      <p:ext uri="{BB962C8B-B14F-4D97-AF65-F5344CB8AC3E}">
        <p14:creationId xmlns:p14="http://schemas.microsoft.com/office/powerpoint/2010/main" val="2632218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xmlns="" id="{6BEAFC25-821F-477D-B4DA-EF0E26AE0841}"/>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2334304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43073D1A-A4A7-4F5B-BE54-63CEAB575F6A}"/>
              </a:ext>
            </a:extLst>
          </p:cNvPr>
          <p:cNvSpPr>
            <a:spLocks noGrp="1"/>
          </p:cNvSpPr>
          <p:nvPr>
            <p:ph type="pic" sz="quarter" idx="10" hasCustomPrompt="1"/>
          </p:nvPr>
        </p:nvSpPr>
        <p:spPr>
          <a:xfrm>
            <a:off x="7266709" y="529965"/>
            <a:ext cx="4925290" cy="5798070"/>
          </a:xfrm>
          <a:custGeom>
            <a:avLst/>
            <a:gdLst>
              <a:gd name="connsiteX0" fmla="*/ 857449 w 4925290"/>
              <a:gd name="connsiteY0" fmla="*/ 0 h 5798070"/>
              <a:gd name="connsiteX1" fmla="*/ 4214649 w 4925290"/>
              <a:gd name="connsiteY1" fmla="*/ 0 h 5798070"/>
              <a:gd name="connsiteX2" fmla="*/ 4925290 w 4925290"/>
              <a:gd name="connsiteY2" fmla="*/ 1223176 h 5798070"/>
              <a:gd name="connsiteX3" fmla="*/ 4925290 w 4925290"/>
              <a:gd name="connsiteY3" fmla="*/ 4574894 h 5798070"/>
              <a:gd name="connsiteX4" fmla="*/ 4214649 w 4925290"/>
              <a:gd name="connsiteY4" fmla="*/ 5798070 h 5798070"/>
              <a:gd name="connsiteX5" fmla="*/ 857449 w 4925290"/>
              <a:gd name="connsiteY5" fmla="*/ 5798070 h 5798070"/>
              <a:gd name="connsiteX6" fmla="*/ 0 w 4925290"/>
              <a:gd name="connsiteY6" fmla="*/ 4322202 h 5798070"/>
              <a:gd name="connsiteX7" fmla="*/ 2152428 w 4925290"/>
              <a:gd name="connsiteY7" fmla="*/ 4322202 h 5798070"/>
              <a:gd name="connsiteX8" fmla="*/ 2979260 w 4925290"/>
              <a:gd name="connsiteY8" fmla="*/ 2899035 h 5798070"/>
              <a:gd name="connsiteX9" fmla="*/ 2152428 w 4925290"/>
              <a:gd name="connsiteY9" fmla="*/ 1475868 h 5798070"/>
              <a:gd name="connsiteX10" fmla="*/ 0 w 4925290"/>
              <a:gd name="connsiteY10" fmla="*/ 1475868 h 579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25290" h="5798070">
                <a:moveTo>
                  <a:pt x="857449" y="0"/>
                </a:moveTo>
                <a:lnTo>
                  <a:pt x="4214649" y="0"/>
                </a:lnTo>
                <a:lnTo>
                  <a:pt x="4925290" y="1223176"/>
                </a:lnTo>
                <a:lnTo>
                  <a:pt x="4925290" y="4574894"/>
                </a:lnTo>
                <a:lnTo>
                  <a:pt x="4214649" y="5798070"/>
                </a:lnTo>
                <a:lnTo>
                  <a:pt x="857449" y="5798070"/>
                </a:lnTo>
                <a:lnTo>
                  <a:pt x="0" y="4322202"/>
                </a:lnTo>
                <a:lnTo>
                  <a:pt x="2152428" y="4322202"/>
                </a:lnTo>
                <a:lnTo>
                  <a:pt x="2979260" y="2899035"/>
                </a:lnTo>
                <a:lnTo>
                  <a:pt x="2152428" y="1475868"/>
                </a:lnTo>
                <a:lnTo>
                  <a:pt x="0" y="1475868"/>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3" name="Picture Placeholder 12">
            <a:extLst>
              <a:ext uri="{FF2B5EF4-FFF2-40B4-BE49-F238E27FC236}">
                <a16:creationId xmlns:a16="http://schemas.microsoft.com/office/drawing/2014/main" xmlns="" id="{8CF70162-E0C4-4E2A-B2CE-73A493476724}"/>
              </a:ext>
            </a:extLst>
          </p:cNvPr>
          <p:cNvSpPr>
            <a:spLocks noGrp="1"/>
          </p:cNvSpPr>
          <p:nvPr>
            <p:ph type="pic" sz="quarter" idx="11" hasCustomPrompt="1"/>
          </p:nvPr>
        </p:nvSpPr>
        <p:spPr>
          <a:xfrm>
            <a:off x="4525108" y="2105085"/>
            <a:ext cx="4925290" cy="2647831"/>
          </a:xfrm>
          <a:custGeom>
            <a:avLst/>
            <a:gdLst>
              <a:gd name="connsiteX0" fmla="*/ 769169 w 6213231"/>
              <a:gd name="connsiteY0" fmla="*/ 0 h 2647831"/>
              <a:gd name="connsiteX1" fmla="*/ 5444062 w 6213231"/>
              <a:gd name="connsiteY1" fmla="*/ 0 h 2647831"/>
              <a:gd name="connsiteX2" fmla="*/ 6213231 w 6213231"/>
              <a:gd name="connsiteY2" fmla="*/ 1323916 h 2647831"/>
              <a:gd name="connsiteX3" fmla="*/ 5444062 w 6213231"/>
              <a:gd name="connsiteY3" fmla="*/ 2647831 h 2647831"/>
              <a:gd name="connsiteX4" fmla="*/ 769169 w 6213231"/>
              <a:gd name="connsiteY4" fmla="*/ 2647831 h 2647831"/>
              <a:gd name="connsiteX5" fmla="*/ 0 w 6213231"/>
              <a:gd name="connsiteY5" fmla="*/ 1323916 h 264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3231" h="2647831">
                <a:moveTo>
                  <a:pt x="769169" y="0"/>
                </a:moveTo>
                <a:lnTo>
                  <a:pt x="5444062" y="0"/>
                </a:lnTo>
                <a:lnTo>
                  <a:pt x="6213231" y="1323916"/>
                </a:lnTo>
                <a:lnTo>
                  <a:pt x="5444062" y="2647831"/>
                </a:lnTo>
                <a:lnTo>
                  <a:pt x="769169" y="2647831"/>
                </a:lnTo>
                <a:lnTo>
                  <a:pt x="0" y="132391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84768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xmlns="" id="{6BEAFC25-821F-477D-B4DA-EF0E26AE0841}"/>
              </a:ext>
            </a:extLst>
          </p:cNvPr>
          <p:cNvSpPr>
            <a:spLocks noGrp="1"/>
          </p:cNvSpPr>
          <p:nvPr>
            <p:ph type="pic" sz="quarter" idx="10" hasCustomPrompt="1"/>
          </p:nvPr>
        </p:nvSpPr>
        <p:spPr>
          <a:xfrm>
            <a:off x="1160586" y="0"/>
            <a:ext cx="4853352"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1532972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xmlns="" id="{21AEC72C-3C89-4B08-B67E-E04E47BA302D}"/>
              </a:ext>
            </a:extLst>
          </p:cNvPr>
          <p:cNvSpPr>
            <a:spLocks noGrp="1"/>
          </p:cNvSpPr>
          <p:nvPr>
            <p:ph type="pic" sz="quarter" idx="10" hasCustomPrompt="1"/>
          </p:nvPr>
        </p:nvSpPr>
        <p:spPr>
          <a:xfrm>
            <a:off x="5847486" y="342900"/>
            <a:ext cx="5926499"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796384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raphic 2">
            <a:extLst>
              <a:ext uri="{FF2B5EF4-FFF2-40B4-BE49-F238E27FC236}">
                <a16:creationId xmlns:a16="http://schemas.microsoft.com/office/drawing/2014/main" xmlns="" id="{C6032FB9-BC74-4D22-9490-C57A3761EB46}"/>
              </a:ext>
            </a:extLst>
          </p:cNvPr>
          <p:cNvSpPr/>
          <p:nvPr userDrawn="1"/>
        </p:nvSpPr>
        <p:spPr>
          <a:xfrm flipH="1">
            <a:off x="3994321" y="809154"/>
            <a:ext cx="4427783" cy="53238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bg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3684696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raphic 2">
            <a:extLst>
              <a:ext uri="{FF2B5EF4-FFF2-40B4-BE49-F238E27FC236}">
                <a16:creationId xmlns:a16="http://schemas.microsoft.com/office/drawing/2014/main" xmlns="" id="{C6032FB9-BC74-4D22-9490-C57A3761EB46}"/>
              </a:ext>
            </a:extLst>
          </p:cNvPr>
          <p:cNvSpPr/>
          <p:nvPr userDrawn="1"/>
        </p:nvSpPr>
        <p:spPr>
          <a:xfrm flipH="1">
            <a:off x="3994321" y="809154"/>
            <a:ext cx="4427783" cy="53238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bg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395023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37F98B0-1969-4B0D-B39C-719F77064B57}"/>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c 2">
            <a:extLst>
              <a:ext uri="{FF2B5EF4-FFF2-40B4-BE49-F238E27FC236}">
                <a16:creationId xmlns:a16="http://schemas.microsoft.com/office/drawing/2014/main" xmlns="" id="{A0175121-4C90-40A9-B147-E4149E5190AE}"/>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09561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4542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C931360-7E41-4248-8AEF-AC858AB643B6}"/>
              </a:ext>
            </a:extLst>
          </p:cNvPr>
          <p:cNvSpPr/>
          <p:nvPr userDrawn="1"/>
        </p:nvSpPr>
        <p:spPr>
          <a:xfrm>
            <a:off x="0" y="0"/>
            <a:ext cx="12192000" cy="6858000"/>
          </a:xfrm>
          <a:prstGeom prst="rect">
            <a:avLst/>
          </a:prstGeom>
          <a:gradFill flip="none" rotWithShape="1">
            <a:gsLst>
              <a:gs pos="29000">
                <a:schemeClr val="accent1">
                  <a:lumMod val="5000"/>
                  <a:lumOff val="95000"/>
                  <a:alpha val="0"/>
                </a:schemeClr>
              </a:gs>
              <a:gs pos="66000">
                <a:schemeClr val="accent1">
                  <a:alpha val="58000"/>
                </a:schemeClr>
              </a:gs>
              <a:gs pos="80000">
                <a:schemeClr val="accent1">
                  <a:alpha val="61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10241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1625001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1" r:id="rId1"/>
    <p:sldLayoutId id="2147483737" r:id="rId2"/>
    <p:sldLayoutId id="2147483739" r:id="rId3"/>
    <p:sldLayoutId id="2147483736" r:id="rId4"/>
    <p:sldLayoutId id="2147483740" r:id="rId5"/>
    <p:sldLayoutId id="2147483741" r:id="rId6"/>
    <p:sldLayoutId id="2147483742" r:id="rId7"/>
    <p:sldLayoutId id="2147483732" r:id="rId8"/>
    <p:sldLayoutId id="2147483738" r:id="rId9"/>
    <p:sldLayoutId id="2147483743" r:id="rId10"/>
    <p:sldLayoutId id="2147483745" r:id="rId11"/>
    <p:sldLayoutId id="2147483747" r:id="rId12"/>
    <p:sldLayoutId id="2147483746" r:id="rId13"/>
    <p:sldLayoutId id="2147483744" r:id="rId14"/>
    <p:sldLayoutId id="2147483748" r:id="rId15"/>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7.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0.xml"/><Relationship Id="rId5" Type="http://schemas.openxmlformats.org/officeDocument/2006/relationships/image" Target="../media/image20.jpg"/><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53.png"/><Relationship Id="rId2" Type="http://schemas.openxmlformats.org/officeDocument/2006/relationships/image" Target="../media/image30.png"/><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2.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png"/><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hlinkClick r:id="rId2"/>
          </p:cNvPr>
          <p:cNvSpPr txBox="1"/>
          <p:nvPr/>
        </p:nvSpPr>
        <p:spPr>
          <a:xfrm>
            <a:off x="6592816" y="4289278"/>
            <a:ext cx="5610653" cy="246221"/>
          </a:xfrm>
          <a:prstGeom prst="rect">
            <a:avLst/>
          </a:prstGeom>
          <a:noFill/>
        </p:spPr>
        <p:txBody>
          <a:bodyPr wrap="square" rtlCol="0">
            <a:spAutoFit/>
          </a:bodyPr>
          <a:lstStyle/>
          <a:p>
            <a:r>
              <a:rPr lang="en-US" altLang="ko-KR" sz="1000" dirty="0" smtClean="0">
                <a:solidFill>
                  <a:schemeClr val="bg1"/>
                </a:solidFill>
                <a:cs typeface="Arial" pitchFamily="34" charset="0"/>
              </a:rPr>
              <a:t>Data Scientist at Telkom Indonesia</a:t>
            </a:r>
            <a:endParaRPr lang="ko-KR" altLang="en-US" sz="1000" dirty="0">
              <a:solidFill>
                <a:schemeClr val="bg1"/>
              </a:solidFill>
              <a:cs typeface="Arial" pitchFamily="34" charset="0"/>
            </a:endParaRPr>
          </a:p>
        </p:txBody>
      </p:sp>
      <p:grpSp>
        <p:nvGrpSpPr>
          <p:cNvPr id="10" name="Group 9"/>
          <p:cNvGrpSpPr/>
          <p:nvPr/>
        </p:nvGrpSpPr>
        <p:grpSpPr>
          <a:xfrm>
            <a:off x="10088009" y="539067"/>
            <a:ext cx="1262227" cy="310203"/>
            <a:chOff x="3275856" y="1242391"/>
            <a:chExt cx="1656184" cy="407020"/>
          </a:xfrm>
        </p:grpSpPr>
        <p:sp>
          <p:nvSpPr>
            <p:cNvPr id="11" name="Rounded Rectangle 10"/>
            <p:cNvSpPr/>
            <p:nvPr/>
          </p:nvSpPr>
          <p:spPr>
            <a:xfrm>
              <a:off x="3275856" y="1242391"/>
              <a:ext cx="1656184" cy="407020"/>
            </a:xfrm>
            <a:prstGeom prst="roundRect">
              <a:avLst>
                <a:gd name="adj" fmla="val 50000"/>
              </a:avLst>
            </a:prstGeom>
            <a:solidFill>
              <a:schemeClr val="bg1">
                <a:alpha val="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12" name="Picture 2" descr="E:\002-KIMS BUSINESS\007-01-ALLPPT.com\011-ALLPPT-LOGO\allppt-logo-e.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contrast="40000"/>
                      </a14:imgEffect>
                    </a14:imgLayer>
                  </a14:imgProps>
                </a:ext>
                <a:ext uri="{28A0092B-C50C-407E-A947-70E740481C1C}">
                  <a14:useLocalDpi xmlns:a14="http://schemas.microsoft.com/office/drawing/2010/main" val="0"/>
                </a:ext>
              </a:extLst>
            </a:blip>
            <a:srcRect/>
            <a:stretch>
              <a:fillRect/>
            </a:stretch>
          </p:blipFill>
          <p:spPr bwMode="auto">
            <a:xfrm>
              <a:off x="3516120" y="1319622"/>
              <a:ext cx="1187245" cy="247343"/>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a:extLst>
              <a:ext uri="{FF2B5EF4-FFF2-40B4-BE49-F238E27FC236}">
                <a16:creationId xmlns:a16="http://schemas.microsoft.com/office/drawing/2014/main" xmlns="" id="{C221F751-3C5B-4561-AD14-8637C5B66736}"/>
              </a:ext>
            </a:extLst>
          </p:cNvPr>
          <p:cNvSpPr txBox="1"/>
          <p:nvPr/>
        </p:nvSpPr>
        <p:spPr>
          <a:xfrm>
            <a:off x="6581275" y="1863672"/>
            <a:ext cx="5610577" cy="2123658"/>
          </a:xfrm>
          <a:prstGeom prst="rect">
            <a:avLst/>
          </a:prstGeom>
          <a:noFill/>
        </p:spPr>
        <p:txBody>
          <a:bodyPr wrap="square" rtlCol="0" anchor="ctr">
            <a:spAutoFit/>
          </a:bodyPr>
          <a:lstStyle/>
          <a:p>
            <a:r>
              <a:rPr lang="en-US" altLang="ko-KR" sz="4400" dirty="0" smtClean="0">
                <a:solidFill>
                  <a:schemeClr val="bg1"/>
                </a:solidFill>
                <a:cs typeface="Arial" pitchFamily="34" charset="0"/>
              </a:rPr>
              <a:t>Data Science &amp; ML</a:t>
            </a:r>
          </a:p>
          <a:p>
            <a:r>
              <a:rPr lang="en-US" altLang="ko-KR" sz="4400" dirty="0" smtClean="0">
                <a:solidFill>
                  <a:schemeClr val="bg1"/>
                </a:solidFill>
                <a:cs typeface="Arial" pitchFamily="34" charset="0"/>
              </a:rPr>
              <a:t>in Telecommunication Industry</a:t>
            </a:r>
            <a:endParaRPr lang="ko-KR" altLang="en-US" sz="4400" dirty="0">
              <a:solidFill>
                <a:schemeClr val="bg1"/>
              </a:solidFill>
              <a:cs typeface="Arial" pitchFamily="34" charset="0"/>
            </a:endParaRPr>
          </a:p>
        </p:txBody>
      </p:sp>
      <p:sp>
        <p:nvSpPr>
          <p:cNvPr id="14" name="TextBox 13">
            <a:extLst>
              <a:ext uri="{FF2B5EF4-FFF2-40B4-BE49-F238E27FC236}">
                <a16:creationId xmlns:a16="http://schemas.microsoft.com/office/drawing/2014/main" xmlns="" id="{DF166F6B-B975-4F3C-BCF2-9971086140FB}"/>
              </a:ext>
            </a:extLst>
          </p:cNvPr>
          <p:cNvSpPr txBox="1"/>
          <p:nvPr/>
        </p:nvSpPr>
        <p:spPr>
          <a:xfrm>
            <a:off x="6581199" y="3993096"/>
            <a:ext cx="5610509" cy="379656"/>
          </a:xfrm>
          <a:prstGeom prst="rect">
            <a:avLst/>
          </a:prstGeom>
          <a:noFill/>
        </p:spPr>
        <p:txBody>
          <a:bodyPr wrap="square" rtlCol="0" anchor="ctr">
            <a:spAutoFit/>
          </a:bodyPr>
          <a:lstStyle/>
          <a:p>
            <a:r>
              <a:rPr lang="en-US" altLang="ko-KR" sz="1867" dirty="0" smtClean="0">
                <a:solidFill>
                  <a:schemeClr val="bg1"/>
                </a:solidFill>
                <a:cs typeface="Arial" pitchFamily="34" charset="0"/>
              </a:rPr>
              <a:t>Dinar </a:t>
            </a:r>
            <a:r>
              <a:rPr lang="en-US" altLang="ko-KR" sz="1867" dirty="0" err="1" smtClean="0">
                <a:solidFill>
                  <a:schemeClr val="bg1"/>
                </a:solidFill>
                <a:cs typeface="Arial" pitchFamily="34" charset="0"/>
              </a:rPr>
              <a:t>Syahid</a:t>
            </a:r>
            <a:r>
              <a:rPr lang="en-US" altLang="ko-KR" sz="1867" dirty="0" smtClean="0">
                <a:solidFill>
                  <a:schemeClr val="bg1"/>
                </a:solidFill>
                <a:cs typeface="Arial" pitchFamily="34" charset="0"/>
              </a:rPr>
              <a:t> </a:t>
            </a:r>
            <a:r>
              <a:rPr lang="en-US" altLang="ko-KR" sz="1867" dirty="0" err="1" smtClean="0">
                <a:solidFill>
                  <a:schemeClr val="bg1"/>
                </a:solidFill>
                <a:cs typeface="Arial" pitchFamily="34" charset="0"/>
              </a:rPr>
              <a:t>Nur</a:t>
            </a:r>
            <a:r>
              <a:rPr lang="en-US" altLang="ko-KR" sz="1867" dirty="0" smtClean="0">
                <a:solidFill>
                  <a:schemeClr val="bg1"/>
                </a:solidFill>
                <a:cs typeface="Arial" pitchFamily="34" charset="0"/>
              </a:rPr>
              <a:t> </a:t>
            </a:r>
            <a:r>
              <a:rPr lang="en-US" altLang="ko-KR" sz="1867" dirty="0" err="1" smtClean="0">
                <a:solidFill>
                  <a:schemeClr val="bg1"/>
                </a:solidFill>
                <a:cs typeface="Arial" pitchFamily="34" charset="0"/>
              </a:rPr>
              <a:t>Ulum</a:t>
            </a:r>
            <a:r>
              <a:rPr lang="en-US" altLang="ko-KR" sz="1867" dirty="0" smtClean="0">
                <a:solidFill>
                  <a:schemeClr val="bg1"/>
                </a:solidFill>
                <a:cs typeface="Arial" pitchFamily="34" charset="0"/>
              </a:rPr>
              <a:t> </a:t>
            </a:r>
          </a:p>
        </p:txBody>
      </p:sp>
      <p:grpSp>
        <p:nvGrpSpPr>
          <p:cNvPr id="15" name="Group 14">
            <a:extLst>
              <a:ext uri="{FF2B5EF4-FFF2-40B4-BE49-F238E27FC236}">
                <a16:creationId xmlns:a16="http://schemas.microsoft.com/office/drawing/2014/main" xmlns="" id="{1527CFAF-7CCE-44BB-AF72-C1F244779008}"/>
              </a:ext>
            </a:extLst>
          </p:cNvPr>
          <p:cNvGrpSpPr/>
          <p:nvPr/>
        </p:nvGrpSpPr>
        <p:grpSpPr>
          <a:xfrm>
            <a:off x="361896" y="1498187"/>
            <a:ext cx="5389197" cy="3861625"/>
            <a:chOff x="2491486" y="2166705"/>
            <a:chExt cx="4786450" cy="3429727"/>
          </a:xfrm>
          <a:solidFill>
            <a:schemeClr val="bg1"/>
          </a:solidFill>
        </p:grpSpPr>
        <p:grpSp>
          <p:nvGrpSpPr>
            <p:cNvPr id="16" name="Graphic 166">
              <a:extLst>
                <a:ext uri="{FF2B5EF4-FFF2-40B4-BE49-F238E27FC236}">
                  <a16:creationId xmlns:a16="http://schemas.microsoft.com/office/drawing/2014/main" xmlns="" id="{76D1291D-A11D-4617-ACBA-1EB139B4784E}"/>
                </a:ext>
              </a:extLst>
            </p:cNvPr>
            <p:cNvGrpSpPr/>
            <p:nvPr/>
          </p:nvGrpSpPr>
          <p:grpSpPr>
            <a:xfrm rot="10800000">
              <a:off x="2739541" y="2574234"/>
              <a:ext cx="3581400" cy="752475"/>
              <a:chOff x="4305300" y="3052762"/>
              <a:chExt cx="3581400" cy="752475"/>
            </a:xfrm>
            <a:grpFill/>
          </p:grpSpPr>
          <p:sp>
            <p:nvSpPr>
              <p:cNvPr id="218" name="Freeform: Shape 217">
                <a:extLst>
                  <a:ext uri="{FF2B5EF4-FFF2-40B4-BE49-F238E27FC236}">
                    <a16:creationId xmlns:a16="http://schemas.microsoft.com/office/drawing/2014/main" xmlns="" id="{0C3E7658-13F9-4CBF-AEBE-89CAA6F8F54B}"/>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xmlns="" id="{E1216653-ACFD-4626-BFCB-8D8BE8D02F14}"/>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xmlns="" id="{A5CCD930-C3E6-48FA-A447-1EF7D945F322}"/>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xmlns="" id="{82BFDAAB-DF19-4F7A-B787-7EECCB733C0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xmlns="" id="{F437D5C5-EE11-43BB-8CFE-7DBEE78813D0}"/>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xmlns="" id="{33FE45C7-7743-4279-9599-CFD691F575D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xmlns="" id="{45E7C030-0A90-48B1-937F-520F1B809878}"/>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xmlns="" id="{3BDE8C39-785B-46E9-AAF8-25DC0AC99815}"/>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xmlns="" id="{7D2CFCE9-4A76-4C62-AE02-F9D55300A536}"/>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xmlns="" id="{47D7CCC1-F881-4ABF-AECE-D88DBC94EFC3}"/>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xmlns="" id="{94DE75FA-1EA7-4225-A57A-25BDB3025F06}"/>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xmlns="" id="{1279FD30-1398-48F1-A83C-BFF6FCEC513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xmlns="" id="{CBC0C658-C164-4854-B9CA-48A7CE2357A7}"/>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xmlns="" id="{CDD35EAA-05AE-467C-8616-2A559406A9B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xmlns="" id="{C293E587-D473-40B1-9D2C-47C318FDEB1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xmlns="" id="{28CFF37B-A016-4F71-A8E3-FBFE29F03E9B}"/>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xmlns="" id="{85DBBD7E-EF65-47BA-80AE-33A4F245A9E6}"/>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xmlns="" id="{CC42ECB2-55FD-4854-AB69-0D3E661F3F98}"/>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xmlns="" id="{9A1734F4-3CAA-48BF-BA98-9A10C038B700}"/>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xmlns="" id="{CE1322D1-740B-4847-88F0-6EC72D2F41E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pic>
          <p:nvPicPr>
            <p:cNvPr id="17" name="Graphic 16">
              <a:extLst>
                <a:ext uri="{FF2B5EF4-FFF2-40B4-BE49-F238E27FC236}">
                  <a16:creationId xmlns:a16="http://schemas.microsoft.com/office/drawing/2014/main" xmlns="" id="{30F04740-12EB-497B-8B91-51D4B31E7DF2}"/>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2491486" y="3466203"/>
              <a:ext cx="3600450" cy="771525"/>
            </a:xfrm>
            <a:prstGeom prst="rect">
              <a:avLst/>
            </a:prstGeom>
          </p:spPr>
        </p:pic>
        <p:pic>
          <p:nvPicPr>
            <p:cNvPr id="18" name="Graphic 17">
              <a:extLst>
                <a:ext uri="{FF2B5EF4-FFF2-40B4-BE49-F238E27FC236}">
                  <a16:creationId xmlns:a16="http://schemas.microsoft.com/office/drawing/2014/main" xmlns="" id="{8ECA97C9-D664-4952-9EC2-18F60B03BD6F}"/>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3593436" y="3868249"/>
              <a:ext cx="3600450" cy="771525"/>
            </a:xfrm>
            <a:prstGeom prst="rect">
              <a:avLst/>
            </a:prstGeom>
          </p:spPr>
        </p:pic>
        <p:pic>
          <p:nvPicPr>
            <p:cNvPr id="19" name="Graphic 18">
              <a:extLst>
                <a:ext uri="{FF2B5EF4-FFF2-40B4-BE49-F238E27FC236}">
                  <a16:creationId xmlns:a16="http://schemas.microsoft.com/office/drawing/2014/main" xmlns="" id="{15AE8B53-1976-4CC1-8501-44A62C40EBA2}"/>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3276578" y="4508639"/>
              <a:ext cx="3600450" cy="771525"/>
            </a:xfrm>
            <a:prstGeom prst="rect">
              <a:avLst/>
            </a:prstGeom>
          </p:spPr>
        </p:pic>
        <p:grpSp>
          <p:nvGrpSpPr>
            <p:cNvPr id="20" name="Graphic 166">
              <a:extLst>
                <a:ext uri="{FF2B5EF4-FFF2-40B4-BE49-F238E27FC236}">
                  <a16:creationId xmlns:a16="http://schemas.microsoft.com/office/drawing/2014/main" xmlns="" id="{8D1099EE-B7D4-471F-BF10-B35A2B31867D}"/>
                </a:ext>
              </a:extLst>
            </p:cNvPr>
            <p:cNvGrpSpPr/>
            <p:nvPr/>
          </p:nvGrpSpPr>
          <p:grpSpPr>
            <a:xfrm rot="10800000">
              <a:off x="2854450" y="3801472"/>
              <a:ext cx="3581400" cy="752475"/>
              <a:chOff x="4305300" y="3052762"/>
              <a:chExt cx="3581400" cy="752475"/>
            </a:xfrm>
            <a:grpFill/>
          </p:grpSpPr>
          <p:sp>
            <p:nvSpPr>
              <p:cNvPr id="198" name="Freeform: Shape 197">
                <a:extLst>
                  <a:ext uri="{FF2B5EF4-FFF2-40B4-BE49-F238E27FC236}">
                    <a16:creationId xmlns:a16="http://schemas.microsoft.com/office/drawing/2014/main" xmlns="" id="{3CDC641A-4F40-4017-BD1B-202F15753539}"/>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xmlns="" id="{0ED0D901-344C-4A93-B612-ACF6ABD620B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xmlns="" id="{D76E62BE-68EA-401C-92CA-3588760BF1B5}"/>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xmlns="" id="{4A2DB005-CDA6-49F9-A1A0-159D3B4FF439}"/>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xmlns="" id="{BE6DB662-7BE4-408B-8D05-2F00EA92E9AA}"/>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xmlns="" id="{ABF88796-79B6-4671-B97D-210D5B3B95E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xmlns="" id="{AC6B51A1-D75D-461D-ACE9-383CE899A2C4}"/>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xmlns="" id="{3B86DBE1-D05E-4718-AD02-9F8C213E57A3}"/>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xmlns="" id="{FB5A3C0A-F51C-406C-903A-81EC28413ED3}"/>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xmlns="" id="{CA2672FA-B090-443C-B8A7-37F5F9E30E4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xmlns="" id="{6532AE46-43A4-4B05-9928-DD3C0E4ED06B}"/>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xmlns="" id="{D344CFFD-4038-43A9-A5CA-5B07A92C928F}"/>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xmlns="" id="{624B330C-474E-4999-BA9B-8F048E81DC74}"/>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xmlns="" id="{FA1AEEF2-F04B-45A5-9054-A46D60512E5D}"/>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xmlns="" id="{137509FC-32AF-4044-A39F-219F1F3C00F0}"/>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xmlns="" id="{FE839D09-DE1A-4E16-A06E-0D4B748DD1C5}"/>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xmlns="" id="{F9ABAC86-6FA1-49A0-9795-68885474762A}"/>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xmlns="" id="{300D4050-0144-4A34-8927-846E6A2EA3F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xmlns="" id="{EBC56B67-1AC9-4E2C-997D-0A7334E794D3}"/>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xmlns="" id="{297E33E8-0E89-4392-B96A-C698A4C4F6F8}"/>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1" name="Graphic 166">
              <a:extLst>
                <a:ext uri="{FF2B5EF4-FFF2-40B4-BE49-F238E27FC236}">
                  <a16:creationId xmlns:a16="http://schemas.microsoft.com/office/drawing/2014/main" xmlns="" id="{F9141121-0887-4503-8F6F-E910C6356BEF}"/>
                </a:ext>
              </a:extLst>
            </p:cNvPr>
            <p:cNvGrpSpPr/>
            <p:nvPr/>
          </p:nvGrpSpPr>
          <p:grpSpPr>
            <a:xfrm>
              <a:off x="3823543" y="2188695"/>
              <a:ext cx="2667773" cy="560516"/>
              <a:chOff x="4305300" y="3052762"/>
              <a:chExt cx="3581400" cy="752475"/>
            </a:xfrm>
            <a:grpFill/>
          </p:grpSpPr>
          <p:sp>
            <p:nvSpPr>
              <p:cNvPr id="178" name="Freeform: Shape 177">
                <a:extLst>
                  <a:ext uri="{FF2B5EF4-FFF2-40B4-BE49-F238E27FC236}">
                    <a16:creationId xmlns:a16="http://schemas.microsoft.com/office/drawing/2014/main" xmlns="" id="{BFE743C3-C9CB-4F8D-B83C-FFD63D87EA77}"/>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xmlns="" id="{3A02079A-A908-4D69-9E5C-27041294C01D}"/>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xmlns="" id="{82CA9E4E-E851-4F0C-8944-4E54BF49EF16}"/>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xmlns="" id="{C01AC133-BFF8-4799-8BC0-258CEF5959E7}"/>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xmlns="" id="{E0A308CB-E865-4BE4-835E-67F5AFD8E08C}"/>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xmlns="" id="{BBFE1FF2-4B02-470F-9692-611D559364FA}"/>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xmlns="" id="{90A4245A-9E01-4413-A377-4DE08CE19346}"/>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xmlns="" id="{8BDBAE93-F6C7-4BBA-8648-68BE38BB7E84}"/>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xmlns="" id="{03CCA2E8-9C2A-4C3B-B0A4-ACBB56BEB9C1}"/>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xmlns="" id="{039D8114-8423-4F98-9353-D80A9E17B560}"/>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xmlns="" id="{D8B688EA-5247-47BB-B46C-05D54295EE5D}"/>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xmlns="" id="{5985AD2D-D780-4BA6-8F3B-D6125630D344}"/>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xmlns="" id="{FE5199ED-47F4-4AA8-A405-9F43533E65E2}"/>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xmlns="" id="{5B32631E-A1E2-433A-8EF4-2568546E869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xmlns="" id="{C5E6474F-FE3E-4FE3-8ED7-9AC852164B55}"/>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xmlns="" id="{25A8DCEA-F6D5-4023-A567-5E049C3A12E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xmlns="" id="{AF05903D-B940-468C-B78D-F95F0FC28FC1}"/>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xmlns="" id="{BC974302-55EB-4179-A85C-4253093217A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xmlns="" id="{9196BBF4-D47A-46DA-A8BE-90951167D054}"/>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xmlns="" id="{E23214B6-1C4F-4C8B-B030-25C78163DF8C}"/>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2" name="Graphic 234">
              <a:extLst>
                <a:ext uri="{FF2B5EF4-FFF2-40B4-BE49-F238E27FC236}">
                  <a16:creationId xmlns:a16="http://schemas.microsoft.com/office/drawing/2014/main" xmlns="" id="{0E8BC87D-2319-4EA6-B5B3-DDC5ED3EF8F9}"/>
                </a:ext>
              </a:extLst>
            </p:cNvPr>
            <p:cNvGrpSpPr/>
            <p:nvPr/>
          </p:nvGrpSpPr>
          <p:grpSpPr>
            <a:xfrm>
              <a:off x="3273841" y="2338140"/>
              <a:ext cx="3495664" cy="1188682"/>
              <a:chOff x="7540326" y="1358451"/>
              <a:chExt cx="4257675" cy="1447800"/>
            </a:xfrm>
            <a:grpFill/>
          </p:grpSpPr>
          <p:sp>
            <p:nvSpPr>
              <p:cNvPr id="172" name="Freeform: Shape 171">
                <a:extLst>
                  <a:ext uri="{FF2B5EF4-FFF2-40B4-BE49-F238E27FC236}">
                    <a16:creationId xmlns:a16="http://schemas.microsoft.com/office/drawing/2014/main" xmlns="" id="{452A628C-535B-4754-8D97-5EF9FC4A41D3}"/>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xmlns="" id="{B020DC91-F1DB-4F7C-8FAD-8D2F402DB394}"/>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xmlns="" id="{F6169FD2-C218-4A00-AF51-A9D59F0BE4AC}"/>
                  </a:ext>
                </a:extLst>
              </p:cNvPr>
              <p:cNvSpPr/>
              <p:nvPr/>
            </p:nvSpPr>
            <p:spPr>
              <a:xfrm>
                <a:off x="7533182" y="1351307"/>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xmlns="" id="{9405F4BC-7B95-4DCB-B588-18BA5EDA0A36}"/>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xmlns="" id="{475A5F7C-EAB1-4B94-B467-7E40E073BD6E}"/>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xmlns="" id="{588CC3B2-437A-46FC-BF4E-9FB61FE4973A}"/>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endParaRPr lang="en-US"/>
              </a:p>
            </p:txBody>
          </p:sp>
        </p:grpSp>
        <p:grpSp>
          <p:nvGrpSpPr>
            <p:cNvPr id="23" name="Graphic 166">
              <a:extLst>
                <a:ext uri="{FF2B5EF4-FFF2-40B4-BE49-F238E27FC236}">
                  <a16:creationId xmlns:a16="http://schemas.microsoft.com/office/drawing/2014/main" xmlns="" id="{F395EF3D-BCFF-4BDA-A136-F3ED3193C979}"/>
                </a:ext>
              </a:extLst>
            </p:cNvPr>
            <p:cNvGrpSpPr/>
            <p:nvPr/>
          </p:nvGrpSpPr>
          <p:grpSpPr>
            <a:xfrm>
              <a:off x="4054049" y="5011904"/>
              <a:ext cx="2667773" cy="560516"/>
              <a:chOff x="4305300" y="3052762"/>
              <a:chExt cx="3581400" cy="752475"/>
            </a:xfrm>
            <a:grpFill/>
          </p:grpSpPr>
          <p:sp>
            <p:nvSpPr>
              <p:cNvPr id="152" name="Freeform: Shape 151">
                <a:extLst>
                  <a:ext uri="{FF2B5EF4-FFF2-40B4-BE49-F238E27FC236}">
                    <a16:creationId xmlns:a16="http://schemas.microsoft.com/office/drawing/2014/main" xmlns="" id="{090CE62D-4354-4DA9-8B3D-ADB230BBCE65}"/>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xmlns="" id="{DE406C90-0CD1-4539-B84B-AAEF11219B1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xmlns="" id="{38A614C4-57FF-4D59-B082-3DE73F78FBCF}"/>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xmlns="" id="{B97D19A5-209D-458C-B2CE-A9B96792D2D1}"/>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xmlns="" id="{9C778A36-9280-4E18-87A5-C28A322B9F1E}"/>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xmlns="" id="{1C30A4CA-403E-4D76-99C6-A2460E109FEE}"/>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xmlns="" id="{3D6A0DE6-8215-44CE-858E-554564A3DBAD}"/>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xmlns="" id="{443681FF-EAB2-40D4-ABBB-348FA45228B7}"/>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xmlns="" id="{559C4C46-1F53-4756-B0C3-28A9C2C5231B}"/>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xmlns="" id="{E01D6716-8E57-4D4B-BF98-02539AEDEE2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xmlns="" id="{09F97FBC-5636-4ADD-A2AE-A4EBBA06EA88}"/>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xmlns="" id="{44076DDC-7E6F-48CF-8606-FB9B9304D1E9}"/>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xmlns="" id="{FA21E20B-BA80-44E2-BAD4-D7074C7EE4B0}"/>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xmlns="" id="{B4C7D4B5-B4AA-4AA9-BD57-7D8D8F22134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xmlns="" id="{B00AF39C-D107-404C-A81D-C80709F4A833}"/>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xmlns="" id="{2C86537A-A636-4F9B-A44B-F82BF4DBFD1C}"/>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xmlns="" id="{4268C19B-7D5C-4751-9E7F-1EF92882C0EF}"/>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xmlns="" id="{1CDF8655-1534-4557-AB56-575CDACF01B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xmlns="" id="{73B7697A-913B-4B31-8445-898BFEBE1C7E}"/>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xmlns="" id="{71031A19-1A7C-4901-966B-5346553B35C1}"/>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4" name="Graphic 3">
              <a:extLst>
                <a:ext uri="{FF2B5EF4-FFF2-40B4-BE49-F238E27FC236}">
                  <a16:creationId xmlns:a16="http://schemas.microsoft.com/office/drawing/2014/main" xmlns="" id="{A11F8951-D580-4389-8CEC-94BFFE8B462E}"/>
                </a:ext>
              </a:extLst>
            </p:cNvPr>
            <p:cNvGrpSpPr/>
            <p:nvPr/>
          </p:nvGrpSpPr>
          <p:grpSpPr>
            <a:xfrm>
              <a:off x="4386205" y="2166705"/>
              <a:ext cx="2891731" cy="3429727"/>
              <a:chOff x="5276850" y="2457450"/>
              <a:chExt cx="1638300" cy="1943100"/>
            </a:xfrm>
            <a:grpFill/>
          </p:grpSpPr>
          <p:sp>
            <p:nvSpPr>
              <p:cNvPr id="25" name="Freeform: Shape 24">
                <a:extLst>
                  <a:ext uri="{FF2B5EF4-FFF2-40B4-BE49-F238E27FC236}">
                    <a16:creationId xmlns:a16="http://schemas.microsoft.com/office/drawing/2014/main" xmlns="" id="{6652FEE1-5D21-4162-850A-023CFB4ABDFA}"/>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xmlns="" id="{721A7032-4210-4948-8AA7-82671C232F79}"/>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xmlns="" id="{8FADED69-6170-4C5E-80CE-3C1F5E0125EA}"/>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xmlns="" id="{804C4903-4291-4B86-AEBD-DBB246FAE01D}"/>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xmlns="" id="{9E6B3CF6-2811-4E64-AB8C-1BCEBC432F0D}"/>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xmlns="" id="{B4A18E7B-6A5E-439A-950C-D24B1A57FFC6}"/>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xmlns="" id="{B8EE48EF-3528-49E6-BE95-FD71748CB1DB}"/>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xmlns="" id="{33F8C2AB-1474-4D19-8F9D-C95FB8620184}"/>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xmlns="" id="{BF8ACD57-7FE0-49D4-95B9-532A99819F8C}"/>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xmlns="" id="{4584B00E-9B2D-4C79-8631-88F8B901AF16}"/>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xmlns="" id="{5A04A99C-43CA-4D08-9874-917C9491BAFB}"/>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xmlns="" id="{2969B493-6C24-468D-B452-55DCC56546F6}"/>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xmlns="" id="{84F31F34-3E80-44CB-8583-7F8A36CFF232}"/>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xmlns="" id="{9F223C60-188E-49FC-AD18-163F73C3EAB5}"/>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xmlns="" id="{504AF744-B4F5-4145-A113-D9876D5CFC10}"/>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xmlns="" id="{F50B4BB1-5D23-49BD-82BC-35D3DCDFE246}"/>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xmlns="" id="{B0E5B37A-1BB2-472D-B176-ABE1116F2440}"/>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xmlns="" id="{B13B717E-9DBC-49FF-912A-C05DAA8992AF}"/>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xmlns="" id="{1EFE2F74-B037-4337-8DE2-3000F7280576}"/>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xmlns="" id="{6F5B4E6C-5E23-4AAC-9C68-CA945BA9C2F2}"/>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xmlns="" id="{84AD5165-C08D-477D-80DC-A719D2044DD0}"/>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xmlns="" id="{92A8D20B-1A5D-49B7-8A34-32B03993A1CB}"/>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xmlns="" id="{B7E613D9-3BB1-4543-953F-5057185EB1A1}"/>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xmlns="" id="{E0207523-EE14-42DB-8279-9BAE73CE8B3D}"/>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xmlns="" id="{42080175-49BF-43BC-9CC0-A435D947869C}"/>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xmlns="" id="{FC9268F1-F46A-4805-884D-CA88A2F1006A}"/>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xmlns="" id="{0FE25E3C-C9B2-41BD-9727-EC76C0B3DEF3}"/>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xmlns="" id="{5041F865-C946-41C9-95D9-31420B1F04FC}"/>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xmlns="" id="{21A31480-EEC2-438C-9B69-CD7870676EC9}"/>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xmlns="" id="{8F2DEF52-A27C-4E23-A031-8BBAA6F799E1}"/>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xmlns="" id="{CF365CE0-D26C-4FFE-AD62-CEE7CCEAA690}"/>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xmlns="" id="{4CDF836D-FA76-4532-8E91-1ED01A061322}"/>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xmlns="" id="{13BB298A-41BD-4F46-A885-398B760E6553}"/>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xmlns="" id="{A2306094-61E7-46D2-B561-7C18DAE7EB75}"/>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xmlns="" id="{AD83547C-9F3E-4095-98F1-92AE1E3F4189}"/>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xmlns="" id="{D3F74F95-A183-417F-8E87-187DFC41239A}"/>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xmlns="" id="{36818A00-6CB4-4F70-BF13-5C967EE7EC25}"/>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xmlns="" id="{F163BAE2-AD65-442E-90B9-6C6E661E2B63}"/>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xmlns="" id="{DA17A58E-565B-4529-B31B-370429B14419}"/>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xmlns="" id="{BDA53D05-15C6-49FB-AEA6-678A811EF5B7}"/>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xmlns="" id="{B278BD38-1F79-4406-9F3C-9BF595192E7B}"/>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xmlns="" id="{CE637A85-B58A-44C2-98B0-DFC164AD3465}"/>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xmlns="" id="{D5579501-5E52-4D11-A2D3-12B09C2949B0}"/>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xmlns="" id="{440BB581-3D25-40D7-8360-6ED7A9F2BF2F}"/>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xmlns="" id="{6E7E0F58-2811-4E1E-9BA2-99B133063569}"/>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xmlns="" id="{9F0DB081-26B8-4209-A46A-F8810AAA7834}"/>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xmlns="" id="{C03EACFA-2B27-4F1E-9DD1-A0BD6FADBD06}"/>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xmlns="" id="{405AA606-61A6-48B5-899C-0B6ABBD96C4B}"/>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xmlns="" id="{ED78F833-70B1-4B96-A07A-D8701E340F12}"/>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xmlns="" id="{84F308DD-6BE0-4F14-80E4-F0C9697BD96F}"/>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xmlns="" id="{B45E6BCE-38E7-4548-9BB7-F4EDA3FE7B51}"/>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xmlns="" id="{CF979A80-C1A1-4A27-91DF-4FD4C5BB88AE}"/>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xmlns="" id="{B37E6589-EA54-4209-8C4A-F82EC3F15733}"/>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xmlns="" id="{7164D8A6-B01E-4C3D-BCFB-72F38638AF47}"/>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xmlns="" id="{E9965FAC-8158-4729-B6B0-9A06B1A490FE}"/>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xmlns="" id="{9A513717-B175-4821-AFF8-2B8E1B793E2F}"/>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xmlns="" id="{C148B944-1414-4863-9FA1-95547CFE6FFD}"/>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xmlns="" id="{A83AF7CD-A3CE-4FE6-8C3F-8468103C1A54}"/>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xmlns="" id="{BF250EB3-11B0-4200-8FA4-193A1C0AC2D7}"/>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xmlns="" id="{CBEF3E2C-37DC-40C6-AD5E-47CBCE9E2A3A}"/>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xmlns="" id="{063E0395-EE72-47CC-8488-940D040EDC5E}"/>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xmlns="" id="{DF58809F-011F-4AA7-B502-3D47F13B44D8}"/>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xmlns="" id="{E8717AF7-779B-4DF3-9CEF-D586EA470431}"/>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xmlns="" id="{BBCD6C76-6AE2-4763-B46B-4EE431766134}"/>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xmlns="" id="{6C7FBF5C-A49A-4D31-9A21-76B56C0DF3FA}"/>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xmlns="" id="{3AF5C66F-C19C-450F-A636-6856995E3F7D}"/>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xmlns="" id="{384F53D1-48F2-47B4-8E4A-D6F6B605C6C6}"/>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xmlns="" id="{85CF9297-99C2-4BC0-ABD8-D607405790BE}"/>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xmlns="" id="{162E1B38-3F97-4CB8-A3A8-A89FA5899E7A}"/>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xmlns="" id="{31D72538-A8E6-48F9-ABB7-57ACC84A1A7B}"/>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xmlns="" id="{3F0E606A-1CD1-4D71-A8A7-77C422D8DAC1}"/>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xmlns="" id="{F3CE38DB-DA89-4531-8B4A-699958CF1E2B}"/>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xmlns="" id="{F056790B-1E88-4771-825C-AFB0FF4579B1}"/>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xmlns="" id="{7DCA4795-58C0-473D-B81C-0E6C59291180}"/>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xmlns="" id="{40B40C1B-35AA-4555-A89F-3305352E9EA3}"/>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xmlns="" id="{70363258-5BBC-4FE2-B802-9B019DB20F56}"/>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xmlns="" id="{7B7557A3-3661-4E9C-B39D-B03D062E8A8B}"/>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xmlns="" id="{1EF6EE7F-D70D-4736-BFA3-199FCDE19DDA}"/>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xmlns="" id="{E6B602B8-A178-473D-9F5A-9BB397626ED8}"/>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xmlns="" id="{6AA2A7CD-5FB1-4292-9095-694F1352559F}"/>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xmlns="" id="{B331F04C-AABC-46B3-9D30-EDF68C64F8C0}"/>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xmlns="" id="{57235F60-C42B-4C0A-9707-6FAF81FCFFCC}"/>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xmlns="" id="{131FE774-C36F-42A3-9EBC-D78F2B8E66E9}"/>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xmlns="" id="{76E5FE6F-1815-42A7-92B3-2214557950EF}"/>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xmlns="" id="{063DB948-4DDD-40EA-9BEC-159B7B2B96F2}"/>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xmlns="" id="{9D889E67-9BDF-4941-9166-1DEB1341ADB3}"/>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xmlns="" id="{F83D47A6-5339-44D9-85F0-E489305859C1}"/>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xmlns="" id="{94D5390E-FE16-41A4-AE2A-BDC6F254E607}"/>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xmlns="" id="{81772A60-B0C3-4E82-89A7-7096F64D356B}"/>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xmlns="" id="{F2FA24F3-62B4-45E3-9852-D08BB6C61255}"/>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xmlns="" id="{825EB378-46F3-4C03-9FFB-70A6592F630D}"/>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xmlns="" id="{C5C21F35-CEFA-4E95-8703-7E445539EF1A}"/>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xmlns="" id="{A6123DE7-894E-44BC-A019-4A0E48BA1A98}"/>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xmlns="" id="{AAC02D98-A389-41B3-94A9-9A1EA77A1A00}"/>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xmlns="" id="{727CDA0F-709A-492B-BBCB-FBFACCF3F549}"/>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xmlns="" id="{F3627F75-98E4-465F-A96E-B2FB320B52A8}"/>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xmlns="" id="{8C005081-D1EC-4280-AFE2-3B673E4245B1}"/>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xmlns="" id="{36804D91-5A0B-4CB7-9792-1B892F9B65E6}"/>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xmlns="" id="{4D873E1D-C603-4CC0-A1C2-243299E92E7A}"/>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xmlns="" id="{F6447D3D-5002-461D-8A84-96A8899CCDE8}"/>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xmlns="" id="{602EC40E-F8ED-4C3C-9234-BA5A2989617A}"/>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xmlns="" id="{D07DCA0C-E754-4444-9CC7-952E80F01784}"/>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xmlns="" id="{CFDFB5BA-246B-4861-8FD6-F790247D9CB5}"/>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xmlns="" id="{D567EAA1-16A6-446E-9EF3-E1270C2E53D7}"/>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xmlns="" id="{0B2374CA-A86D-4043-9B23-8455AF8FD116}"/>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xmlns="" id="{BBF6987C-EFB0-4EEF-BF5C-0B1A2F4A8FD3}"/>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xmlns="" id="{A76F792A-A0BC-4D31-8420-C7F90375C47E}"/>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xmlns="" id="{45C72C2F-982B-4F14-88AB-4DEE7B514624}"/>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xmlns="" id="{23AB0B20-B639-45F2-AD68-B4462E2825C0}"/>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xmlns="" id="{77A11A1E-8668-4F38-B7F3-1D2A7EB22124}"/>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xmlns="" id="{5EFE919F-ECB2-4DF2-B268-42A81035A446}"/>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xmlns="" id="{61C552B6-20FB-4164-B02F-9F7296634698}"/>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xmlns="" id="{BFDFA48E-28A3-47EE-88D3-A1B3A0350F99}"/>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xmlns="" id="{05C80387-3C62-4353-922D-D20F3B695D51}"/>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xmlns="" id="{E312E3F1-EB06-4A69-82B4-4FF9E3EECBD4}"/>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xmlns="" id="{E84F926E-1985-4734-88C3-3B51A1D2977B}"/>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xmlns="" id="{7074AE5E-2655-4AD5-B49B-3CBF0460C7AD}"/>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xmlns="" id="{C42794B9-B7BF-4A9C-A4EF-876E14808839}"/>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xmlns="" id="{ECA5C001-B79E-4A68-B6F4-91C0CD156BF0}"/>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xmlns="" id="{617F78D5-68DE-4EF3-9B18-BF7FC6130097}"/>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xmlns="" id="{A163E4C1-E447-4A7D-A6E3-7B369DE270B7}"/>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xmlns="" id="{F344D6E2-1683-4BCB-AFB5-02420C030787}"/>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xmlns="" id="{700609A4-DCEF-48E7-88F0-DC5E92F8471B}"/>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xmlns="" id="{A842D0B0-40C1-4CD2-BDF8-00EF192D3251}"/>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xmlns="" id="{A4E4E510-8FCC-4B94-B207-6D3192A74736}"/>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xmlns="" id="{7F2F02FC-DB61-49B5-BA26-4ECA647BA5A6}"/>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xmlns="" id="{58CA6A97-8110-46C6-9413-6571D0C83ABB}"/>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Types of ML Algorithms</a:t>
            </a:r>
            <a:endParaRPr lang="en-US" dirty="0"/>
          </a:p>
        </p:txBody>
      </p:sp>
      <p:sp>
        <p:nvSpPr>
          <p:cNvPr id="3" name="object 3"/>
          <p:cNvSpPr/>
          <p:nvPr/>
        </p:nvSpPr>
        <p:spPr>
          <a:xfrm>
            <a:off x="3089862" y="1132114"/>
            <a:ext cx="6012278" cy="488837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115828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2"/>
          <p:cNvGrpSpPr/>
          <p:nvPr/>
        </p:nvGrpSpPr>
        <p:grpSpPr>
          <a:xfrm>
            <a:off x="1490020" y="1041406"/>
            <a:ext cx="7687309" cy="5297805"/>
            <a:chOff x="1412747" y="1260347"/>
            <a:chExt cx="7687309" cy="5297805"/>
          </a:xfrm>
        </p:grpSpPr>
        <p:sp>
          <p:nvSpPr>
            <p:cNvPr id="5" name="object 3"/>
            <p:cNvSpPr/>
            <p:nvPr/>
          </p:nvSpPr>
          <p:spPr>
            <a:xfrm>
              <a:off x="3178776" y="1651761"/>
              <a:ext cx="5921027" cy="4274820"/>
            </a:xfrm>
            <a:prstGeom prst="rect">
              <a:avLst/>
            </a:prstGeom>
            <a:blipFill>
              <a:blip r:embed="rId2" cstate="print"/>
              <a:stretch>
                <a:fillRect/>
              </a:stretch>
            </a:blipFill>
          </p:spPr>
          <p:txBody>
            <a:bodyPr wrap="square" lIns="0" tIns="0" rIns="0" bIns="0" rtlCol="0"/>
            <a:lstStyle/>
            <a:p>
              <a:endParaRPr/>
            </a:p>
          </p:txBody>
        </p:sp>
        <p:sp>
          <p:nvSpPr>
            <p:cNvPr id="6" name="object 4"/>
            <p:cNvSpPr/>
            <p:nvPr/>
          </p:nvSpPr>
          <p:spPr>
            <a:xfrm>
              <a:off x="6792468" y="1260347"/>
              <a:ext cx="1865376" cy="1397508"/>
            </a:xfrm>
            <a:prstGeom prst="rect">
              <a:avLst/>
            </a:prstGeom>
            <a:blipFill>
              <a:blip r:embed="rId3" cstate="print"/>
              <a:stretch>
                <a:fillRect/>
              </a:stretch>
            </a:blipFill>
          </p:spPr>
          <p:txBody>
            <a:bodyPr wrap="square" lIns="0" tIns="0" rIns="0" bIns="0" rtlCol="0"/>
            <a:lstStyle/>
            <a:p>
              <a:endParaRPr/>
            </a:p>
          </p:txBody>
        </p:sp>
        <p:sp>
          <p:nvSpPr>
            <p:cNvPr id="7" name="object 5"/>
            <p:cNvSpPr/>
            <p:nvPr/>
          </p:nvSpPr>
          <p:spPr>
            <a:xfrm>
              <a:off x="1412747" y="4764024"/>
              <a:ext cx="1728215" cy="1793748"/>
            </a:xfrm>
            <a:prstGeom prst="rect">
              <a:avLst/>
            </a:prstGeom>
            <a:blipFill>
              <a:blip r:embed="rId4" cstate="print"/>
              <a:stretch>
                <a:fillRect/>
              </a:stretch>
            </a:blipFill>
          </p:spPr>
          <p:txBody>
            <a:bodyPr wrap="square" lIns="0" tIns="0" rIns="0" bIns="0" rtlCol="0"/>
            <a:lstStyle/>
            <a:p>
              <a:endParaRPr/>
            </a:p>
          </p:txBody>
        </p:sp>
      </p:grpSp>
      <p:sp>
        <p:nvSpPr>
          <p:cNvPr id="2" name="Text Placeholder 1"/>
          <p:cNvSpPr>
            <a:spLocks noGrp="1"/>
          </p:cNvSpPr>
          <p:nvPr>
            <p:ph type="body" sz="quarter" idx="10"/>
          </p:nvPr>
        </p:nvSpPr>
        <p:spPr/>
        <p:txBody>
          <a:bodyPr/>
          <a:lstStyle/>
          <a:p>
            <a:r>
              <a:rPr lang="en-US" dirty="0" smtClean="0"/>
              <a:t>Types of ML Algorithms</a:t>
            </a:r>
            <a:endParaRPr lang="en-US" dirty="0"/>
          </a:p>
        </p:txBody>
      </p:sp>
      <p:sp>
        <p:nvSpPr>
          <p:cNvPr id="8" name="object 7"/>
          <p:cNvSpPr/>
          <p:nvPr/>
        </p:nvSpPr>
        <p:spPr>
          <a:xfrm>
            <a:off x="9262420" y="4855959"/>
            <a:ext cx="2432304" cy="1087805"/>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396070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rot="5400000">
            <a:off x="3237549" y="-3237547"/>
            <a:ext cx="5716905" cy="12192000"/>
            <a:chOff x="0" y="0"/>
            <a:chExt cx="5716905" cy="12192000"/>
          </a:xfrm>
        </p:grpSpPr>
        <p:grpSp>
          <p:nvGrpSpPr>
            <p:cNvPr id="4" name="object 3"/>
            <p:cNvGrpSpPr/>
            <p:nvPr/>
          </p:nvGrpSpPr>
          <p:grpSpPr>
            <a:xfrm>
              <a:off x="0" y="0"/>
              <a:ext cx="3373120" cy="12192000"/>
              <a:chOff x="0" y="0"/>
              <a:chExt cx="3373120" cy="12192000"/>
            </a:xfrm>
          </p:grpSpPr>
          <p:sp>
            <p:nvSpPr>
              <p:cNvPr id="20" name="object 4"/>
              <p:cNvSpPr/>
              <p:nvPr/>
            </p:nvSpPr>
            <p:spPr>
              <a:xfrm>
                <a:off x="257556" y="0"/>
                <a:ext cx="868680" cy="10429240"/>
              </a:xfrm>
              <a:custGeom>
                <a:avLst/>
                <a:gdLst/>
                <a:ahLst/>
                <a:cxnLst/>
                <a:rect l="l" t="t" r="r" b="b"/>
                <a:pathLst>
                  <a:path w="868680" h="10429240">
                    <a:moveTo>
                      <a:pt x="0" y="10428732"/>
                    </a:moveTo>
                    <a:lnTo>
                      <a:pt x="44406" y="10428283"/>
                    </a:lnTo>
                    <a:lnTo>
                      <a:pt x="93341" y="10427958"/>
                    </a:lnTo>
                    <a:lnTo>
                      <a:pt x="145799" y="10427729"/>
                    </a:lnTo>
                    <a:lnTo>
                      <a:pt x="200772" y="10427569"/>
                    </a:lnTo>
                    <a:lnTo>
                      <a:pt x="370727" y="10427227"/>
                    </a:lnTo>
                    <a:lnTo>
                      <a:pt x="425700" y="10427067"/>
                    </a:lnTo>
                    <a:lnTo>
                      <a:pt x="478158" y="10426838"/>
                    </a:lnTo>
                    <a:lnTo>
                      <a:pt x="527093" y="10426513"/>
                    </a:lnTo>
                    <a:lnTo>
                      <a:pt x="571500" y="10426065"/>
                    </a:lnTo>
                    <a:lnTo>
                      <a:pt x="571626" y="10049129"/>
                    </a:lnTo>
                    <a:lnTo>
                      <a:pt x="868679" y="10049383"/>
                    </a:lnTo>
                    <a:lnTo>
                      <a:pt x="856004" y="0"/>
                    </a:lnTo>
                    <a:lnTo>
                      <a:pt x="2511" y="0"/>
                    </a:lnTo>
                    <a:lnTo>
                      <a:pt x="0" y="10428732"/>
                    </a:lnTo>
                    <a:close/>
                  </a:path>
                </a:pathLst>
              </a:custGeom>
              <a:solidFill>
                <a:srgbClr val="86ACDB"/>
              </a:solidFill>
            </p:spPr>
            <p:txBody>
              <a:bodyPr wrap="square" lIns="0" tIns="0" rIns="0" bIns="0" rtlCol="0"/>
              <a:lstStyle/>
              <a:p>
                <a:endParaRPr/>
              </a:p>
            </p:txBody>
          </p:sp>
          <p:sp>
            <p:nvSpPr>
              <p:cNvPr id="21" name="object 5"/>
              <p:cNvSpPr/>
              <p:nvPr/>
            </p:nvSpPr>
            <p:spPr>
              <a:xfrm>
                <a:off x="216407" y="10139171"/>
                <a:ext cx="970788" cy="2025395"/>
              </a:xfrm>
              <a:prstGeom prst="rect">
                <a:avLst/>
              </a:prstGeom>
              <a:blipFill>
                <a:blip r:embed="rId2" cstate="print"/>
                <a:stretch>
                  <a:fillRect/>
                </a:stretch>
              </a:blipFill>
            </p:spPr>
            <p:txBody>
              <a:bodyPr wrap="square" lIns="0" tIns="0" rIns="0" bIns="0" rtlCol="0"/>
              <a:lstStyle/>
              <a:p>
                <a:endParaRPr/>
              </a:p>
            </p:txBody>
          </p:sp>
          <p:sp>
            <p:nvSpPr>
              <p:cNvPr id="22" name="object 6"/>
              <p:cNvSpPr/>
              <p:nvPr/>
            </p:nvSpPr>
            <p:spPr>
              <a:xfrm>
                <a:off x="0" y="0"/>
                <a:ext cx="2654935" cy="12192000"/>
              </a:xfrm>
              <a:custGeom>
                <a:avLst/>
                <a:gdLst/>
                <a:ahLst/>
                <a:cxnLst/>
                <a:rect l="l" t="t" r="r" b="b"/>
                <a:pathLst>
                  <a:path w="2654935" h="12192000">
                    <a:moveTo>
                      <a:pt x="0" y="0"/>
                    </a:moveTo>
                    <a:lnTo>
                      <a:pt x="0" y="12192000"/>
                    </a:lnTo>
                    <a:lnTo>
                      <a:pt x="2654808" y="12192000"/>
                    </a:lnTo>
                    <a:lnTo>
                      <a:pt x="2654807" y="0"/>
                    </a:lnTo>
                    <a:lnTo>
                      <a:pt x="0" y="0"/>
                    </a:lnTo>
                    <a:close/>
                  </a:path>
                </a:pathLst>
              </a:custGeom>
              <a:solidFill>
                <a:srgbClr val="F1F1F1"/>
              </a:solidFill>
            </p:spPr>
            <p:txBody>
              <a:bodyPr wrap="square" lIns="0" tIns="0" rIns="0" bIns="0" rtlCol="0"/>
              <a:lstStyle/>
              <a:p>
                <a:endParaRPr/>
              </a:p>
            </p:txBody>
          </p:sp>
          <p:sp>
            <p:nvSpPr>
              <p:cNvPr id="23" name="object 7"/>
              <p:cNvSpPr/>
              <p:nvPr/>
            </p:nvSpPr>
            <p:spPr>
              <a:xfrm>
                <a:off x="1973123" y="1608621"/>
                <a:ext cx="1399409" cy="9003434"/>
              </a:xfrm>
              <a:prstGeom prst="rect">
                <a:avLst/>
              </a:prstGeom>
              <a:blipFill>
                <a:blip r:embed="rId3" cstate="print"/>
                <a:stretch>
                  <a:fillRect/>
                </a:stretch>
              </a:blipFill>
            </p:spPr>
            <p:txBody>
              <a:bodyPr wrap="square" lIns="0" tIns="0" rIns="0" bIns="0" rtlCol="0"/>
              <a:lstStyle/>
              <a:p>
                <a:endParaRPr/>
              </a:p>
            </p:txBody>
          </p:sp>
        </p:grpSp>
        <p:sp>
          <p:nvSpPr>
            <p:cNvPr id="5" name="object 8"/>
            <p:cNvSpPr txBox="1"/>
            <p:nvPr/>
          </p:nvSpPr>
          <p:spPr>
            <a:xfrm>
              <a:off x="298578" y="3220720"/>
              <a:ext cx="536575" cy="6223000"/>
            </a:xfrm>
            <a:prstGeom prst="rect">
              <a:avLst/>
            </a:prstGeom>
          </p:spPr>
          <p:txBody>
            <a:bodyPr vert="vert270" wrap="square" lIns="0" tIns="0" rIns="0" bIns="0" rtlCol="0">
              <a:spAutoFit/>
            </a:bodyPr>
            <a:lstStyle/>
            <a:p>
              <a:pPr marL="12700">
                <a:lnSpc>
                  <a:spcPts val="4079"/>
                </a:lnSpc>
              </a:pPr>
              <a:r>
                <a:rPr sz="3600" b="1" spc="-5" dirty="0">
                  <a:latin typeface="Arial"/>
                  <a:cs typeface="Arial"/>
                </a:rPr>
                <a:t>7 </a:t>
              </a:r>
              <a:r>
                <a:rPr sz="3600" b="1" dirty="0">
                  <a:latin typeface="Arial"/>
                  <a:cs typeface="Arial"/>
                </a:rPr>
                <a:t>Steps of Machine</a:t>
              </a:r>
              <a:r>
                <a:rPr sz="3600" b="1" spc="-65" dirty="0">
                  <a:latin typeface="Arial"/>
                  <a:cs typeface="Arial"/>
                </a:rPr>
                <a:t> </a:t>
              </a:r>
              <a:r>
                <a:rPr sz="3600" b="1" spc="-5" dirty="0">
                  <a:latin typeface="Arial"/>
                  <a:cs typeface="Arial"/>
                </a:rPr>
                <a:t>Learning</a:t>
              </a:r>
              <a:endParaRPr sz="3600">
                <a:latin typeface="Arial"/>
                <a:cs typeface="Arial"/>
              </a:endParaRPr>
            </a:p>
          </p:txBody>
        </p:sp>
        <p:sp>
          <p:nvSpPr>
            <p:cNvPr id="6" name="object 9"/>
            <p:cNvSpPr txBox="1"/>
            <p:nvPr/>
          </p:nvSpPr>
          <p:spPr>
            <a:xfrm>
              <a:off x="2255056" y="8392955"/>
              <a:ext cx="792480" cy="407034"/>
            </a:xfrm>
            <a:prstGeom prst="rect">
              <a:avLst/>
            </a:prstGeom>
          </p:spPr>
          <p:txBody>
            <a:bodyPr vert="vert270" wrap="square" lIns="0" tIns="0" rIns="0" bIns="0" rtlCol="0">
              <a:spAutoFit/>
            </a:bodyPr>
            <a:lstStyle/>
            <a:p>
              <a:pPr marL="12700">
                <a:lnSpc>
                  <a:spcPts val="6070"/>
                </a:lnSpc>
              </a:pPr>
              <a:r>
                <a:rPr sz="5400" b="1" dirty="0">
                  <a:solidFill>
                    <a:srgbClr val="FFFFFF"/>
                  </a:solidFill>
                  <a:latin typeface="Arial"/>
                  <a:cs typeface="Arial"/>
                </a:rPr>
                <a:t>2</a:t>
              </a:r>
              <a:endParaRPr sz="5400">
                <a:latin typeface="Arial"/>
                <a:cs typeface="Arial"/>
              </a:endParaRPr>
            </a:p>
          </p:txBody>
        </p:sp>
        <p:sp>
          <p:nvSpPr>
            <p:cNvPr id="7" name="object 10"/>
            <p:cNvSpPr txBox="1"/>
            <p:nvPr/>
          </p:nvSpPr>
          <p:spPr>
            <a:xfrm>
              <a:off x="2255056" y="7167024"/>
              <a:ext cx="792480" cy="407034"/>
            </a:xfrm>
            <a:prstGeom prst="rect">
              <a:avLst/>
            </a:prstGeom>
          </p:spPr>
          <p:txBody>
            <a:bodyPr vert="vert270" wrap="square" lIns="0" tIns="0" rIns="0" bIns="0" rtlCol="0">
              <a:spAutoFit/>
            </a:bodyPr>
            <a:lstStyle/>
            <a:p>
              <a:pPr marL="12700">
                <a:lnSpc>
                  <a:spcPts val="6070"/>
                </a:lnSpc>
              </a:pPr>
              <a:r>
                <a:rPr sz="5400" b="1" dirty="0">
                  <a:solidFill>
                    <a:srgbClr val="FFFFFF"/>
                  </a:solidFill>
                  <a:latin typeface="Arial"/>
                  <a:cs typeface="Arial"/>
                </a:rPr>
                <a:t>3</a:t>
              </a:r>
              <a:endParaRPr sz="5400">
                <a:latin typeface="Arial"/>
                <a:cs typeface="Arial"/>
              </a:endParaRPr>
            </a:p>
          </p:txBody>
        </p:sp>
        <p:sp>
          <p:nvSpPr>
            <p:cNvPr id="8" name="object 11"/>
            <p:cNvSpPr txBox="1"/>
            <p:nvPr/>
          </p:nvSpPr>
          <p:spPr>
            <a:xfrm>
              <a:off x="2255056" y="5941093"/>
              <a:ext cx="792480" cy="407034"/>
            </a:xfrm>
            <a:prstGeom prst="rect">
              <a:avLst/>
            </a:prstGeom>
          </p:spPr>
          <p:txBody>
            <a:bodyPr vert="vert270" wrap="square" lIns="0" tIns="0" rIns="0" bIns="0" rtlCol="0">
              <a:spAutoFit/>
            </a:bodyPr>
            <a:lstStyle/>
            <a:p>
              <a:pPr marL="12700">
                <a:lnSpc>
                  <a:spcPts val="6070"/>
                </a:lnSpc>
              </a:pPr>
              <a:r>
                <a:rPr sz="5400" b="1" dirty="0">
                  <a:solidFill>
                    <a:srgbClr val="FFFFFF"/>
                  </a:solidFill>
                  <a:latin typeface="Arial"/>
                  <a:cs typeface="Arial"/>
                </a:rPr>
                <a:t>4</a:t>
              </a:r>
              <a:endParaRPr sz="5400">
                <a:latin typeface="Arial"/>
                <a:cs typeface="Arial"/>
              </a:endParaRPr>
            </a:p>
          </p:txBody>
        </p:sp>
        <p:sp>
          <p:nvSpPr>
            <p:cNvPr id="9" name="object 12"/>
            <p:cNvSpPr txBox="1"/>
            <p:nvPr/>
          </p:nvSpPr>
          <p:spPr>
            <a:xfrm>
              <a:off x="2255056" y="4715162"/>
              <a:ext cx="792480" cy="407034"/>
            </a:xfrm>
            <a:prstGeom prst="rect">
              <a:avLst/>
            </a:prstGeom>
          </p:spPr>
          <p:txBody>
            <a:bodyPr vert="vert270" wrap="square" lIns="0" tIns="0" rIns="0" bIns="0" rtlCol="0">
              <a:spAutoFit/>
            </a:bodyPr>
            <a:lstStyle/>
            <a:p>
              <a:pPr marL="12700">
                <a:lnSpc>
                  <a:spcPts val="6070"/>
                </a:lnSpc>
              </a:pPr>
              <a:r>
                <a:rPr sz="5400" b="1" dirty="0">
                  <a:solidFill>
                    <a:srgbClr val="FFFFFF"/>
                  </a:solidFill>
                  <a:latin typeface="Arial"/>
                  <a:cs typeface="Arial"/>
                </a:rPr>
                <a:t>5</a:t>
              </a:r>
              <a:endParaRPr sz="5400" dirty="0">
                <a:latin typeface="Arial"/>
                <a:cs typeface="Arial"/>
              </a:endParaRPr>
            </a:p>
          </p:txBody>
        </p:sp>
        <p:sp>
          <p:nvSpPr>
            <p:cNvPr id="10" name="object 13"/>
            <p:cNvSpPr txBox="1"/>
            <p:nvPr/>
          </p:nvSpPr>
          <p:spPr>
            <a:xfrm>
              <a:off x="2255056" y="3489612"/>
              <a:ext cx="792480" cy="407034"/>
            </a:xfrm>
            <a:prstGeom prst="rect">
              <a:avLst/>
            </a:prstGeom>
          </p:spPr>
          <p:txBody>
            <a:bodyPr vert="vert270" wrap="square" lIns="0" tIns="0" rIns="0" bIns="0" rtlCol="0">
              <a:spAutoFit/>
            </a:bodyPr>
            <a:lstStyle/>
            <a:p>
              <a:pPr marL="12700">
                <a:lnSpc>
                  <a:spcPts val="6070"/>
                </a:lnSpc>
              </a:pPr>
              <a:r>
                <a:rPr sz="5400" b="1" dirty="0">
                  <a:solidFill>
                    <a:srgbClr val="FFFFFF"/>
                  </a:solidFill>
                  <a:latin typeface="Arial"/>
                  <a:cs typeface="Arial"/>
                </a:rPr>
                <a:t>6</a:t>
              </a:r>
              <a:endParaRPr sz="5400">
                <a:latin typeface="Arial"/>
                <a:cs typeface="Arial"/>
              </a:endParaRPr>
            </a:p>
          </p:txBody>
        </p:sp>
        <p:sp>
          <p:nvSpPr>
            <p:cNvPr id="11" name="object 14"/>
            <p:cNvSpPr txBox="1"/>
            <p:nvPr/>
          </p:nvSpPr>
          <p:spPr>
            <a:xfrm>
              <a:off x="2255056" y="2263681"/>
              <a:ext cx="792480" cy="407034"/>
            </a:xfrm>
            <a:prstGeom prst="rect">
              <a:avLst/>
            </a:prstGeom>
          </p:spPr>
          <p:txBody>
            <a:bodyPr vert="vert270" wrap="square" lIns="0" tIns="0" rIns="0" bIns="0" rtlCol="0">
              <a:spAutoFit/>
            </a:bodyPr>
            <a:lstStyle/>
            <a:p>
              <a:pPr marL="12700">
                <a:lnSpc>
                  <a:spcPts val="6070"/>
                </a:lnSpc>
              </a:pPr>
              <a:r>
                <a:rPr sz="5400" b="1" dirty="0">
                  <a:solidFill>
                    <a:srgbClr val="FFFFFF"/>
                  </a:solidFill>
                  <a:latin typeface="Arial"/>
                  <a:cs typeface="Arial"/>
                </a:rPr>
                <a:t>7</a:t>
              </a:r>
              <a:endParaRPr sz="5400">
                <a:latin typeface="Arial"/>
                <a:cs typeface="Arial"/>
              </a:endParaRPr>
            </a:p>
          </p:txBody>
        </p:sp>
        <p:sp>
          <p:nvSpPr>
            <p:cNvPr id="12" name="object 15"/>
            <p:cNvSpPr txBox="1"/>
            <p:nvPr/>
          </p:nvSpPr>
          <p:spPr>
            <a:xfrm>
              <a:off x="3175507" y="9979279"/>
              <a:ext cx="166370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17487E"/>
                  </a:solidFill>
                  <a:latin typeface="Arial"/>
                  <a:cs typeface="Arial"/>
                </a:rPr>
                <a:t>Gathering</a:t>
              </a:r>
              <a:r>
                <a:rPr sz="1800" b="1" spc="-45" dirty="0">
                  <a:solidFill>
                    <a:srgbClr val="17487E"/>
                  </a:solidFill>
                  <a:latin typeface="Arial"/>
                  <a:cs typeface="Arial"/>
                </a:rPr>
                <a:t> </a:t>
              </a:r>
              <a:r>
                <a:rPr sz="1800" b="1" spc="-5" dirty="0">
                  <a:solidFill>
                    <a:srgbClr val="17487E"/>
                  </a:solidFill>
                  <a:latin typeface="Arial"/>
                  <a:cs typeface="Arial"/>
                </a:rPr>
                <a:t>Data</a:t>
              </a:r>
              <a:endParaRPr sz="1800" dirty="0">
                <a:latin typeface="Arial"/>
                <a:cs typeface="Arial"/>
              </a:endParaRPr>
            </a:p>
          </p:txBody>
        </p:sp>
        <p:sp>
          <p:nvSpPr>
            <p:cNvPr id="13" name="object 16"/>
            <p:cNvSpPr txBox="1"/>
            <p:nvPr/>
          </p:nvSpPr>
          <p:spPr>
            <a:xfrm>
              <a:off x="3175507" y="7430516"/>
              <a:ext cx="199390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1F5F"/>
                  </a:solidFill>
                  <a:latin typeface="Arial"/>
                  <a:cs typeface="Arial"/>
                </a:rPr>
                <a:t>Choosing </a:t>
              </a:r>
              <a:r>
                <a:rPr sz="1800" b="1" spc="-5" dirty="0">
                  <a:solidFill>
                    <a:srgbClr val="001F5F"/>
                  </a:solidFill>
                  <a:latin typeface="Arial"/>
                  <a:cs typeface="Arial"/>
                </a:rPr>
                <a:t>a</a:t>
              </a:r>
              <a:r>
                <a:rPr sz="1800" b="1" spc="-95" dirty="0">
                  <a:solidFill>
                    <a:srgbClr val="001F5F"/>
                  </a:solidFill>
                  <a:latin typeface="Arial"/>
                  <a:cs typeface="Arial"/>
                </a:rPr>
                <a:t> </a:t>
              </a:r>
              <a:r>
                <a:rPr sz="1800" b="1" dirty="0">
                  <a:solidFill>
                    <a:srgbClr val="001F5F"/>
                  </a:solidFill>
                  <a:latin typeface="Arial"/>
                  <a:cs typeface="Arial"/>
                </a:rPr>
                <a:t>Model</a:t>
              </a:r>
              <a:endParaRPr sz="1800">
                <a:latin typeface="Arial"/>
                <a:cs typeface="Arial"/>
              </a:endParaRPr>
            </a:p>
          </p:txBody>
        </p:sp>
        <p:sp>
          <p:nvSpPr>
            <p:cNvPr id="14" name="object 17"/>
            <p:cNvSpPr txBox="1"/>
            <p:nvPr/>
          </p:nvSpPr>
          <p:spPr>
            <a:xfrm>
              <a:off x="3138297" y="6187185"/>
              <a:ext cx="2045335" cy="299720"/>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rgbClr val="C00000"/>
                  </a:solidFill>
                  <a:latin typeface="Arial"/>
                  <a:cs typeface="Arial"/>
                </a:rPr>
                <a:t>Training </a:t>
              </a:r>
              <a:r>
                <a:rPr sz="1800" b="1" dirty="0">
                  <a:solidFill>
                    <a:srgbClr val="C00000"/>
                  </a:solidFill>
                  <a:latin typeface="Arial"/>
                  <a:cs typeface="Arial"/>
                </a:rPr>
                <a:t>the</a:t>
              </a:r>
              <a:r>
                <a:rPr sz="1800" b="1" spc="-70" dirty="0">
                  <a:solidFill>
                    <a:srgbClr val="C00000"/>
                  </a:solidFill>
                  <a:latin typeface="Arial"/>
                  <a:cs typeface="Arial"/>
                </a:rPr>
                <a:t> </a:t>
              </a:r>
              <a:r>
                <a:rPr sz="1800" b="1" dirty="0">
                  <a:solidFill>
                    <a:srgbClr val="C00000"/>
                  </a:solidFill>
                  <a:latin typeface="Arial"/>
                  <a:cs typeface="Arial"/>
                </a:rPr>
                <a:t>Model</a:t>
              </a:r>
              <a:endParaRPr sz="1800">
                <a:latin typeface="Arial"/>
                <a:cs typeface="Arial"/>
              </a:endParaRPr>
            </a:p>
          </p:txBody>
        </p:sp>
        <p:sp>
          <p:nvSpPr>
            <p:cNvPr id="15" name="object 18"/>
            <p:cNvSpPr txBox="1"/>
            <p:nvPr/>
          </p:nvSpPr>
          <p:spPr>
            <a:xfrm>
              <a:off x="3127375" y="4959477"/>
              <a:ext cx="1901189"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C000"/>
                  </a:solidFill>
                  <a:latin typeface="Arial"/>
                  <a:cs typeface="Arial"/>
                </a:rPr>
                <a:t>Model</a:t>
              </a:r>
              <a:r>
                <a:rPr sz="1800" b="1" spc="-80" dirty="0">
                  <a:solidFill>
                    <a:srgbClr val="FFC000"/>
                  </a:solidFill>
                  <a:latin typeface="Arial"/>
                  <a:cs typeface="Arial"/>
                </a:rPr>
                <a:t> </a:t>
              </a:r>
              <a:r>
                <a:rPr sz="1800" b="1" spc="-5" dirty="0">
                  <a:solidFill>
                    <a:srgbClr val="FFC000"/>
                  </a:solidFill>
                  <a:latin typeface="Arial"/>
                  <a:cs typeface="Arial"/>
                </a:rPr>
                <a:t>Evaluation</a:t>
              </a:r>
              <a:endParaRPr sz="1800">
                <a:latin typeface="Arial"/>
                <a:cs typeface="Arial"/>
              </a:endParaRPr>
            </a:p>
          </p:txBody>
        </p:sp>
        <p:sp>
          <p:nvSpPr>
            <p:cNvPr id="16" name="object 19"/>
            <p:cNvSpPr txBox="1"/>
            <p:nvPr/>
          </p:nvSpPr>
          <p:spPr>
            <a:xfrm>
              <a:off x="3127375" y="3699764"/>
              <a:ext cx="258953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6FC0"/>
                  </a:solidFill>
                  <a:latin typeface="Arial"/>
                  <a:cs typeface="Arial"/>
                </a:rPr>
                <a:t>Hyperparameter</a:t>
              </a:r>
              <a:r>
                <a:rPr sz="1800" b="1" spc="-30" dirty="0">
                  <a:solidFill>
                    <a:srgbClr val="006FC0"/>
                  </a:solidFill>
                  <a:latin typeface="Arial"/>
                  <a:cs typeface="Arial"/>
                </a:rPr>
                <a:t> </a:t>
              </a:r>
              <a:r>
                <a:rPr sz="1800" b="1" spc="-20" dirty="0">
                  <a:solidFill>
                    <a:srgbClr val="006FC0"/>
                  </a:solidFill>
                  <a:latin typeface="Arial"/>
                  <a:cs typeface="Arial"/>
                </a:rPr>
                <a:t>Tuning</a:t>
              </a:r>
              <a:endParaRPr sz="1800">
                <a:latin typeface="Arial"/>
                <a:cs typeface="Arial"/>
              </a:endParaRPr>
            </a:p>
          </p:txBody>
        </p:sp>
        <p:sp>
          <p:nvSpPr>
            <p:cNvPr id="17" name="object 20"/>
            <p:cNvSpPr txBox="1"/>
            <p:nvPr/>
          </p:nvSpPr>
          <p:spPr>
            <a:xfrm>
              <a:off x="3166110" y="2473527"/>
              <a:ext cx="1704339"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Arial"/>
                  <a:cs typeface="Arial"/>
                </a:rPr>
                <a:t>Prediction</a:t>
              </a:r>
              <a:r>
                <a:rPr sz="1800" b="1" spc="-80" dirty="0">
                  <a:solidFill>
                    <a:srgbClr val="FF0000"/>
                  </a:solidFill>
                  <a:latin typeface="Arial"/>
                  <a:cs typeface="Arial"/>
                </a:rPr>
                <a:t> </a:t>
              </a:r>
              <a:r>
                <a:rPr sz="1800" b="1" dirty="0">
                  <a:solidFill>
                    <a:srgbClr val="FF0000"/>
                  </a:solidFill>
                  <a:latin typeface="Arial"/>
                  <a:cs typeface="Arial"/>
                </a:rPr>
                <a:t>Step</a:t>
              </a:r>
              <a:endParaRPr sz="1800">
                <a:latin typeface="Arial"/>
                <a:cs typeface="Arial"/>
              </a:endParaRPr>
            </a:p>
          </p:txBody>
        </p:sp>
        <p:sp>
          <p:nvSpPr>
            <p:cNvPr id="18" name="object 21"/>
            <p:cNvSpPr txBox="1"/>
            <p:nvPr/>
          </p:nvSpPr>
          <p:spPr>
            <a:xfrm>
              <a:off x="3127375" y="8682355"/>
              <a:ext cx="165100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AF50"/>
                  </a:solidFill>
                  <a:latin typeface="Arial"/>
                  <a:cs typeface="Arial"/>
                </a:rPr>
                <a:t>Preparing</a:t>
              </a:r>
              <a:r>
                <a:rPr sz="1800" b="1" spc="-35" dirty="0">
                  <a:solidFill>
                    <a:srgbClr val="00AF50"/>
                  </a:solidFill>
                  <a:latin typeface="Arial"/>
                  <a:cs typeface="Arial"/>
                </a:rPr>
                <a:t> </a:t>
              </a:r>
              <a:r>
                <a:rPr sz="1800" b="1" spc="-5" dirty="0">
                  <a:solidFill>
                    <a:srgbClr val="00AF50"/>
                  </a:solidFill>
                  <a:latin typeface="Arial"/>
                  <a:cs typeface="Arial"/>
                </a:rPr>
                <a:t>Data</a:t>
              </a:r>
              <a:endParaRPr sz="1800">
                <a:latin typeface="Arial"/>
                <a:cs typeface="Arial"/>
              </a:endParaRPr>
            </a:p>
          </p:txBody>
        </p:sp>
        <p:sp>
          <p:nvSpPr>
            <p:cNvPr id="19" name="object 22"/>
            <p:cNvSpPr txBox="1"/>
            <p:nvPr/>
          </p:nvSpPr>
          <p:spPr>
            <a:xfrm>
              <a:off x="2248347" y="9719894"/>
              <a:ext cx="791845" cy="407034"/>
            </a:xfrm>
            <a:prstGeom prst="rect">
              <a:avLst/>
            </a:prstGeom>
          </p:spPr>
          <p:txBody>
            <a:bodyPr vert="vert270" wrap="square" lIns="0" tIns="0" rIns="0" bIns="0" rtlCol="0">
              <a:spAutoFit/>
            </a:bodyPr>
            <a:lstStyle/>
            <a:p>
              <a:pPr marL="12700">
                <a:lnSpc>
                  <a:spcPts val="6070"/>
                </a:lnSpc>
              </a:pPr>
              <a:r>
                <a:rPr sz="5400" b="1" dirty="0">
                  <a:solidFill>
                    <a:srgbClr val="FFFFFF"/>
                  </a:solidFill>
                  <a:latin typeface="Arial"/>
                  <a:cs typeface="Arial"/>
                </a:rPr>
                <a:t>1</a:t>
              </a:r>
              <a:endParaRPr sz="5400">
                <a:latin typeface="Arial"/>
                <a:cs typeface="Arial"/>
              </a:endParaRPr>
            </a:p>
          </p:txBody>
        </p:sp>
      </p:grpSp>
    </p:spTree>
    <p:extLst>
      <p:ext uri="{BB962C8B-B14F-4D97-AF65-F5344CB8AC3E}">
        <p14:creationId xmlns:p14="http://schemas.microsoft.com/office/powerpoint/2010/main" val="41132441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object 2"/>
          <p:cNvGrpSpPr/>
          <p:nvPr/>
        </p:nvGrpSpPr>
        <p:grpSpPr>
          <a:xfrm>
            <a:off x="0" y="0"/>
            <a:ext cx="12192000" cy="3510279"/>
            <a:chOff x="0" y="0"/>
            <a:chExt cx="12192000" cy="3510279"/>
          </a:xfrm>
        </p:grpSpPr>
        <p:sp>
          <p:nvSpPr>
            <p:cNvPr id="4" name="object 3"/>
            <p:cNvSpPr/>
            <p:nvPr/>
          </p:nvSpPr>
          <p:spPr>
            <a:xfrm>
              <a:off x="1763267" y="257556"/>
              <a:ext cx="10429240" cy="868680"/>
            </a:xfrm>
            <a:custGeom>
              <a:avLst/>
              <a:gdLst/>
              <a:ahLst/>
              <a:cxnLst/>
              <a:rect l="l" t="t" r="r" b="b"/>
              <a:pathLst>
                <a:path w="10429240" h="868680">
                  <a:moveTo>
                    <a:pt x="0" y="0"/>
                  </a:moveTo>
                  <a:lnTo>
                    <a:pt x="448" y="44406"/>
                  </a:lnTo>
                  <a:lnTo>
                    <a:pt x="773" y="93341"/>
                  </a:lnTo>
                  <a:lnTo>
                    <a:pt x="1002" y="145799"/>
                  </a:lnTo>
                  <a:lnTo>
                    <a:pt x="1162" y="200772"/>
                  </a:lnTo>
                  <a:lnTo>
                    <a:pt x="1504" y="370727"/>
                  </a:lnTo>
                  <a:lnTo>
                    <a:pt x="1664" y="425700"/>
                  </a:lnTo>
                  <a:lnTo>
                    <a:pt x="1893" y="478158"/>
                  </a:lnTo>
                  <a:lnTo>
                    <a:pt x="2218" y="527093"/>
                  </a:lnTo>
                  <a:lnTo>
                    <a:pt x="2667" y="571500"/>
                  </a:lnTo>
                  <a:lnTo>
                    <a:pt x="379602" y="571627"/>
                  </a:lnTo>
                  <a:lnTo>
                    <a:pt x="379349" y="868680"/>
                  </a:lnTo>
                  <a:lnTo>
                    <a:pt x="10428732" y="856004"/>
                  </a:lnTo>
                  <a:lnTo>
                    <a:pt x="10428732" y="2511"/>
                  </a:lnTo>
                  <a:lnTo>
                    <a:pt x="0" y="0"/>
                  </a:lnTo>
                  <a:close/>
                </a:path>
              </a:pathLst>
            </a:custGeom>
            <a:solidFill>
              <a:srgbClr val="86ACDB"/>
            </a:solidFill>
          </p:spPr>
          <p:txBody>
            <a:bodyPr wrap="square" lIns="0" tIns="0" rIns="0" bIns="0" rtlCol="0"/>
            <a:lstStyle/>
            <a:p>
              <a:endParaRPr/>
            </a:p>
          </p:txBody>
        </p:sp>
        <p:sp>
          <p:nvSpPr>
            <p:cNvPr id="5" name="object 4"/>
            <p:cNvSpPr/>
            <p:nvPr/>
          </p:nvSpPr>
          <p:spPr>
            <a:xfrm>
              <a:off x="27432" y="216408"/>
              <a:ext cx="2025395" cy="970788"/>
            </a:xfrm>
            <a:prstGeom prst="rect">
              <a:avLst/>
            </a:prstGeom>
            <a:blipFill>
              <a:blip r:embed="rId2" cstate="print"/>
              <a:stretch>
                <a:fillRect/>
              </a:stretch>
            </a:blipFill>
          </p:spPr>
          <p:txBody>
            <a:bodyPr wrap="square" lIns="0" tIns="0" rIns="0" bIns="0" rtlCol="0"/>
            <a:lstStyle/>
            <a:p>
              <a:endParaRPr/>
            </a:p>
          </p:txBody>
        </p:sp>
        <p:sp>
          <p:nvSpPr>
            <p:cNvPr id="6" name="object 5"/>
            <p:cNvSpPr/>
            <p:nvPr/>
          </p:nvSpPr>
          <p:spPr>
            <a:xfrm>
              <a:off x="0" y="0"/>
              <a:ext cx="12192000" cy="2654935"/>
            </a:xfrm>
            <a:custGeom>
              <a:avLst/>
              <a:gdLst/>
              <a:ahLst/>
              <a:cxnLst/>
              <a:rect l="l" t="t" r="r" b="b"/>
              <a:pathLst>
                <a:path w="12192000" h="2654935">
                  <a:moveTo>
                    <a:pt x="0" y="2654808"/>
                  </a:moveTo>
                  <a:lnTo>
                    <a:pt x="12192000" y="2654808"/>
                  </a:lnTo>
                  <a:lnTo>
                    <a:pt x="12192000" y="0"/>
                  </a:lnTo>
                  <a:lnTo>
                    <a:pt x="0" y="0"/>
                  </a:lnTo>
                  <a:lnTo>
                    <a:pt x="0" y="2654808"/>
                  </a:lnTo>
                  <a:close/>
                </a:path>
              </a:pathLst>
            </a:custGeom>
            <a:solidFill>
              <a:srgbClr val="F1F1F1"/>
            </a:solidFill>
          </p:spPr>
          <p:txBody>
            <a:bodyPr wrap="square" lIns="0" tIns="0" rIns="0" bIns="0" rtlCol="0"/>
            <a:lstStyle/>
            <a:p>
              <a:endParaRPr/>
            </a:p>
          </p:txBody>
        </p:sp>
        <p:sp>
          <p:nvSpPr>
            <p:cNvPr id="7" name="object 6"/>
            <p:cNvSpPr/>
            <p:nvPr/>
          </p:nvSpPr>
          <p:spPr>
            <a:xfrm>
              <a:off x="1147706" y="1771042"/>
              <a:ext cx="9435671" cy="1739239"/>
            </a:xfrm>
            <a:prstGeom prst="rect">
              <a:avLst/>
            </a:prstGeom>
            <a:blipFill>
              <a:blip r:embed="rId3" cstate="print"/>
              <a:stretch>
                <a:fillRect/>
              </a:stretch>
            </a:blipFill>
          </p:spPr>
          <p:txBody>
            <a:bodyPr wrap="square" lIns="0" tIns="0" rIns="0" bIns="0" rtlCol="0"/>
            <a:lstStyle/>
            <a:p>
              <a:endParaRPr/>
            </a:p>
          </p:txBody>
        </p:sp>
      </p:grpSp>
      <p:sp>
        <p:nvSpPr>
          <p:cNvPr id="8" name="object 7"/>
          <p:cNvSpPr txBox="1"/>
          <p:nvPr/>
        </p:nvSpPr>
        <p:spPr>
          <a:xfrm>
            <a:off x="2748533" y="255270"/>
            <a:ext cx="6223000" cy="574040"/>
          </a:xfrm>
          <a:prstGeom prst="rect">
            <a:avLst/>
          </a:prstGeom>
        </p:spPr>
        <p:txBody>
          <a:bodyPr vert="horz" wrap="square" lIns="0" tIns="12700" rIns="0" bIns="0" rtlCol="0">
            <a:spAutoFit/>
          </a:bodyPr>
          <a:lstStyle/>
          <a:p>
            <a:pPr marL="12700">
              <a:lnSpc>
                <a:spcPct val="100000"/>
              </a:lnSpc>
              <a:spcBef>
                <a:spcPts val="100"/>
              </a:spcBef>
            </a:pPr>
            <a:r>
              <a:rPr sz="3600" b="1" spc="-5" dirty="0">
                <a:latin typeface="Arial"/>
                <a:cs typeface="Arial"/>
              </a:rPr>
              <a:t>7 </a:t>
            </a:r>
            <a:r>
              <a:rPr sz="3600" b="1" dirty="0">
                <a:latin typeface="Arial"/>
                <a:cs typeface="Arial"/>
              </a:rPr>
              <a:t>Steps of Machine</a:t>
            </a:r>
            <a:r>
              <a:rPr sz="3600" b="1" spc="-65" dirty="0">
                <a:latin typeface="Arial"/>
                <a:cs typeface="Arial"/>
              </a:rPr>
              <a:t> </a:t>
            </a:r>
            <a:r>
              <a:rPr sz="3600" b="1" spc="-5" dirty="0">
                <a:latin typeface="Arial"/>
                <a:cs typeface="Arial"/>
              </a:rPr>
              <a:t>Learning</a:t>
            </a:r>
            <a:endParaRPr sz="3600">
              <a:latin typeface="Arial"/>
              <a:cs typeface="Arial"/>
            </a:endParaRPr>
          </a:p>
        </p:txBody>
      </p:sp>
      <p:sp>
        <p:nvSpPr>
          <p:cNvPr id="9" name="object 8"/>
          <p:cNvSpPr txBox="1"/>
          <p:nvPr/>
        </p:nvSpPr>
        <p:spPr>
          <a:xfrm>
            <a:off x="3392170" y="2190064"/>
            <a:ext cx="6536690" cy="848994"/>
          </a:xfrm>
          <a:prstGeom prst="rect">
            <a:avLst/>
          </a:prstGeom>
        </p:spPr>
        <p:txBody>
          <a:bodyPr vert="horz" wrap="square" lIns="0" tIns="12700" rIns="0" bIns="0" rtlCol="0">
            <a:spAutoFit/>
          </a:bodyPr>
          <a:lstStyle/>
          <a:p>
            <a:pPr marL="12700">
              <a:lnSpc>
                <a:spcPct val="100000"/>
              </a:lnSpc>
              <a:spcBef>
                <a:spcPts val="100"/>
              </a:spcBef>
              <a:tabLst>
                <a:tab pos="1238250" algn="l"/>
                <a:tab pos="2464435" algn="l"/>
                <a:tab pos="3689985" algn="l"/>
                <a:tab pos="4915535" algn="l"/>
                <a:tab pos="6141720" algn="l"/>
              </a:tabLst>
            </a:pPr>
            <a:r>
              <a:rPr sz="5400" b="1" dirty="0">
                <a:solidFill>
                  <a:srgbClr val="FFFFFF"/>
                </a:solidFill>
                <a:latin typeface="Arial"/>
                <a:cs typeface="Arial"/>
              </a:rPr>
              <a:t>2	3	4	5	6	7</a:t>
            </a:r>
            <a:endParaRPr sz="5400" dirty="0">
              <a:latin typeface="Arial"/>
              <a:cs typeface="Arial"/>
            </a:endParaRPr>
          </a:p>
        </p:txBody>
      </p:sp>
      <p:sp>
        <p:nvSpPr>
          <p:cNvPr id="10" name="object 9"/>
          <p:cNvSpPr txBox="1"/>
          <p:nvPr/>
        </p:nvSpPr>
        <p:spPr>
          <a:xfrm>
            <a:off x="4459040" y="3175507"/>
            <a:ext cx="281305" cy="1865630"/>
          </a:xfrm>
          <a:prstGeom prst="rect">
            <a:avLst/>
          </a:prstGeom>
        </p:spPr>
        <p:txBody>
          <a:bodyPr vert="vert" wrap="square" lIns="0" tIns="0" rIns="0" bIns="0" rtlCol="0">
            <a:spAutoFit/>
          </a:bodyPr>
          <a:lstStyle/>
          <a:p>
            <a:pPr marL="12700">
              <a:lnSpc>
                <a:spcPts val="2090"/>
              </a:lnSpc>
            </a:pPr>
            <a:r>
              <a:rPr sz="1800" spc="-5" dirty="0">
                <a:solidFill>
                  <a:srgbClr val="001F5F"/>
                </a:solidFill>
                <a:latin typeface="Arial"/>
                <a:cs typeface="Arial"/>
              </a:rPr>
              <a:t>Choosing a</a:t>
            </a:r>
            <a:r>
              <a:rPr sz="1800" spc="-50" dirty="0">
                <a:solidFill>
                  <a:srgbClr val="001F5F"/>
                </a:solidFill>
                <a:latin typeface="Arial"/>
                <a:cs typeface="Arial"/>
              </a:rPr>
              <a:t> </a:t>
            </a:r>
            <a:r>
              <a:rPr sz="1800" spc="-5" dirty="0">
                <a:solidFill>
                  <a:srgbClr val="001F5F"/>
                </a:solidFill>
                <a:latin typeface="Arial"/>
                <a:cs typeface="Arial"/>
              </a:rPr>
              <a:t>Model</a:t>
            </a:r>
            <a:endParaRPr sz="1800">
              <a:latin typeface="Arial"/>
              <a:cs typeface="Arial"/>
            </a:endParaRPr>
          </a:p>
        </p:txBody>
      </p:sp>
      <p:sp>
        <p:nvSpPr>
          <p:cNvPr id="11" name="object 10"/>
          <p:cNvSpPr txBox="1"/>
          <p:nvPr/>
        </p:nvSpPr>
        <p:spPr>
          <a:xfrm>
            <a:off x="5702370" y="3138297"/>
            <a:ext cx="281305" cy="1908810"/>
          </a:xfrm>
          <a:prstGeom prst="rect">
            <a:avLst/>
          </a:prstGeom>
        </p:spPr>
        <p:txBody>
          <a:bodyPr vert="vert" wrap="square" lIns="0" tIns="0" rIns="0" bIns="0" rtlCol="0">
            <a:spAutoFit/>
          </a:bodyPr>
          <a:lstStyle/>
          <a:p>
            <a:pPr marL="12700">
              <a:lnSpc>
                <a:spcPts val="2090"/>
              </a:lnSpc>
            </a:pPr>
            <a:r>
              <a:rPr sz="1800" spc="-15" dirty="0">
                <a:solidFill>
                  <a:srgbClr val="C00000"/>
                </a:solidFill>
                <a:latin typeface="Arial"/>
                <a:cs typeface="Arial"/>
              </a:rPr>
              <a:t>Training </a:t>
            </a:r>
            <a:r>
              <a:rPr sz="1800" dirty="0">
                <a:solidFill>
                  <a:srgbClr val="C00000"/>
                </a:solidFill>
                <a:latin typeface="Arial"/>
                <a:cs typeface="Arial"/>
              </a:rPr>
              <a:t>the</a:t>
            </a:r>
            <a:r>
              <a:rPr sz="1800" spc="-35" dirty="0">
                <a:solidFill>
                  <a:srgbClr val="C00000"/>
                </a:solidFill>
                <a:latin typeface="Arial"/>
                <a:cs typeface="Arial"/>
              </a:rPr>
              <a:t> </a:t>
            </a:r>
            <a:r>
              <a:rPr sz="1800" spc="-5" dirty="0">
                <a:solidFill>
                  <a:srgbClr val="C00000"/>
                </a:solidFill>
                <a:latin typeface="Arial"/>
                <a:cs typeface="Arial"/>
              </a:rPr>
              <a:t>Model</a:t>
            </a:r>
            <a:endParaRPr sz="1800">
              <a:latin typeface="Arial"/>
              <a:cs typeface="Arial"/>
            </a:endParaRPr>
          </a:p>
        </p:txBody>
      </p:sp>
      <p:sp>
        <p:nvSpPr>
          <p:cNvPr id="12" name="object 11"/>
          <p:cNvSpPr txBox="1"/>
          <p:nvPr/>
        </p:nvSpPr>
        <p:spPr>
          <a:xfrm>
            <a:off x="6930079" y="3127375"/>
            <a:ext cx="281305" cy="1775460"/>
          </a:xfrm>
          <a:prstGeom prst="rect">
            <a:avLst/>
          </a:prstGeom>
        </p:spPr>
        <p:txBody>
          <a:bodyPr vert="vert" wrap="square" lIns="0" tIns="0" rIns="0" bIns="0" rtlCol="0">
            <a:spAutoFit/>
          </a:bodyPr>
          <a:lstStyle/>
          <a:p>
            <a:pPr marL="12700">
              <a:lnSpc>
                <a:spcPts val="2090"/>
              </a:lnSpc>
            </a:pPr>
            <a:r>
              <a:rPr sz="1800" spc="-5" dirty="0">
                <a:solidFill>
                  <a:srgbClr val="FFC000"/>
                </a:solidFill>
                <a:latin typeface="Arial"/>
                <a:cs typeface="Arial"/>
              </a:rPr>
              <a:t>Model</a:t>
            </a:r>
            <a:r>
              <a:rPr sz="1800" spc="-55" dirty="0">
                <a:solidFill>
                  <a:srgbClr val="FFC000"/>
                </a:solidFill>
                <a:latin typeface="Arial"/>
                <a:cs typeface="Arial"/>
              </a:rPr>
              <a:t> </a:t>
            </a:r>
            <a:r>
              <a:rPr sz="1800" spc="-5" dirty="0">
                <a:solidFill>
                  <a:srgbClr val="FFC000"/>
                </a:solidFill>
                <a:latin typeface="Arial"/>
                <a:cs typeface="Arial"/>
              </a:rPr>
              <a:t>Evaluation</a:t>
            </a:r>
            <a:endParaRPr sz="1800">
              <a:latin typeface="Arial"/>
              <a:cs typeface="Arial"/>
            </a:endParaRPr>
          </a:p>
        </p:txBody>
      </p:sp>
      <p:sp>
        <p:nvSpPr>
          <p:cNvPr id="13" name="object 12"/>
          <p:cNvSpPr txBox="1"/>
          <p:nvPr/>
        </p:nvSpPr>
        <p:spPr>
          <a:xfrm>
            <a:off x="8189792" y="3127375"/>
            <a:ext cx="281305" cy="2425065"/>
          </a:xfrm>
          <a:prstGeom prst="rect">
            <a:avLst/>
          </a:prstGeom>
        </p:spPr>
        <p:txBody>
          <a:bodyPr vert="vert" wrap="square" lIns="0" tIns="0" rIns="0" bIns="0" rtlCol="0">
            <a:spAutoFit/>
          </a:bodyPr>
          <a:lstStyle/>
          <a:p>
            <a:pPr marL="12700">
              <a:lnSpc>
                <a:spcPts val="2090"/>
              </a:lnSpc>
            </a:pPr>
            <a:r>
              <a:rPr sz="1800" spc="-5" dirty="0">
                <a:solidFill>
                  <a:srgbClr val="006FC0"/>
                </a:solidFill>
                <a:latin typeface="Arial"/>
                <a:cs typeface="Arial"/>
              </a:rPr>
              <a:t>Hyperparameter</a:t>
            </a:r>
            <a:r>
              <a:rPr sz="1800" spc="-60" dirty="0">
                <a:solidFill>
                  <a:srgbClr val="006FC0"/>
                </a:solidFill>
                <a:latin typeface="Arial"/>
                <a:cs typeface="Arial"/>
              </a:rPr>
              <a:t> </a:t>
            </a:r>
            <a:r>
              <a:rPr sz="1800" spc="-15" dirty="0">
                <a:solidFill>
                  <a:srgbClr val="006FC0"/>
                </a:solidFill>
                <a:latin typeface="Arial"/>
                <a:cs typeface="Arial"/>
              </a:rPr>
              <a:t>Tuning</a:t>
            </a:r>
            <a:endParaRPr sz="1800">
              <a:latin typeface="Arial"/>
              <a:cs typeface="Arial"/>
            </a:endParaRPr>
          </a:p>
        </p:txBody>
      </p:sp>
      <p:sp>
        <p:nvSpPr>
          <p:cNvPr id="14" name="object 13"/>
          <p:cNvSpPr txBox="1"/>
          <p:nvPr/>
        </p:nvSpPr>
        <p:spPr>
          <a:xfrm>
            <a:off x="9415658" y="3166110"/>
            <a:ext cx="281305" cy="1577340"/>
          </a:xfrm>
          <a:prstGeom prst="rect">
            <a:avLst/>
          </a:prstGeom>
        </p:spPr>
        <p:txBody>
          <a:bodyPr vert="vert" wrap="square" lIns="0" tIns="0" rIns="0" bIns="0" rtlCol="0">
            <a:spAutoFit/>
          </a:bodyPr>
          <a:lstStyle/>
          <a:p>
            <a:pPr marL="12700">
              <a:lnSpc>
                <a:spcPts val="2090"/>
              </a:lnSpc>
            </a:pPr>
            <a:r>
              <a:rPr sz="1800" spc="-5" dirty="0">
                <a:solidFill>
                  <a:srgbClr val="FF0000"/>
                </a:solidFill>
                <a:latin typeface="Arial"/>
                <a:cs typeface="Arial"/>
              </a:rPr>
              <a:t>Prediction</a:t>
            </a:r>
            <a:r>
              <a:rPr sz="1800" spc="-40" dirty="0">
                <a:solidFill>
                  <a:srgbClr val="FF0000"/>
                </a:solidFill>
                <a:latin typeface="Arial"/>
                <a:cs typeface="Arial"/>
              </a:rPr>
              <a:t> </a:t>
            </a:r>
            <a:r>
              <a:rPr sz="1800" dirty="0">
                <a:solidFill>
                  <a:srgbClr val="FF0000"/>
                </a:solidFill>
                <a:latin typeface="Arial"/>
                <a:cs typeface="Arial"/>
              </a:rPr>
              <a:t>Step</a:t>
            </a:r>
            <a:endParaRPr sz="1800">
              <a:latin typeface="Arial"/>
              <a:cs typeface="Arial"/>
            </a:endParaRPr>
          </a:p>
        </p:txBody>
      </p:sp>
      <p:sp>
        <p:nvSpPr>
          <p:cNvPr id="15" name="object 14"/>
          <p:cNvSpPr txBox="1"/>
          <p:nvPr/>
        </p:nvSpPr>
        <p:spPr>
          <a:xfrm>
            <a:off x="3128777" y="3175507"/>
            <a:ext cx="281305" cy="1562100"/>
          </a:xfrm>
          <a:prstGeom prst="rect">
            <a:avLst/>
          </a:prstGeom>
        </p:spPr>
        <p:txBody>
          <a:bodyPr vert="vert" wrap="square" lIns="0" tIns="0" rIns="0" bIns="0" rtlCol="0">
            <a:spAutoFit/>
          </a:bodyPr>
          <a:lstStyle/>
          <a:p>
            <a:pPr marL="12700">
              <a:lnSpc>
                <a:spcPts val="2090"/>
              </a:lnSpc>
            </a:pPr>
            <a:r>
              <a:rPr sz="1800" spc="-5" dirty="0">
                <a:solidFill>
                  <a:srgbClr val="00AF50"/>
                </a:solidFill>
                <a:latin typeface="Arial"/>
                <a:cs typeface="Arial"/>
              </a:rPr>
              <a:t>Preparing</a:t>
            </a:r>
            <a:r>
              <a:rPr sz="1800" spc="-50" dirty="0">
                <a:solidFill>
                  <a:srgbClr val="00AF50"/>
                </a:solidFill>
                <a:latin typeface="Arial"/>
                <a:cs typeface="Arial"/>
              </a:rPr>
              <a:t> </a:t>
            </a:r>
            <a:r>
              <a:rPr sz="1800" spc="-5" dirty="0">
                <a:solidFill>
                  <a:srgbClr val="00AF50"/>
                </a:solidFill>
                <a:latin typeface="Arial"/>
                <a:cs typeface="Arial"/>
              </a:rPr>
              <a:t>Data</a:t>
            </a:r>
            <a:endParaRPr sz="1800">
              <a:latin typeface="Arial"/>
              <a:cs typeface="Arial"/>
            </a:endParaRPr>
          </a:p>
        </p:txBody>
      </p:sp>
      <p:sp>
        <p:nvSpPr>
          <p:cNvPr id="16" name="object 15"/>
          <p:cNvSpPr txBox="1"/>
          <p:nvPr/>
        </p:nvSpPr>
        <p:spPr>
          <a:xfrm>
            <a:off x="1599070" y="3246882"/>
            <a:ext cx="536575" cy="3302635"/>
          </a:xfrm>
          <a:prstGeom prst="rect">
            <a:avLst/>
          </a:prstGeom>
        </p:spPr>
        <p:txBody>
          <a:bodyPr vert="vert" wrap="square" lIns="0" tIns="0" rIns="0" bIns="0" rtlCol="0">
            <a:spAutoFit/>
          </a:bodyPr>
          <a:lstStyle/>
          <a:p>
            <a:pPr marL="12700">
              <a:lnSpc>
                <a:spcPts val="4079"/>
              </a:lnSpc>
            </a:pPr>
            <a:r>
              <a:rPr sz="3600" b="1" dirty="0">
                <a:solidFill>
                  <a:srgbClr val="17487E"/>
                </a:solidFill>
                <a:latin typeface="Arial"/>
                <a:cs typeface="Arial"/>
              </a:rPr>
              <a:t>Gathering</a:t>
            </a:r>
            <a:r>
              <a:rPr sz="3600" b="1" spc="-75" dirty="0">
                <a:solidFill>
                  <a:srgbClr val="17487E"/>
                </a:solidFill>
                <a:latin typeface="Arial"/>
                <a:cs typeface="Arial"/>
              </a:rPr>
              <a:t> </a:t>
            </a:r>
            <a:r>
              <a:rPr sz="3600" b="1" spc="-5" dirty="0">
                <a:solidFill>
                  <a:srgbClr val="17487E"/>
                </a:solidFill>
                <a:latin typeface="Arial"/>
                <a:cs typeface="Arial"/>
              </a:rPr>
              <a:t>Data</a:t>
            </a:r>
            <a:endParaRPr sz="3600">
              <a:latin typeface="Arial"/>
              <a:cs typeface="Arial"/>
            </a:endParaRPr>
          </a:p>
        </p:txBody>
      </p:sp>
      <p:sp>
        <p:nvSpPr>
          <p:cNvPr id="17" name="object 16"/>
          <p:cNvSpPr txBox="1"/>
          <p:nvPr/>
        </p:nvSpPr>
        <p:spPr>
          <a:xfrm>
            <a:off x="2593339" y="5845555"/>
            <a:ext cx="7729855" cy="391160"/>
          </a:xfrm>
          <a:prstGeom prst="rect">
            <a:avLst/>
          </a:prstGeom>
        </p:spPr>
        <p:txBody>
          <a:bodyPr vert="horz" wrap="square" lIns="0" tIns="12700" rIns="0" bIns="0" rtlCol="0">
            <a:spAutoFit/>
          </a:bodyPr>
          <a:lstStyle/>
          <a:p>
            <a:pPr marL="12700" marR="5080">
              <a:lnSpc>
                <a:spcPct val="100000"/>
              </a:lnSpc>
              <a:spcBef>
                <a:spcPts val="100"/>
              </a:spcBef>
            </a:pPr>
            <a:r>
              <a:rPr sz="1200" spc="-5" dirty="0">
                <a:solidFill>
                  <a:srgbClr val="404040"/>
                </a:solidFill>
                <a:latin typeface="Arial"/>
                <a:cs typeface="Arial"/>
              </a:rPr>
              <a:t>Data collection is </a:t>
            </a:r>
            <a:r>
              <a:rPr sz="1200" dirty="0">
                <a:solidFill>
                  <a:srgbClr val="404040"/>
                </a:solidFill>
                <a:latin typeface="Arial"/>
                <a:cs typeface="Arial"/>
              </a:rPr>
              <a:t>the </a:t>
            </a:r>
            <a:r>
              <a:rPr sz="1200" spc="-5" dirty="0">
                <a:solidFill>
                  <a:srgbClr val="404040"/>
                </a:solidFill>
                <a:latin typeface="Arial"/>
                <a:cs typeface="Arial"/>
              </a:rPr>
              <a:t>process </a:t>
            </a:r>
            <a:r>
              <a:rPr sz="1200" dirty="0">
                <a:solidFill>
                  <a:srgbClr val="404040"/>
                </a:solidFill>
                <a:latin typeface="Arial"/>
                <a:cs typeface="Arial"/>
              </a:rPr>
              <a:t>of </a:t>
            </a:r>
            <a:r>
              <a:rPr sz="1200" spc="-5" dirty="0">
                <a:solidFill>
                  <a:srgbClr val="404040"/>
                </a:solidFill>
                <a:latin typeface="Arial"/>
                <a:cs typeface="Arial"/>
              </a:rPr>
              <a:t>gathering and measuring information on variables </a:t>
            </a:r>
            <a:r>
              <a:rPr sz="1200" dirty="0">
                <a:solidFill>
                  <a:srgbClr val="404040"/>
                </a:solidFill>
                <a:latin typeface="Arial"/>
                <a:cs typeface="Arial"/>
              </a:rPr>
              <a:t>of interest, </a:t>
            </a:r>
            <a:r>
              <a:rPr sz="1200" spc="-5" dirty="0">
                <a:solidFill>
                  <a:srgbClr val="404040"/>
                </a:solidFill>
                <a:latin typeface="Arial"/>
                <a:cs typeface="Arial"/>
              </a:rPr>
              <a:t>in an established  systematic </a:t>
            </a:r>
            <a:r>
              <a:rPr sz="1200" dirty="0">
                <a:solidFill>
                  <a:srgbClr val="404040"/>
                </a:solidFill>
                <a:latin typeface="Arial"/>
                <a:cs typeface="Arial"/>
              </a:rPr>
              <a:t>fashion that </a:t>
            </a:r>
            <a:r>
              <a:rPr sz="1200" spc="-5" dirty="0">
                <a:solidFill>
                  <a:srgbClr val="404040"/>
                </a:solidFill>
                <a:latin typeface="Arial"/>
                <a:cs typeface="Arial"/>
              </a:rPr>
              <a:t>enables one </a:t>
            </a:r>
            <a:r>
              <a:rPr sz="1200" dirty="0">
                <a:solidFill>
                  <a:srgbClr val="404040"/>
                </a:solidFill>
                <a:latin typeface="Arial"/>
                <a:cs typeface="Arial"/>
              </a:rPr>
              <a:t>to </a:t>
            </a:r>
            <a:r>
              <a:rPr sz="1200" spc="-5" dirty="0">
                <a:solidFill>
                  <a:srgbClr val="404040"/>
                </a:solidFill>
                <a:latin typeface="Arial"/>
                <a:cs typeface="Arial"/>
              </a:rPr>
              <a:t>answer </a:t>
            </a:r>
            <a:r>
              <a:rPr sz="1200" dirty="0">
                <a:solidFill>
                  <a:srgbClr val="404040"/>
                </a:solidFill>
                <a:latin typeface="Arial"/>
                <a:cs typeface="Arial"/>
              </a:rPr>
              <a:t>stated </a:t>
            </a:r>
            <a:r>
              <a:rPr sz="1200" spc="-5" dirty="0">
                <a:solidFill>
                  <a:srgbClr val="404040"/>
                </a:solidFill>
                <a:latin typeface="Arial"/>
                <a:cs typeface="Arial"/>
              </a:rPr>
              <a:t>research questions, </a:t>
            </a:r>
            <a:r>
              <a:rPr sz="1200" dirty="0">
                <a:solidFill>
                  <a:srgbClr val="404040"/>
                </a:solidFill>
                <a:latin typeface="Arial"/>
                <a:cs typeface="Arial"/>
              </a:rPr>
              <a:t>test </a:t>
            </a:r>
            <a:r>
              <a:rPr sz="1200" spc="-5" dirty="0">
                <a:solidFill>
                  <a:srgbClr val="404040"/>
                </a:solidFill>
                <a:latin typeface="Arial"/>
                <a:cs typeface="Arial"/>
              </a:rPr>
              <a:t>hypotheses, and evaluate</a:t>
            </a:r>
            <a:r>
              <a:rPr sz="1200" spc="-55" dirty="0">
                <a:solidFill>
                  <a:srgbClr val="404040"/>
                </a:solidFill>
                <a:latin typeface="Arial"/>
                <a:cs typeface="Arial"/>
              </a:rPr>
              <a:t> </a:t>
            </a:r>
            <a:r>
              <a:rPr sz="1200" spc="-5" dirty="0">
                <a:solidFill>
                  <a:srgbClr val="404040"/>
                </a:solidFill>
                <a:latin typeface="Arial"/>
                <a:cs typeface="Arial"/>
              </a:rPr>
              <a:t>outcomes</a:t>
            </a:r>
            <a:endParaRPr sz="1200">
              <a:latin typeface="Arial"/>
              <a:cs typeface="Arial"/>
            </a:endParaRPr>
          </a:p>
        </p:txBody>
      </p:sp>
      <p:sp>
        <p:nvSpPr>
          <p:cNvPr id="18" name="object 17"/>
          <p:cNvSpPr/>
          <p:nvPr/>
        </p:nvSpPr>
        <p:spPr>
          <a:xfrm>
            <a:off x="2214372" y="5561076"/>
            <a:ext cx="125095" cy="972819"/>
          </a:xfrm>
          <a:custGeom>
            <a:avLst/>
            <a:gdLst/>
            <a:ahLst/>
            <a:cxnLst/>
            <a:rect l="l" t="t" r="r" b="b"/>
            <a:pathLst>
              <a:path w="125094" h="972820">
                <a:moveTo>
                  <a:pt x="124968" y="0"/>
                </a:moveTo>
                <a:lnTo>
                  <a:pt x="0" y="0"/>
                </a:lnTo>
                <a:lnTo>
                  <a:pt x="0" y="972312"/>
                </a:lnTo>
                <a:lnTo>
                  <a:pt x="124968" y="972312"/>
                </a:lnTo>
                <a:lnTo>
                  <a:pt x="124968" y="0"/>
                </a:lnTo>
                <a:close/>
              </a:path>
            </a:pathLst>
          </a:custGeom>
          <a:solidFill>
            <a:srgbClr val="1C0A83"/>
          </a:solidFill>
        </p:spPr>
        <p:txBody>
          <a:bodyPr wrap="square" lIns="0" tIns="0" rIns="0" bIns="0" rtlCol="0"/>
          <a:lstStyle/>
          <a:p>
            <a:endParaRPr/>
          </a:p>
        </p:txBody>
      </p:sp>
      <p:sp>
        <p:nvSpPr>
          <p:cNvPr id="19" name="object 18"/>
          <p:cNvSpPr txBox="1">
            <a:spLocks/>
          </p:cNvSpPr>
          <p:nvPr/>
        </p:nvSpPr>
        <p:spPr>
          <a:xfrm>
            <a:off x="1715261" y="1981276"/>
            <a:ext cx="591185" cy="1245870"/>
          </a:xfrm>
          <a:prstGeom prst="rect">
            <a:avLst/>
          </a:prstGeom>
        </p:spPr>
        <p:txBody>
          <a:bodyPr vert="horz" wrap="square" lIns="0" tIns="13335"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5"/>
              </a:spcBef>
            </a:pPr>
            <a:r>
              <a:rPr lang="en-US" sz="8000" smtClean="0">
                <a:solidFill>
                  <a:srgbClr val="FFFFFF"/>
                </a:solidFill>
              </a:rPr>
              <a:t>1</a:t>
            </a:r>
            <a:endParaRPr lang="en-US" sz="8000"/>
          </a:p>
        </p:txBody>
      </p:sp>
    </p:spTree>
    <p:extLst>
      <p:ext uri="{BB962C8B-B14F-4D97-AF65-F5344CB8AC3E}">
        <p14:creationId xmlns:p14="http://schemas.microsoft.com/office/powerpoint/2010/main" val="3348835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object 2"/>
          <p:cNvGrpSpPr/>
          <p:nvPr/>
        </p:nvGrpSpPr>
        <p:grpSpPr>
          <a:xfrm>
            <a:off x="0" y="0"/>
            <a:ext cx="12192000" cy="1671955"/>
            <a:chOff x="0" y="0"/>
            <a:chExt cx="12192000" cy="1671955"/>
          </a:xfrm>
        </p:grpSpPr>
        <p:sp>
          <p:nvSpPr>
            <p:cNvPr id="3" name="object 3"/>
            <p:cNvSpPr/>
            <p:nvPr/>
          </p:nvSpPr>
          <p:spPr>
            <a:xfrm>
              <a:off x="1763267" y="257556"/>
              <a:ext cx="10429240" cy="868680"/>
            </a:xfrm>
            <a:custGeom>
              <a:avLst/>
              <a:gdLst/>
              <a:ahLst/>
              <a:cxnLst/>
              <a:rect l="l" t="t" r="r" b="b"/>
              <a:pathLst>
                <a:path w="10429240" h="868680">
                  <a:moveTo>
                    <a:pt x="0" y="0"/>
                  </a:moveTo>
                  <a:lnTo>
                    <a:pt x="448" y="44406"/>
                  </a:lnTo>
                  <a:lnTo>
                    <a:pt x="773" y="93341"/>
                  </a:lnTo>
                  <a:lnTo>
                    <a:pt x="1002" y="145799"/>
                  </a:lnTo>
                  <a:lnTo>
                    <a:pt x="1162" y="200772"/>
                  </a:lnTo>
                  <a:lnTo>
                    <a:pt x="1504" y="370727"/>
                  </a:lnTo>
                  <a:lnTo>
                    <a:pt x="1664" y="425700"/>
                  </a:lnTo>
                  <a:lnTo>
                    <a:pt x="1893" y="478158"/>
                  </a:lnTo>
                  <a:lnTo>
                    <a:pt x="2218" y="527093"/>
                  </a:lnTo>
                  <a:lnTo>
                    <a:pt x="2667" y="571500"/>
                  </a:lnTo>
                  <a:lnTo>
                    <a:pt x="379602" y="571627"/>
                  </a:lnTo>
                  <a:lnTo>
                    <a:pt x="379349" y="868680"/>
                  </a:lnTo>
                  <a:lnTo>
                    <a:pt x="10428732" y="856004"/>
                  </a:lnTo>
                  <a:lnTo>
                    <a:pt x="10428732" y="2511"/>
                  </a:lnTo>
                  <a:lnTo>
                    <a:pt x="0" y="0"/>
                  </a:lnTo>
                  <a:close/>
                </a:path>
              </a:pathLst>
            </a:custGeom>
            <a:solidFill>
              <a:srgbClr val="86ACDB"/>
            </a:solidFill>
          </p:spPr>
          <p:txBody>
            <a:bodyPr wrap="square" lIns="0" tIns="0" rIns="0" bIns="0" rtlCol="0"/>
            <a:lstStyle/>
            <a:p>
              <a:endParaRPr/>
            </a:p>
          </p:txBody>
        </p:sp>
        <p:sp>
          <p:nvSpPr>
            <p:cNvPr id="4" name="object 4"/>
            <p:cNvSpPr/>
            <p:nvPr/>
          </p:nvSpPr>
          <p:spPr>
            <a:xfrm>
              <a:off x="27432" y="216408"/>
              <a:ext cx="2025395" cy="97078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1671955"/>
            </a:xfrm>
            <a:custGeom>
              <a:avLst/>
              <a:gdLst/>
              <a:ahLst/>
              <a:cxnLst/>
              <a:rect l="l" t="t" r="r" b="b"/>
              <a:pathLst>
                <a:path w="12192000" h="1671955">
                  <a:moveTo>
                    <a:pt x="0" y="1671827"/>
                  </a:moveTo>
                  <a:lnTo>
                    <a:pt x="12192000" y="1671827"/>
                  </a:lnTo>
                  <a:lnTo>
                    <a:pt x="12192000" y="0"/>
                  </a:lnTo>
                  <a:lnTo>
                    <a:pt x="0" y="0"/>
                  </a:lnTo>
                  <a:lnTo>
                    <a:pt x="0" y="1671827"/>
                  </a:lnTo>
                  <a:close/>
                </a:path>
              </a:pathLst>
            </a:custGeom>
            <a:solidFill>
              <a:srgbClr val="F1F1F1"/>
            </a:solidFill>
          </p:spPr>
          <p:txBody>
            <a:bodyPr wrap="square" lIns="0" tIns="0" rIns="0" bIns="0" rtlCol="0"/>
            <a:lstStyle/>
            <a:p>
              <a:endParaRPr/>
            </a:p>
          </p:txBody>
        </p:sp>
      </p:grpSp>
      <p:sp>
        <p:nvSpPr>
          <p:cNvPr id="6" name="object 6"/>
          <p:cNvSpPr txBox="1">
            <a:spLocks/>
          </p:cNvSpPr>
          <p:nvPr/>
        </p:nvSpPr>
        <p:spPr>
          <a:xfrm>
            <a:off x="2748533" y="255270"/>
            <a:ext cx="6223000" cy="574040"/>
          </a:xfrm>
          <a:prstGeom prst="rect">
            <a:avLst/>
          </a:prstGeom>
        </p:spPr>
        <p:txBody>
          <a:bodyPr vert="horz" wrap="square" lIns="0" tIns="12700"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3600" spc="-5" smtClean="0">
                <a:solidFill>
                  <a:srgbClr val="000000"/>
                </a:solidFill>
              </a:rPr>
              <a:t>7 </a:t>
            </a:r>
            <a:r>
              <a:rPr lang="en-US" sz="3600" smtClean="0">
                <a:solidFill>
                  <a:srgbClr val="000000"/>
                </a:solidFill>
              </a:rPr>
              <a:t>Steps of Machine</a:t>
            </a:r>
            <a:r>
              <a:rPr lang="en-US" sz="3600" spc="-65" smtClean="0">
                <a:solidFill>
                  <a:srgbClr val="000000"/>
                </a:solidFill>
              </a:rPr>
              <a:t> </a:t>
            </a:r>
            <a:r>
              <a:rPr lang="en-US" sz="3600" spc="-5" smtClean="0">
                <a:solidFill>
                  <a:srgbClr val="000000"/>
                </a:solidFill>
              </a:rPr>
              <a:t>Learning</a:t>
            </a:r>
            <a:endParaRPr lang="en-US" sz="3600"/>
          </a:p>
        </p:txBody>
      </p:sp>
      <p:sp>
        <p:nvSpPr>
          <p:cNvPr id="7" name="object 7"/>
          <p:cNvSpPr txBox="1"/>
          <p:nvPr/>
        </p:nvSpPr>
        <p:spPr>
          <a:xfrm>
            <a:off x="2395473" y="1928621"/>
            <a:ext cx="7796530" cy="848994"/>
          </a:xfrm>
          <a:prstGeom prst="rect">
            <a:avLst/>
          </a:prstGeom>
        </p:spPr>
        <p:txBody>
          <a:bodyPr vert="horz" wrap="square" lIns="0" tIns="12700" rIns="0" bIns="0" rtlCol="0">
            <a:spAutoFit/>
          </a:bodyPr>
          <a:lstStyle/>
          <a:p>
            <a:pPr marL="12700" marR="5080">
              <a:lnSpc>
                <a:spcPct val="100000"/>
              </a:lnSpc>
              <a:spcBef>
                <a:spcPts val="100"/>
              </a:spcBef>
            </a:pPr>
            <a:r>
              <a:rPr sz="1800" b="1" spc="-5" dirty="0">
                <a:latin typeface="Arial"/>
                <a:cs typeface="Arial"/>
              </a:rPr>
              <a:t>Data </a:t>
            </a:r>
            <a:r>
              <a:rPr sz="1800" b="1" dirty="0">
                <a:latin typeface="Arial"/>
                <a:cs typeface="Arial"/>
              </a:rPr>
              <a:t>collection </a:t>
            </a:r>
            <a:r>
              <a:rPr sz="1800" spc="-5" dirty="0">
                <a:latin typeface="Arial"/>
                <a:cs typeface="Arial"/>
              </a:rPr>
              <a:t>is </a:t>
            </a:r>
            <a:r>
              <a:rPr sz="1800" dirty="0">
                <a:latin typeface="Arial"/>
                <a:cs typeface="Arial"/>
              </a:rPr>
              <a:t>the </a:t>
            </a:r>
            <a:r>
              <a:rPr sz="1800" spc="-5" dirty="0">
                <a:latin typeface="Arial"/>
                <a:cs typeface="Arial"/>
              </a:rPr>
              <a:t>process of </a:t>
            </a:r>
            <a:r>
              <a:rPr sz="1800" b="1" dirty="0">
                <a:latin typeface="Arial"/>
                <a:cs typeface="Arial"/>
              </a:rPr>
              <a:t>gathering </a:t>
            </a:r>
            <a:r>
              <a:rPr sz="1800" spc="-5" dirty="0">
                <a:latin typeface="Arial"/>
                <a:cs typeface="Arial"/>
              </a:rPr>
              <a:t>and measuring information on  variables </a:t>
            </a:r>
            <a:r>
              <a:rPr sz="1800" dirty="0">
                <a:latin typeface="Arial"/>
                <a:cs typeface="Arial"/>
              </a:rPr>
              <a:t>of </a:t>
            </a:r>
            <a:r>
              <a:rPr sz="1800" spc="-5" dirty="0">
                <a:latin typeface="Arial"/>
                <a:cs typeface="Arial"/>
              </a:rPr>
              <a:t>interest, in an established systematic fashion that enables one </a:t>
            </a:r>
            <a:r>
              <a:rPr sz="1800" dirty="0">
                <a:latin typeface="Arial"/>
                <a:cs typeface="Arial"/>
              </a:rPr>
              <a:t>to  </a:t>
            </a:r>
            <a:r>
              <a:rPr sz="1800" spc="-10" dirty="0">
                <a:latin typeface="Arial"/>
                <a:cs typeface="Arial"/>
              </a:rPr>
              <a:t>answer </a:t>
            </a:r>
            <a:r>
              <a:rPr sz="1800" dirty="0">
                <a:latin typeface="Arial"/>
                <a:cs typeface="Arial"/>
              </a:rPr>
              <a:t>stated </a:t>
            </a:r>
            <a:r>
              <a:rPr sz="1800" spc="-5" dirty="0">
                <a:latin typeface="Arial"/>
                <a:cs typeface="Arial"/>
              </a:rPr>
              <a:t>research questions, </a:t>
            </a:r>
            <a:r>
              <a:rPr sz="1800" dirty="0">
                <a:latin typeface="Arial"/>
                <a:cs typeface="Arial"/>
              </a:rPr>
              <a:t>test </a:t>
            </a:r>
            <a:r>
              <a:rPr sz="1800" spc="-5" dirty="0">
                <a:latin typeface="Arial"/>
                <a:cs typeface="Arial"/>
              </a:rPr>
              <a:t>hypotheses, and evaluate</a:t>
            </a:r>
            <a:r>
              <a:rPr sz="1800" spc="125" dirty="0">
                <a:latin typeface="Arial"/>
                <a:cs typeface="Arial"/>
              </a:rPr>
              <a:t> </a:t>
            </a:r>
            <a:r>
              <a:rPr sz="1800" spc="-5" dirty="0">
                <a:latin typeface="Arial"/>
                <a:cs typeface="Arial"/>
              </a:rPr>
              <a:t>outcomes</a:t>
            </a:r>
            <a:endParaRPr sz="1800">
              <a:latin typeface="Arial"/>
              <a:cs typeface="Arial"/>
            </a:endParaRPr>
          </a:p>
        </p:txBody>
      </p:sp>
      <p:sp>
        <p:nvSpPr>
          <p:cNvPr id="8" name="object 8"/>
          <p:cNvSpPr txBox="1"/>
          <p:nvPr/>
        </p:nvSpPr>
        <p:spPr>
          <a:xfrm>
            <a:off x="593219" y="2609469"/>
            <a:ext cx="650875" cy="3820160"/>
          </a:xfrm>
          <a:prstGeom prst="rect">
            <a:avLst/>
          </a:prstGeom>
        </p:spPr>
        <p:txBody>
          <a:bodyPr vert="vert" wrap="square" lIns="0" tIns="0" rIns="0" bIns="0" rtlCol="0">
            <a:spAutoFit/>
          </a:bodyPr>
          <a:lstStyle/>
          <a:p>
            <a:pPr marL="12700">
              <a:lnSpc>
                <a:spcPts val="4970"/>
              </a:lnSpc>
            </a:pPr>
            <a:r>
              <a:rPr sz="4400" dirty="0">
                <a:solidFill>
                  <a:srgbClr val="17487E"/>
                </a:solidFill>
                <a:latin typeface="Arial"/>
                <a:cs typeface="Arial"/>
              </a:rPr>
              <a:t>Gathering</a:t>
            </a:r>
            <a:r>
              <a:rPr sz="4400" spc="-60" dirty="0">
                <a:solidFill>
                  <a:srgbClr val="17487E"/>
                </a:solidFill>
                <a:latin typeface="Arial"/>
                <a:cs typeface="Arial"/>
              </a:rPr>
              <a:t> </a:t>
            </a:r>
            <a:r>
              <a:rPr sz="4400" dirty="0">
                <a:solidFill>
                  <a:srgbClr val="17487E"/>
                </a:solidFill>
                <a:latin typeface="Arial"/>
                <a:cs typeface="Arial"/>
              </a:rPr>
              <a:t>Data</a:t>
            </a:r>
            <a:endParaRPr sz="4400">
              <a:latin typeface="Arial"/>
              <a:cs typeface="Arial"/>
            </a:endParaRPr>
          </a:p>
        </p:txBody>
      </p:sp>
      <p:sp>
        <p:nvSpPr>
          <p:cNvPr id="9" name="object 9"/>
          <p:cNvSpPr/>
          <p:nvPr/>
        </p:nvSpPr>
        <p:spPr>
          <a:xfrm>
            <a:off x="1263396" y="2606039"/>
            <a:ext cx="108585" cy="3991610"/>
          </a:xfrm>
          <a:custGeom>
            <a:avLst/>
            <a:gdLst/>
            <a:ahLst/>
            <a:cxnLst/>
            <a:rect l="l" t="t" r="r" b="b"/>
            <a:pathLst>
              <a:path w="108584" h="3991609">
                <a:moveTo>
                  <a:pt x="108203" y="0"/>
                </a:moveTo>
                <a:lnTo>
                  <a:pt x="0" y="0"/>
                </a:lnTo>
                <a:lnTo>
                  <a:pt x="0" y="3991355"/>
                </a:lnTo>
                <a:lnTo>
                  <a:pt x="108203" y="3991355"/>
                </a:lnTo>
                <a:lnTo>
                  <a:pt x="108203" y="0"/>
                </a:lnTo>
                <a:close/>
              </a:path>
            </a:pathLst>
          </a:custGeom>
          <a:solidFill>
            <a:srgbClr val="17487E"/>
          </a:solidFill>
        </p:spPr>
        <p:txBody>
          <a:bodyPr wrap="square" lIns="0" tIns="0" rIns="0" bIns="0" rtlCol="0"/>
          <a:lstStyle/>
          <a:p>
            <a:endParaRPr/>
          </a:p>
        </p:txBody>
      </p:sp>
      <p:grpSp>
        <p:nvGrpSpPr>
          <p:cNvPr id="10" name="object 10"/>
          <p:cNvGrpSpPr/>
          <p:nvPr/>
        </p:nvGrpSpPr>
        <p:grpSpPr>
          <a:xfrm>
            <a:off x="188476" y="766980"/>
            <a:ext cx="1984375" cy="1739264"/>
            <a:chOff x="188476" y="766980"/>
            <a:chExt cx="1984375" cy="1739264"/>
          </a:xfrm>
        </p:grpSpPr>
        <p:sp>
          <p:nvSpPr>
            <p:cNvPr id="11" name="object 11"/>
            <p:cNvSpPr/>
            <p:nvPr/>
          </p:nvSpPr>
          <p:spPr>
            <a:xfrm>
              <a:off x="201176" y="779680"/>
              <a:ext cx="1958975" cy="1713864"/>
            </a:xfrm>
            <a:custGeom>
              <a:avLst/>
              <a:gdLst/>
              <a:ahLst/>
              <a:cxnLst/>
              <a:rect l="l" t="t" r="r" b="b"/>
              <a:pathLst>
                <a:path w="1958975" h="1713864">
                  <a:moveTo>
                    <a:pt x="1118316" y="0"/>
                  </a:moveTo>
                  <a:lnTo>
                    <a:pt x="1051480" y="6326"/>
                  </a:lnTo>
                  <a:lnTo>
                    <a:pt x="989463" y="35178"/>
                  </a:lnTo>
                  <a:lnTo>
                    <a:pt x="942260" y="81218"/>
                  </a:lnTo>
                  <a:lnTo>
                    <a:pt x="914795" y="133395"/>
                  </a:lnTo>
                  <a:lnTo>
                    <a:pt x="906987" y="164183"/>
                  </a:lnTo>
                  <a:lnTo>
                    <a:pt x="905565" y="168755"/>
                  </a:lnTo>
                  <a:lnTo>
                    <a:pt x="903814" y="178657"/>
                  </a:lnTo>
                  <a:lnTo>
                    <a:pt x="902552" y="188725"/>
                  </a:lnTo>
                  <a:lnTo>
                    <a:pt x="901790" y="198937"/>
                  </a:lnTo>
                  <a:lnTo>
                    <a:pt x="901539" y="209268"/>
                  </a:lnTo>
                  <a:lnTo>
                    <a:pt x="901691" y="351762"/>
                  </a:lnTo>
                  <a:lnTo>
                    <a:pt x="223918" y="351000"/>
                  </a:lnTo>
                  <a:lnTo>
                    <a:pt x="132805" y="355861"/>
                  </a:lnTo>
                  <a:lnTo>
                    <a:pt x="84188" y="362176"/>
                  </a:lnTo>
                  <a:lnTo>
                    <a:pt x="40060" y="396974"/>
                  </a:lnTo>
                  <a:lnTo>
                    <a:pt x="15229" y="431356"/>
                  </a:lnTo>
                  <a:lnTo>
                    <a:pt x="2836" y="470408"/>
                  </a:lnTo>
                  <a:lnTo>
                    <a:pt x="2878" y="511027"/>
                  </a:lnTo>
                  <a:lnTo>
                    <a:pt x="15350" y="550109"/>
                  </a:lnTo>
                  <a:lnTo>
                    <a:pt x="40250" y="584553"/>
                  </a:lnTo>
                  <a:lnTo>
                    <a:pt x="306404" y="850745"/>
                  </a:lnTo>
                  <a:lnTo>
                    <a:pt x="40822" y="1116302"/>
                  </a:lnTo>
                  <a:lnTo>
                    <a:pt x="15181" y="1151647"/>
                  </a:lnTo>
                  <a:lnTo>
                    <a:pt x="1170" y="1192626"/>
                  </a:lnTo>
                  <a:lnTo>
                    <a:pt x="0" y="1234689"/>
                  </a:lnTo>
                  <a:lnTo>
                    <a:pt x="12881" y="1273290"/>
                  </a:lnTo>
                  <a:lnTo>
                    <a:pt x="41025" y="1303881"/>
                  </a:lnTo>
                  <a:lnTo>
                    <a:pt x="86594" y="1329205"/>
                  </a:lnTo>
                  <a:lnTo>
                    <a:pt x="131857" y="1343124"/>
                  </a:lnTo>
                  <a:lnTo>
                    <a:pt x="177694" y="1348279"/>
                  </a:lnTo>
                  <a:lnTo>
                    <a:pt x="224985" y="1347315"/>
                  </a:lnTo>
                  <a:lnTo>
                    <a:pt x="902758" y="1347950"/>
                  </a:lnTo>
                  <a:lnTo>
                    <a:pt x="903038" y="1500858"/>
                  </a:lnTo>
                  <a:lnTo>
                    <a:pt x="901768" y="1514320"/>
                  </a:lnTo>
                  <a:lnTo>
                    <a:pt x="905477" y="1552612"/>
                  </a:lnTo>
                  <a:lnTo>
                    <a:pt x="916527" y="1589774"/>
                  </a:lnTo>
                  <a:lnTo>
                    <a:pt x="934913" y="1624673"/>
                  </a:lnTo>
                  <a:lnTo>
                    <a:pt x="960632" y="1656179"/>
                  </a:lnTo>
                  <a:lnTo>
                    <a:pt x="996901" y="1684971"/>
                  </a:lnTo>
                  <a:lnTo>
                    <a:pt x="1037409" y="1704182"/>
                  </a:lnTo>
                  <a:lnTo>
                    <a:pt x="1080459" y="1713809"/>
                  </a:lnTo>
                  <a:lnTo>
                    <a:pt x="1124350" y="1713849"/>
                  </a:lnTo>
                  <a:lnTo>
                    <a:pt x="1167384" y="1704302"/>
                  </a:lnTo>
                  <a:lnTo>
                    <a:pt x="1207861" y="1685164"/>
                  </a:lnTo>
                  <a:lnTo>
                    <a:pt x="1244083" y="1656433"/>
                  </a:lnTo>
                  <a:lnTo>
                    <a:pt x="1897879" y="1002637"/>
                  </a:lnTo>
                  <a:lnTo>
                    <a:pt x="1923533" y="971268"/>
                  </a:lnTo>
                  <a:lnTo>
                    <a:pt x="1925946" y="966569"/>
                  </a:lnTo>
                  <a:lnTo>
                    <a:pt x="1926835" y="965553"/>
                  </a:lnTo>
                  <a:lnTo>
                    <a:pt x="1947485" y="924654"/>
                  </a:lnTo>
                  <a:lnTo>
                    <a:pt x="1958129" y="880891"/>
                  </a:lnTo>
                  <a:lnTo>
                    <a:pt x="1958776" y="836076"/>
                  </a:lnTo>
                  <a:lnTo>
                    <a:pt x="1949432" y="792024"/>
                  </a:lnTo>
                  <a:lnTo>
                    <a:pt x="1930105" y="750546"/>
                  </a:lnTo>
                  <a:lnTo>
                    <a:pt x="1900800" y="713458"/>
                  </a:lnTo>
                  <a:lnTo>
                    <a:pt x="1245607" y="58392"/>
                  </a:lnTo>
                  <a:lnTo>
                    <a:pt x="1214238" y="32611"/>
                  </a:lnTo>
                  <a:lnTo>
                    <a:pt x="1151612" y="5242"/>
                  </a:lnTo>
                  <a:lnTo>
                    <a:pt x="1118316" y="0"/>
                  </a:lnTo>
                  <a:close/>
                </a:path>
              </a:pathLst>
            </a:custGeom>
            <a:solidFill>
              <a:srgbClr val="295387"/>
            </a:solidFill>
          </p:spPr>
          <p:txBody>
            <a:bodyPr wrap="square" lIns="0" tIns="0" rIns="0" bIns="0" rtlCol="0"/>
            <a:lstStyle/>
            <a:p>
              <a:endParaRPr/>
            </a:p>
          </p:txBody>
        </p:sp>
        <p:sp>
          <p:nvSpPr>
            <p:cNvPr id="12" name="object 12"/>
            <p:cNvSpPr/>
            <p:nvPr/>
          </p:nvSpPr>
          <p:spPr>
            <a:xfrm>
              <a:off x="201176" y="779680"/>
              <a:ext cx="1958975" cy="1713864"/>
            </a:xfrm>
            <a:custGeom>
              <a:avLst/>
              <a:gdLst/>
              <a:ahLst/>
              <a:cxnLst/>
              <a:rect l="l" t="t" r="r" b="b"/>
              <a:pathLst>
                <a:path w="1958975" h="1713864">
                  <a:moveTo>
                    <a:pt x="1084698" y="353"/>
                  </a:moveTo>
                  <a:lnTo>
                    <a:pt x="1151612" y="5242"/>
                  </a:lnTo>
                  <a:lnTo>
                    <a:pt x="1214238" y="32611"/>
                  </a:lnTo>
                  <a:lnTo>
                    <a:pt x="1245607" y="58392"/>
                  </a:lnTo>
                  <a:lnTo>
                    <a:pt x="1900800" y="713458"/>
                  </a:lnTo>
                  <a:lnTo>
                    <a:pt x="1930105" y="750546"/>
                  </a:lnTo>
                  <a:lnTo>
                    <a:pt x="1949432" y="792024"/>
                  </a:lnTo>
                  <a:lnTo>
                    <a:pt x="1958776" y="836076"/>
                  </a:lnTo>
                  <a:lnTo>
                    <a:pt x="1958129" y="880891"/>
                  </a:lnTo>
                  <a:lnTo>
                    <a:pt x="1947485" y="924654"/>
                  </a:lnTo>
                  <a:lnTo>
                    <a:pt x="1926835" y="965553"/>
                  </a:lnTo>
                  <a:lnTo>
                    <a:pt x="1925946" y="966569"/>
                  </a:lnTo>
                  <a:lnTo>
                    <a:pt x="1923533" y="971268"/>
                  </a:lnTo>
                  <a:lnTo>
                    <a:pt x="1897879" y="1002637"/>
                  </a:lnTo>
                  <a:lnTo>
                    <a:pt x="1244083" y="1656433"/>
                  </a:lnTo>
                  <a:lnTo>
                    <a:pt x="1207861" y="1685164"/>
                  </a:lnTo>
                  <a:lnTo>
                    <a:pt x="1167384" y="1704302"/>
                  </a:lnTo>
                  <a:lnTo>
                    <a:pt x="1124350" y="1713849"/>
                  </a:lnTo>
                  <a:lnTo>
                    <a:pt x="1080459" y="1713809"/>
                  </a:lnTo>
                  <a:lnTo>
                    <a:pt x="1037409" y="1704182"/>
                  </a:lnTo>
                  <a:lnTo>
                    <a:pt x="996901" y="1684971"/>
                  </a:lnTo>
                  <a:lnTo>
                    <a:pt x="960632" y="1656179"/>
                  </a:lnTo>
                  <a:lnTo>
                    <a:pt x="934913" y="1624673"/>
                  </a:lnTo>
                  <a:lnTo>
                    <a:pt x="916527" y="1589774"/>
                  </a:lnTo>
                  <a:lnTo>
                    <a:pt x="905477" y="1552612"/>
                  </a:lnTo>
                  <a:lnTo>
                    <a:pt x="901768" y="1514320"/>
                  </a:lnTo>
                  <a:lnTo>
                    <a:pt x="903038" y="1500858"/>
                  </a:lnTo>
                  <a:lnTo>
                    <a:pt x="902911" y="1499715"/>
                  </a:lnTo>
                  <a:lnTo>
                    <a:pt x="902758" y="1347950"/>
                  </a:lnTo>
                  <a:lnTo>
                    <a:pt x="224985" y="1347315"/>
                  </a:lnTo>
                  <a:lnTo>
                    <a:pt x="177694" y="1348279"/>
                  </a:lnTo>
                  <a:lnTo>
                    <a:pt x="131857" y="1343124"/>
                  </a:lnTo>
                  <a:lnTo>
                    <a:pt x="86594" y="1329205"/>
                  </a:lnTo>
                  <a:lnTo>
                    <a:pt x="41025" y="1303881"/>
                  </a:lnTo>
                  <a:lnTo>
                    <a:pt x="12881" y="1273290"/>
                  </a:lnTo>
                  <a:lnTo>
                    <a:pt x="0" y="1234689"/>
                  </a:lnTo>
                  <a:lnTo>
                    <a:pt x="1170" y="1192626"/>
                  </a:lnTo>
                  <a:lnTo>
                    <a:pt x="15181" y="1151647"/>
                  </a:lnTo>
                  <a:lnTo>
                    <a:pt x="40822" y="1116302"/>
                  </a:lnTo>
                  <a:lnTo>
                    <a:pt x="306404" y="850745"/>
                  </a:lnTo>
                  <a:lnTo>
                    <a:pt x="40250" y="584553"/>
                  </a:lnTo>
                  <a:lnTo>
                    <a:pt x="15350" y="550109"/>
                  </a:lnTo>
                  <a:lnTo>
                    <a:pt x="2878" y="511027"/>
                  </a:lnTo>
                  <a:lnTo>
                    <a:pt x="2836" y="470408"/>
                  </a:lnTo>
                  <a:lnTo>
                    <a:pt x="15229" y="431356"/>
                  </a:lnTo>
                  <a:lnTo>
                    <a:pt x="40060" y="396974"/>
                  </a:lnTo>
                  <a:lnTo>
                    <a:pt x="84188" y="362176"/>
                  </a:lnTo>
                  <a:lnTo>
                    <a:pt x="132805" y="355861"/>
                  </a:lnTo>
                  <a:lnTo>
                    <a:pt x="223918" y="351000"/>
                  </a:lnTo>
                  <a:lnTo>
                    <a:pt x="901691" y="351762"/>
                  </a:lnTo>
                  <a:lnTo>
                    <a:pt x="901539" y="209268"/>
                  </a:lnTo>
                  <a:lnTo>
                    <a:pt x="905565" y="168755"/>
                  </a:lnTo>
                  <a:lnTo>
                    <a:pt x="906987" y="164183"/>
                  </a:lnTo>
                  <a:lnTo>
                    <a:pt x="907254" y="161389"/>
                  </a:lnTo>
                  <a:lnTo>
                    <a:pt x="926464" y="106509"/>
                  </a:lnTo>
                  <a:lnTo>
                    <a:pt x="962182" y="58011"/>
                  </a:lnTo>
                  <a:lnTo>
                    <a:pt x="1019482" y="17942"/>
                  </a:lnTo>
                  <a:lnTo>
                    <a:pt x="1051480" y="6326"/>
                  </a:lnTo>
                  <a:lnTo>
                    <a:pt x="1084698" y="353"/>
                  </a:lnTo>
                  <a:close/>
                </a:path>
              </a:pathLst>
            </a:custGeom>
            <a:ln w="25400">
              <a:solidFill>
                <a:srgbClr val="FFFFFF"/>
              </a:solidFill>
            </a:ln>
          </p:spPr>
          <p:txBody>
            <a:bodyPr wrap="square" lIns="0" tIns="0" rIns="0" bIns="0" rtlCol="0"/>
            <a:lstStyle/>
            <a:p>
              <a:endParaRPr/>
            </a:p>
          </p:txBody>
        </p:sp>
      </p:grpSp>
      <p:sp>
        <p:nvSpPr>
          <p:cNvPr id="13" name="object 13"/>
          <p:cNvSpPr txBox="1"/>
          <p:nvPr/>
        </p:nvSpPr>
        <p:spPr>
          <a:xfrm>
            <a:off x="756005" y="959307"/>
            <a:ext cx="591185" cy="1245870"/>
          </a:xfrm>
          <a:prstGeom prst="rect">
            <a:avLst/>
          </a:prstGeom>
        </p:spPr>
        <p:txBody>
          <a:bodyPr vert="horz" wrap="square" lIns="0" tIns="13335" rIns="0" bIns="0" rtlCol="0">
            <a:spAutoFit/>
          </a:bodyPr>
          <a:lstStyle/>
          <a:p>
            <a:pPr marL="12700">
              <a:lnSpc>
                <a:spcPct val="100000"/>
              </a:lnSpc>
              <a:spcBef>
                <a:spcPts val="105"/>
              </a:spcBef>
            </a:pPr>
            <a:r>
              <a:rPr sz="8000" b="1" dirty="0">
                <a:solidFill>
                  <a:srgbClr val="FFFFFF"/>
                </a:solidFill>
                <a:latin typeface="Arial"/>
                <a:cs typeface="Arial"/>
              </a:rPr>
              <a:t>1</a:t>
            </a:r>
            <a:endParaRPr sz="8000">
              <a:latin typeface="Arial"/>
              <a:cs typeface="Arial"/>
            </a:endParaRPr>
          </a:p>
        </p:txBody>
      </p:sp>
      <p:sp>
        <p:nvSpPr>
          <p:cNvPr id="14" name="object 14"/>
          <p:cNvSpPr/>
          <p:nvPr/>
        </p:nvSpPr>
        <p:spPr>
          <a:xfrm>
            <a:off x="3602735" y="3206495"/>
            <a:ext cx="5760720" cy="324307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12378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7989823" y="1313625"/>
            <a:ext cx="2674620" cy="499109"/>
          </a:xfrm>
          <a:prstGeom prst="rect">
            <a:avLst/>
          </a:prstGeom>
        </p:spPr>
        <p:txBody>
          <a:bodyPr vert="horz" wrap="square" lIns="0" tIns="54610" rIns="0" bIns="0" rtlCol="0">
            <a:spAutoFit/>
          </a:bodyPr>
          <a:lstStyle/>
          <a:p>
            <a:pPr marL="12700">
              <a:lnSpc>
                <a:spcPct val="100000"/>
              </a:lnSpc>
              <a:spcBef>
                <a:spcPts val="430"/>
              </a:spcBef>
            </a:pPr>
            <a:r>
              <a:rPr sz="1400" b="1" spc="-5" dirty="0">
                <a:solidFill>
                  <a:srgbClr val="FFC000"/>
                </a:solidFill>
                <a:latin typeface="Arial"/>
                <a:cs typeface="Arial"/>
              </a:rPr>
              <a:t>Data </a:t>
            </a:r>
            <a:r>
              <a:rPr sz="1400" b="1" spc="-15" dirty="0">
                <a:solidFill>
                  <a:srgbClr val="FFC000"/>
                </a:solidFill>
                <a:latin typeface="Arial"/>
                <a:cs typeface="Arial"/>
              </a:rPr>
              <a:t>type:</a:t>
            </a:r>
            <a:r>
              <a:rPr sz="1400" b="1" spc="10" dirty="0">
                <a:solidFill>
                  <a:srgbClr val="FFC000"/>
                </a:solidFill>
                <a:latin typeface="Arial"/>
                <a:cs typeface="Arial"/>
              </a:rPr>
              <a:t> </a:t>
            </a:r>
            <a:r>
              <a:rPr sz="1400" b="1" spc="-5" dirty="0">
                <a:solidFill>
                  <a:srgbClr val="FFC000"/>
                </a:solidFill>
                <a:latin typeface="Arial"/>
                <a:cs typeface="Arial"/>
              </a:rPr>
              <a:t>(Un)Structured</a:t>
            </a:r>
            <a:endParaRPr sz="1400">
              <a:latin typeface="Arial"/>
              <a:cs typeface="Arial"/>
            </a:endParaRPr>
          </a:p>
          <a:p>
            <a:pPr marL="12700">
              <a:lnSpc>
                <a:spcPct val="100000"/>
              </a:lnSpc>
              <a:spcBef>
                <a:spcPts val="275"/>
              </a:spcBef>
            </a:pPr>
            <a:r>
              <a:rPr sz="1200" spc="-5" dirty="0">
                <a:solidFill>
                  <a:srgbClr val="404040"/>
                </a:solidFill>
                <a:latin typeface="Arial"/>
                <a:cs typeface="Arial"/>
              </a:rPr>
              <a:t>Data </a:t>
            </a:r>
            <a:r>
              <a:rPr sz="1200" dirty="0">
                <a:solidFill>
                  <a:srgbClr val="404040"/>
                </a:solidFill>
                <a:latin typeface="Arial"/>
                <a:cs typeface="Arial"/>
              </a:rPr>
              <a:t>may </a:t>
            </a:r>
            <a:r>
              <a:rPr sz="1200" spc="-5" dirty="0">
                <a:solidFill>
                  <a:srgbClr val="404040"/>
                </a:solidFill>
                <a:latin typeface="Arial"/>
                <a:cs typeface="Arial"/>
              </a:rPr>
              <a:t>be </a:t>
            </a:r>
            <a:r>
              <a:rPr sz="1200" dirty="0">
                <a:solidFill>
                  <a:srgbClr val="404040"/>
                </a:solidFill>
                <a:latin typeface="Arial"/>
                <a:cs typeface="Arial"/>
              </a:rPr>
              <a:t>structured </a:t>
            </a:r>
            <a:r>
              <a:rPr sz="1200" spc="-5" dirty="0">
                <a:solidFill>
                  <a:srgbClr val="404040"/>
                </a:solidFill>
                <a:latin typeface="Arial"/>
                <a:cs typeface="Arial"/>
              </a:rPr>
              <a:t>or</a:t>
            </a:r>
            <a:r>
              <a:rPr sz="1200" spc="-114" dirty="0">
                <a:solidFill>
                  <a:srgbClr val="404040"/>
                </a:solidFill>
                <a:latin typeface="Arial"/>
                <a:cs typeface="Arial"/>
              </a:rPr>
              <a:t> </a:t>
            </a:r>
            <a:r>
              <a:rPr sz="1200" dirty="0">
                <a:solidFill>
                  <a:srgbClr val="404040"/>
                </a:solidFill>
                <a:latin typeface="Arial"/>
                <a:cs typeface="Arial"/>
              </a:rPr>
              <a:t>unstructured</a:t>
            </a:r>
            <a:endParaRPr sz="1200">
              <a:latin typeface="Arial"/>
              <a:cs typeface="Arial"/>
            </a:endParaRPr>
          </a:p>
        </p:txBody>
      </p:sp>
      <p:sp>
        <p:nvSpPr>
          <p:cNvPr id="3" name="object 3"/>
          <p:cNvSpPr txBox="1"/>
          <p:nvPr/>
        </p:nvSpPr>
        <p:spPr>
          <a:xfrm>
            <a:off x="4309109" y="3566351"/>
            <a:ext cx="4742815" cy="1616075"/>
          </a:xfrm>
          <a:prstGeom prst="rect">
            <a:avLst/>
          </a:prstGeom>
        </p:spPr>
        <p:txBody>
          <a:bodyPr vert="horz" wrap="square" lIns="0" tIns="54610" rIns="0" bIns="0" rtlCol="0">
            <a:spAutoFit/>
          </a:bodyPr>
          <a:lstStyle/>
          <a:p>
            <a:pPr marL="1292860">
              <a:lnSpc>
                <a:spcPct val="100000"/>
              </a:lnSpc>
              <a:spcBef>
                <a:spcPts val="430"/>
              </a:spcBef>
            </a:pPr>
            <a:r>
              <a:rPr sz="1400" b="1" spc="-20" dirty="0">
                <a:solidFill>
                  <a:srgbClr val="C00000"/>
                </a:solidFill>
                <a:latin typeface="Arial"/>
                <a:cs typeface="Arial"/>
              </a:rPr>
              <a:t>Volume</a:t>
            </a:r>
            <a:endParaRPr sz="1400">
              <a:latin typeface="Arial"/>
              <a:cs typeface="Arial"/>
            </a:endParaRPr>
          </a:p>
          <a:p>
            <a:pPr marL="1292860" marR="5080">
              <a:lnSpc>
                <a:spcPct val="100000"/>
              </a:lnSpc>
              <a:spcBef>
                <a:spcPts val="275"/>
              </a:spcBef>
            </a:pPr>
            <a:r>
              <a:rPr sz="1200" spc="-5" dirty="0">
                <a:solidFill>
                  <a:srgbClr val="404040"/>
                </a:solidFill>
                <a:latin typeface="Arial"/>
                <a:cs typeface="Arial"/>
              </a:rPr>
              <a:t>High volume </a:t>
            </a:r>
            <a:r>
              <a:rPr sz="1200" dirty="0">
                <a:solidFill>
                  <a:srgbClr val="404040"/>
                </a:solidFill>
                <a:latin typeface="Arial"/>
                <a:cs typeface="Arial"/>
              </a:rPr>
              <a:t>of </a:t>
            </a:r>
            <a:r>
              <a:rPr sz="1200" spc="-5" dirty="0">
                <a:solidFill>
                  <a:srgbClr val="404040"/>
                </a:solidFill>
                <a:latin typeface="Arial"/>
                <a:cs typeface="Arial"/>
              </a:rPr>
              <a:t>data demands </a:t>
            </a:r>
            <a:r>
              <a:rPr sz="1200" dirty="0">
                <a:solidFill>
                  <a:srgbClr val="404040"/>
                </a:solidFill>
                <a:latin typeface="Arial"/>
                <a:cs typeface="Arial"/>
              </a:rPr>
              <a:t>scalable</a:t>
            </a:r>
            <a:r>
              <a:rPr sz="1200" spc="-95" dirty="0">
                <a:solidFill>
                  <a:srgbClr val="404040"/>
                </a:solidFill>
                <a:latin typeface="Arial"/>
                <a:cs typeface="Arial"/>
              </a:rPr>
              <a:t> </a:t>
            </a:r>
            <a:r>
              <a:rPr sz="1200" spc="-5" dirty="0">
                <a:solidFill>
                  <a:srgbClr val="404040"/>
                </a:solidFill>
                <a:latin typeface="Arial"/>
                <a:cs typeface="Arial"/>
              </a:rPr>
              <a:t>techniques.  </a:t>
            </a:r>
            <a:r>
              <a:rPr sz="1200" dirty="0">
                <a:solidFill>
                  <a:srgbClr val="404040"/>
                </a:solidFill>
                <a:latin typeface="Arial"/>
                <a:cs typeface="Arial"/>
              </a:rPr>
              <a:t>Incremental </a:t>
            </a:r>
            <a:r>
              <a:rPr sz="1200" spc="-5" dirty="0">
                <a:solidFill>
                  <a:srgbClr val="404040"/>
                </a:solidFill>
                <a:latin typeface="Arial"/>
                <a:cs typeface="Arial"/>
              </a:rPr>
              <a:t>learning, </a:t>
            </a:r>
            <a:r>
              <a:rPr sz="1200" dirty="0">
                <a:solidFill>
                  <a:srgbClr val="404040"/>
                </a:solidFill>
                <a:latin typeface="Arial"/>
                <a:cs typeface="Arial"/>
              </a:rPr>
              <a:t>Resource </a:t>
            </a:r>
            <a:r>
              <a:rPr sz="1200" spc="-5" dirty="0">
                <a:solidFill>
                  <a:srgbClr val="404040"/>
                </a:solidFill>
                <a:latin typeface="Arial"/>
                <a:cs typeface="Arial"/>
              </a:rPr>
              <a:t>(computation and  storage)</a:t>
            </a:r>
            <a:r>
              <a:rPr sz="1200" spc="-20" dirty="0">
                <a:solidFill>
                  <a:srgbClr val="404040"/>
                </a:solidFill>
                <a:latin typeface="Arial"/>
                <a:cs typeface="Arial"/>
              </a:rPr>
              <a:t> </a:t>
            </a:r>
            <a:r>
              <a:rPr sz="1200" spc="-5" dirty="0">
                <a:solidFill>
                  <a:srgbClr val="404040"/>
                </a:solidFill>
                <a:latin typeface="Arial"/>
                <a:cs typeface="Arial"/>
              </a:rPr>
              <a:t>issue</a:t>
            </a:r>
            <a:endParaRPr sz="1200">
              <a:latin typeface="Arial"/>
              <a:cs typeface="Arial"/>
            </a:endParaRPr>
          </a:p>
          <a:p>
            <a:pPr>
              <a:lnSpc>
                <a:spcPct val="100000"/>
              </a:lnSpc>
            </a:pPr>
            <a:endParaRPr sz="1300">
              <a:latin typeface="Arial"/>
              <a:cs typeface="Arial"/>
            </a:endParaRPr>
          </a:p>
          <a:p>
            <a:pPr marL="12700">
              <a:lnSpc>
                <a:spcPct val="100000"/>
              </a:lnSpc>
              <a:spcBef>
                <a:spcPts val="1025"/>
              </a:spcBef>
            </a:pPr>
            <a:r>
              <a:rPr sz="1400" b="1" spc="-5" dirty="0">
                <a:solidFill>
                  <a:srgbClr val="00AF50"/>
                </a:solidFill>
                <a:latin typeface="Arial"/>
                <a:cs typeface="Arial"/>
              </a:rPr>
              <a:t>Sensitive</a:t>
            </a:r>
            <a:r>
              <a:rPr sz="1400" b="1" spc="-35" dirty="0">
                <a:solidFill>
                  <a:srgbClr val="00AF50"/>
                </a:solidFill>
                <a:latin typeface="Arial"/>
                <a:cs typeface="Arial"/>
              </a:rPr>
              <a:t> </a:t>
            </a:r>
            <a:r>
              <a:rPr sz="1400" b="1" spc="-5" dirty="0">
                <a:solidFill>
                  <a:srgbClr val="00AF50"/>
                </a:solidFill>
                <a:latin typeface="Arial"/>
                <a:cs typeface="Arial"/>
              </a:rPr>
              <a:t>information</a:t>
            </a:r>
            <a:endParaRPr sz="1400">
              <a:latin typeface="Arial"/>
              <a:cs typeface="Arial"/>
            </a:endParaRPr>
          </a:p>
          <a:p>
            <a:pPr marL="12700">
              <a:lnSpc>
                <a:spcPct val="100000"/>
              </a:lnSpc>
              <a:spcBef>
                <a:spcPts val="280"/>
              </a:spcBef>
            </a:pPr>
            <a:r>
              <a:rPr sz="1200" spc="-5" dirty="0">
                <a:solidFill>
                  <a:srgbClr val="404040"/>
                </a:solidFill>
                <a:latin typeface="Arial"/>
                <a:cs typeface="Arial"/>
              </a:rPr>
              <a:t>Privacy preserving</a:t>
            </a:r>
            <a:r>
              <a:rPr sz="1200" spc="-15" dirty="0">
                <a:solidFill>
                  <a:srgbClr val="404040"/>
                </a:solidFill>
                <a:latin typeface="Arial"/>
                <a:cs typeface="Arial"/>
              </a:rPr>
              <a:t> </a:t>
            </a:r>
            <a:r>
              <a:rPr sz="1200" spc="-5" dirty="0">
                <a:solidFill>
                  <a:srgbClr val="404040"/>
                </a:solidFill>
                <a:latin typeface="Arial"/>
                <a:cs typeface="Arial"/>
              </a:rPr>
              <a:t>issue</a:t>
            </a:r>
            <a:endParaRPr sz="1200">
              <a:latin typeface="Arial"/>
              <a:cs typeface="Arial"/>
            </a:endParaRPr>
          </a:p>
        </p:txBody>
      </p:sp>
      <p:sp>
        <p:nvSpPr>
          <p:cNvPr id="4" name="object 4"/>
          <p:cNvSpPr txBox="1"/>
          <p:nvPr/>
        </p:nvSpPr>
        <p:spPr>
          <a:xfrm>
            <a:off x="6847458" y="2476133"/>
            <a:ext cx="2316480" cy="499745"/>
          </a:xfrm>
          <a:prstGeom prst="rect">
            <a:avLst/>
          </a:prstGeom>
        </p:spPr>
        <p:txBody>
          <a:bodyPr vert="horz" wrap="square" lIns="0" tIns="54610" rIns="0" bIns="0" rtlCol="0">
            <a:spAutoFit/>
          </a:bodyPr>
          <a:lstStyle/>
          <a:p>
            <a:pPr marL="12700">
              <a:lnSpc>
                <a:spcPct val="100000"/>
              </a:lnSpc>
              <a:spcBef>
                <a:spcPts val="430"/>
              </a:spcBef>
            </a:pPr>
            <a:r>
              <a:rPr sz="1400" b="1" spc="-5" dirty="0">
                <a:solidFill>
                  <a:srgbClr val="1C0A83"/>
                </a:solidFill>
                <a:latin typeface="Arial"/>
                <a:cs typeface="Arial"/>
              </a:rPr>
              <a:t>Distribution of</a:t>
            </a:r>
            <a:r>
              <a:rPr sz="1400" b="1" spc="-55" dirty="0">
                <a:solidFill>
                  <a:srgbClr val="1C0A83"/>
                </a:solidFill>
                <a:latin typeface="Arial"/>
                <a:cs typeface="Arial"/>
              </a:rPr>
              <a:t> </a:t>
            </a:r>
            <a:r>
              <a:rPr sz="1400" b="1" dirty="0">
                <a:solidFill>
                  <a:srgbClr val="1C0A83"/>
                </a:solidFill>
                <a:latin typeface="Arial"/>
                <a:cs typeface="Arial"/>
              </a:rPr>
              <a:t>data</a:t>
            </a:r>
            <a:endParaRPr sz="1400">
              <a:latin typeface="Arial"/>
              <a:cs typeface="Arial"/>
            </a:endParaRPr>
          </a:p>
          <a:p>
            <a:pPr marL="12700">
              <a:lnSpc>
                <a:spcPct val="100000"/>
              </a:lnSpc>
              <a:spcBef>
                <a:spcPts val="280"/>
              </a:spcBef>
            </a:pPr>
            <a:r>
              <a:rPr sz="1200" spc="-5" dirty="0">
                <a:solidFill>
                  <a:srgbClr val="404040"/>
                </a:solidFill>
                <a:latin typeface="Arial"/>
                <a:cs typeface="Arial"/>
              </a:rPr>
              <a:t>Inconsistency </a:t>
            </a:r>
            <a:r>
              <a:rPr sz="1200" dirty="0">
                <a:solidFill>
                  <a:srgbClr val="404040"/>
                </a:solidFill>
                <a:latin typeface="Arial"/>
                <a:cs typeface="Arial"/>
              </a:rPr>
              <a:t>of </a:t>
            </a:r>
            <a:r>
              <a:rPr sz="1200" spc="-5" dirty="0">
                <a:solidFill>
                  <a:srgbClr val="404040"/>
                </a:solidFill>
                <a:latin typeface="Arial"/>
                <a:cs typeface="Arial"/>
              </a:rPr>
              <a:t>incoming</a:t>
            </a:r>
            <a:r>
              <a:rPr sz="1200" spc="-35" dirty="0">
                <a:solidFill>
                  <a:srgbClr val="404040"/>
                </a:solidFill>
                <a:latin typeface="Arial"/>
                <a:cs typeface="Arial"/>
              </a:rPr>
              <a:t> </a:t>
            </a:r>
            <a:r>
              <a:rPr sz="1200" spc="-5" dirty="0">
                <a:solidFill>
                  <a:srgbClr val="404040"/>
                </a:solidFill>
                <a:latin typeface="Arial"/>
                <a:cs typeface="Arial"/>
              </a:rPr>
              <a:t>records</a:t>
            </a:r>
            <a:endParaRPr sz="1200">
              <a:latin typeface="Arial"/>
              <a:cs typeface="Arial"/>
            </a:endParaRPr>
          </a:p>
        </p:txBody>
      </p:sp>
      <p:sp>
        <p:nvSpPr>
          <p:cNvPr id="5" name="object 5"/>
          <p:cNvSpPr txBox="1">
            <a:spLocks/>
          </p:cNvSpPr>
          <p:nvPr/>
        </p:nvSpPr>
        <p:spPr>
          <a:xfrm>
            <a:off x="955954" y="996518"/>
            <a:ext cx="3665854" cy="635000"/>
          </a:xfrm>
          <a:prstGeom prst="rect">
            <a:avLst/>
          </a:prstGeom>
        </p:spPr>
        <p:txBody>
          <a:bodyPr vert="horz" wrap="square" lIns="0" tIns="12065"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5" smtClean="0">
                <a:solidFill>
                  <a:srgbClr val="252525"/>
                </a:solidFill>
              </a:rPr>
              <a:t>Data</a:t>
            </a:r>
            <a:r>
              <a:rPr lang="en-US" spc="-50" smtClean="0">
                <a:solidFill>
                  <a:srgbClr val="252525"/>
                </a:solidFill>
              </a:rPr>
              <a:t> </a:t>
            </a:r>
            <a:r>
              <a:rPr lang="en-US" spc="-5" smtClean="0">
                <a:solidFill>
                  <a:srgbClr val="252525"/>
                </a:solidFill>
              </a:rPr>
              <a:t>Gathering</a:t>
            </a:r>
            <a:endParaRPr lang="en-US" spc="-5" dirty="0">
              <a:solidFill>
                <a:srgbClr val="252525"/>
              </a:solidFill>
            </a:endParaRPr>
          </a:p>
        </p:txBody>
      </p:sp>
      <p:grpSp>
        <p:nvGrpSpPr>
          <p:cNvPr id="6" name="object 6"/>
          <p:cNvGrpSpPr/>
          <p:nvPr/>
        </p:nvGrpSpPr>
        <p:grpSpPr>
          <a:xfrm>
            <a:off x="0" y="789431"/>
            <a:ext cx="12192000" cy="4939665"/>
            <a:chOff x="0" y="789431"/>
            <a:chExt cx="12192000" cy="4939665"/>
          </a:xfrm>
        </p:grpSpPr>
        <p:sp>
          <p:nvSpPr>
            <p:cNvPr id="7" name="object 7"/>
            <p:cNvSpPr/>
            <p:nvPr/>
          </p:nvSpPr>
          <p:spPr>
            <a:xfrm>
              <a:off x="5727192" y="789431"/>
              <a:ext cx="6464935" cy="1519555"/>
            </a:xfrm>
            <a:custGeom>
              <a:avLst/>
              <a:gdLst/>
              <a:ahLst/>
              <a:cxnLst/>
              <a:rect l="l" t="t" r="r" b="b"/>
              <a:pathLst>
                <a:path w="6464934" h="1519555">
                  <a:moveTo>
                    <a:pt x="6464808" y="0"/>
                  </a:moveTo>
                  <a:lnTo>
                    <a:pt x="1618107" y="0"/>
                  </a:lnTo>
                  <a:lnTo>
                    <a:pt x="1618107" y="759714"/>
                  </a:lnTo>
                  <a:lnTo>
                    <a:pt x="1615135" y="807377"/>
                  </a:lnTo>
                  <a:lnTo>
                    <a:pt x="1606499" y="853262"/>
                  </a:lnTo>
                  <a:lnTo>
                    <a:pt x="1592529" y="897013"/>
                  </a:lnTo>
                  <a:lnTo>
                    <a:pt x="1573593" y="938301"/>
                  </a:lnTo>
                  <a:lnTo>
                    <a:pt x="1550047" y="976744"/>
                  </a:lnTo>
                  <a:lnTo>
                    <a:pt x="1522234" y="1011999"/>
                  </a:lnTo>
                  <a:lnTo>
                    <a:pt x="1490522" y="1043711"/>
                  </a:lnTo>
                  <a:lnTo>
                    <a:pt x="1455267" y="1071524"/>
                  </a:lnTo>
                  <a:lnTo>
                    <a:pt x="1416824" y="1095070"/>
                  </a:lnTo>
                  <a:lnTo>
                    <a:pt x="1375537" y="1114005"/>
                  </a:lnTo>
                  <a:lnTo>
                    <a:pt x="1331785" y="1127975"/>
                  </a:lnTo>
                  <a:lnTo>
                    <a:pt x="1285900" y="1136611"/>
                  </a:lnTo>
                  <a:lnTo>
                    <a:pt x="1238250" y="1139571"/>
                  </a:lnTo>
                  <a:lnTo>
                    <a:pt x="1190586" y="1136611"/>
                  </a:lnTo>
                  <a:lnTo>
                    <a:pt x="1144701" y="1127975"/>
                  </a:lnTo>
                  <a:lnTo>
                    <a:pt x="1100950" y="1114005"/>
                  </a:lnTo>
                  <a:lnTo>
                    <a:pt x="1059662" y="1095070"/>
                  </a:lnTo>
                  <a:lnTo>
                    <a:pt x="1021219" y="1071524"/>
                  </a:lnTo>
                  <a:lnTo>
                    <a:pt x="985964" y="1043711"/>
                  </a:lnTo>
                  <a:lnTo>
                    <a:pt x="954252" y="1011999"/>
                  </a:lnTo>
                  <a:lnTo>
                    <a:pt x="926439" y="976744"/>
                  </a:lnTo>
                  <a:lnTo>
                    <a:pt x="902893" y="938301"/>
                  </a:lnTo>
                  <a:lnTo>
                    <a:pt x="883958" y="897013"/>
                  </a:lnTo>
                  <a:lnTo>
                    <a:pt x="869988" y="853262"/>
                  </a:lnTo>
                  <a:lnTo>
                    <a:pt x="861352" y="807377"/>
                  </a:lnTo>
                  <a:lnTo>
                    <a:pt x="858380" y="759714"/>
                  </a:lnTo>
                  <a:lnTo>
                    <a:pt x="861352" y="712063"/>
                  </a:lnTo>
                  <a:lnTo>
                    <a:pt x="869988" y="666178"/>
                  </a:lnTo>
                  <a:lnTo>
                    <a:pt x="883958" y="622427"/>
                  </a:lnTo>
                  <a:lnTo>
                    <a:pt x="902893" y="581139"/>
                  </a:lnTo>
                  <a:lnTo>
                    <a:pt x="926439" y="542696"/>
                  </a:lnTo>
                  <a:lnTo>
                    <a:pt x="954252" y="507441"/>
                  </a:lnTo>
                  <a:lnTo>
                    <a:pt x="985964" y="475729"/>
                  </a:lnTo>
                  <a:lnTo>
                    <a:pt x="1021219" y="447916"/>
                  </a:lnTo>
                  <a:lnTo>
                    <a:pt x="1059662" y="424370"/>
                  </a:lnTo>
                  <a:lnTo>
                    <a:pt x="1100950" y="405434"/>
                  </a:lnTo>
                  <a:lnTo>
                    <a:pt x="1144701" y="391464"/>
                  </a:lnTo>
                  <a:lnTo>
                    <a:pt x="1190586" y="382828"/>
                  </a:lnTo>
                  <a:lnTo>
                    <a:pt x="1238250" y="379857"/>
                  </a:lnTo>
                  <a:lnTo>
                    <a:pt x="1285900" y="382828"/>
                  </a:lnTo>
                  <a:lnTo>
                    <a:pt x="1331785" y="391464"/>
                  </a:lnTo>
                  <a:lnTo>
                    <a:pt x="1375537" y="405434"/>
                  </a:lnTo>
                  <a:lnTo>
                    <a:pt x="1416824" y="424370"/>
                  </a:lnTo>
                  <a:lnTo>
                    <a:pt x="1455267" y="447916"/>
                  </a:lnTo>
                  <a:lnTo>
                    <a:pt x="1490522" y="475729"/>
                  </a:lnTo>
                  <a:lnTo>
                    <a:pt x="1522234" y="507441"/>
                  </a:lnTo>
                  <a:lnTo>
                    <a:pt x="1550047" y="542696"/>
                  </a:lnTo>
                  <a:lnTo>
                    <a:pt x="1573593" y="581139"/>
                  </a:lnTo>
                  <a:lnTo>
                    <a:pt x="1592529" y="622427"/>
                  </a:lnTo>
                  <a:lnTo>
                    <a:pt x="1606499" y="666178"/>
                  </a:lnTo>
                  <a:lnTo>
                    <a:pt x="1615135" y="712063"/>
                  </a:lnTo>
                  <a:lnTo>
                    <a:pt x="1618107" y="759714"/>
                  </a:lnTo>
                  <a:lnTo>
                    <a:pt x="1618107" y="0"/>
                  </a:lnTo>
                  <a:lnTo>
                    <a:pt x="1257300" y="0"/>
                  </a:lnTo>
                  <a:lnTo>
                    <a:pt x="1257300" y="596"/>
                  </a:lnTo>
                  <a:lnTo>
                    <a:pt x="1238250" y="0"/>
                  </a:lnTo>
                  <a:lnTo>
                    <a:pt x="1190193" y="1498"/>
                  </a:lnTo>
                  <a:lnTo>
                    <a:pt x="1142936" y="5930"/>
                  </a:lnTo>
                  <a:lnTo>
                    <a:pt x="1096568" y="13195"/>
                  </a:lnTo>
                  <a:lnTo>
                    <a:pt x="1051166" y="23202"/>
                  </a:lnTo>
                  <a:lnTo>
                    <a:pt x="1006830" y="35890"/>
                  </a:lnTo>
                  <a:lnTo>
                    <a:pt x="963650" y="51142"/>
                  </a:lnTo>
                  <a:lnTo>
                    <a:pt x="921702" y="68884"/>
                  </a:lnTo>
                  <a:lnTo>
                    <a:pt x="881087" y="89014"/>
                  </a:lnTo>
                  <a:lnTo>
                    <a:pt x="841883" y="111455"/>
                  </a:lnTo>
                  <a:lnTo>
                    <a:pt x="804189" y="136118"/>
                  </a:lnTo>
                  <a:lnTo>
                    <a:pt x="768096" y="162902"/>
                  </a:lnTo>
                  <a:lnTo>
                    <a:pt x="733679" y="191731"/>
                  </a:lnTo>
                  <a:lnTo>
                    <a:pt x="701040" y="222516"/>
                  </a:lnTo>
                  <a:lnTo>
                    <a:pt x="670255" y="255155"/>
                  </a:lnTo>
                  <a:lnTo>
                    <a:pt x="641426" y="289572"/>
                  </a:lnTo>
                  <a:lnTo>
                    <a:pt x="614641" y="325666"/>
                  </a:lnTo>
                  <a:lnTo>
                    <a:pt x="589978" y="363359"/>
                  </a:lnTo>
                  <a:lnTo>
                    <a:pt x="567537" y="402564"/>
                  </a:lnTo>
                  <a:lnTo>
                    <a:pt x="547408" y="443179"/>
                  </a:lnTo>
                  <a:lnTo>
                    <a:pt x="529666" y="485127"/>
                  </a:lnTo>
                  <a:lnTo>
                    <a:pt x="514413" y="528307"/>
                  </a:lnTo>
                  <a:lnTo>
                    <a:pt x="501726" y="572643"/>
                  </a:lnTo>
                  <a:lnTo>
                    <a:pt x="491718" y="618045"/>
                  </a:lnTo>
                  <a:lnTo>
                    <a:pt x="484454" y="664413"/>
                  </a:lnTo>
                  <a:lnTo>
                    <a:pt x="480021" y="711669"/>
                  </a:lnTo>
                  <a:lnTo>
                    <a:pt x="478536" y="759714"/>
                  </a:lnTo>
                  <a:lnTo>
                    <a:pt x="480021" y="807770"/>
                  </a:lnTo>
                  <a:lnTo>
                    <a:pt x="484454" y="855027"/>
                  </a:lnTo>
                  <a:lnTo>
                    <a:pt x="491718" y="901395"/>
                  </a:lnTo>
                  <a:lnTo>
                    <a:pt x="501726" y="946797"/>
                  </a:lnTo>
                  <a:lnTo>
                    <a:pt x="514413" y="991133"/>
                  </a:lnTo>
                  <a:lnTo>
                    <a:pt x="529666" y="1034313"/>
                  </a:lnTo>
                  <a:lnTo>
                    <a:pt x="547408" y="1076261"/>
                  </a:lnTo>
                  <a:lnTo>
                    <a:pt x="567537" y="1116876"/>
                  </a:lnTo>
                  <a:lnTo>
                    <a:pt x="583361" y="1144536"/>
                  </a:lnTo>
                  <a:lnTo>
                    <a:pt x="0" y="1144536"/>
                  </a:lnTo>
                  <a:lnTo>
                    <a:pt x="0" y="1519428"/>
                  </a:lnTo>
                  <a:lnTo>
                    <a:pt x="1219200" y="1519428"/>
                  </a:lnTo>
                  <a:lnTo>
                    <a:pt x="1219200" y="1518843"/>
                  </a:lnTo>
                  <a:lnTo>
                    <a:pt x="1238250" y="1519428"/>
                  </a:lnTo>
                  <a:lnTo>
                    <a:pt x="1286294" y="1517942"/>
                  </a:lnTo>
                  <a:lnTo>
                    <a:pt x="1333550" y="1513509"/>
                  </a:lnTo>
                  <a:lnTo>
                    <a:pt x="1379918" y="1506245"/>
                  </a:lnTo>
                  <a:lnTo>
                    <a:pt x="1425321" y="1496237"/>
                  </a:lnTo>
                  <a:lnTo>
                    <a:pt x="1469656" y="1483550"/>
                  </a:lnTo>
                  <a:lnTo>
                    <a:pt x="1512836" y="1468297"/>
                  </a:lnTo>
                  <a:lnTo>
                    <a:pt x="1554784" y="1450555"/>
                  </a:lnTo>
                  <a:lnTo>
                    <a:pt x="1595399" y="1430426"/>
                  </a:lnTo>
                  <a:lnTo>
                    <a:pt x="1634604" y="1407985"/>
                  </a:lnTo>
                  <a:lnTo>
                    <a:pt x="1672297" y="1383322"/>
                  </a:lnTo>
                  <a:lnTo>
                    <a:pt x="1708391" y="1356537"/>
                  </a:lnTo>
                  <a:lnTo>
                    <a:pt x="1742808" y="1327708"/>
                  </a:lnTo>
                  <a:lnTo>
                    <a:pt x="1775447" y="1296924"/>
                  </a:lnTo>
                  <a:lnTo>
                    <a:pt x="1806232" y="1264285"/>
                  </a:lnTo>
                  <a:lnTo>
                    <a:pt x="1835061" y="1229868"/>
                  </a:lnTo>
                  <a:lnTo>
                    <a:pt x="1861845" y="1193774"/>
                  </a:lnTo>
                  <a:lnTo>
                    <a:pt x="1886508" y="1156081"/>
                  </a:lnTo>
                  <a:lnTo>
                    <a:pt x="1895957" y="1139571"/>
                  </a:lnTo>
                  <a:lnTo>
                    <a:pt x="1908949" y="1116876"/>
                  </a:lnTo>
                  <a:lnTo>
                    <a:pt x="1929079" y="1076261"/>
                  </a:lnTo>
                  <a:lnTo>
                    <a:pt x="1946821" y="1034313"/>
                  </a:lnTo>
                  <a:lnTo>
                    <a:pt x="1962073" y="991133"/>
                  </a:lnTo>
                  <a:lnTo>
                    <a:pt x="1974761" y="946797"/>
                  </a:lnTo>
                  <a:lnTo>
                    <a:pt x="1984768" y="901395"/>
                  </a:lnTo>
                  <a:lnTo>
                    <a:pt x="1992033" y="855027"/>
                  </a:lnTo>
                  <a:lnTo>
                    <a:pt x="1996465" y="807770"/>
                  </a:lnTo>
                  <a:lnTo>
                    <a:pt x="1997964" y="759714"/>
                  </a:lnTo>
                  <a:lnTo>
                    <a:pt x="1996465" y="711669"/>
                  </a:lnTo>
                  <a:lnTo>
                    <a:pt x="1992033" y="664413"/>
                  </a:lnTo>
                  <a:lnTo>
                    <a:pt x="1984768" y="618045"/>
                  </a:lnTo>
                  <a:lnTo>
                    <a:pt x="1974761" y="572643"/>
                  </a:lnTo>
                  <a:lnTo>
                    <a:pt x="1962073" y="528307"/>
                  </a:lnTo>
                  <a:lnTo>
                    <a:pt x="1946821" y="485127"/>
                  </a:lnTo>
                  <a:lnTo>
                    <a:pt x="1929079" y="443179"/>
                  </a:lnTo>
                  <a:lnTo>
                    <a:pt x="1908949" y="402564"/>
                  </a:lnTo>
                  <a:lnTo>
                    <a:pt x="1893112" y="374904"/>
                  </a:lnTo>
                  <a:lnTo>
                    <a:pt x="6464808" y="374904"/>
                  </a:lnTo>
                  <a:lnTo>
                    <a:pt x="6464808" y="0"/>
                  </a:lnTo>
                  <a:close/>
                </a:path>
              </a:pathLst>
            </a:custGeom>
            <a:solidFill>
              <a:srgbClr val="FFC000"/>
            </a:solidFill>
          </p:spPr>
          <p:txBody>
            <a:bodyPr wrap="square" lIns="0" tIns="0" rIns="0" bIns="0" rtlCol="0"/>
            <a:lstStyle/>
            <a:p>
              <a:endParaRPr/>
            </a:p>
          </p:txBody>
        </p:sp>
        <p:sp>
          <p:nvSpPr>
            <p:cNvPr id="8" name="object 8"/>
            <p:cNvSpPr/>
            <p:nvPr/>
          </p:nvSpPr>
          <p:spPr>
            <a:xfrm>
              <a:off x="4477512" y="1929383"/>
              <a:ext cx="1990725" cy="1521460"/>
            </a:xfrm>
            <a:custGeom>
              <a:avLst/>
              <a:gdLst/>
              <a:ahLst/>
              <a:cxnLst/>
              <a:rect l="l" t="t" r="r" b="b"/>
              <a:pathLst>
                <a:path w="1990725" h="1521460">
                  <a:moveTo>
                    <a:pt x="1990344" y="759714"/>
                  </a:moveTo>
                  <a:lnTo>
                    <a:pt x="1988845" y="711669"/>
                  </a:lnTo>
                  <a:lnTo>
                    <a:pt x="1984413" y="664413"/>
                  </a:lnTo>
                  <a:lnTo>
                    <a:pt x="1977148" y="618045"/>
                  </a:lnTo>
                  <a:lnTo>
                    <a:pt x="1967141" y="572643"/>
                  </a:lnTo>
                  <a:lnTo>
                    <a:pt x="1954453" y="528307"/>
                  </a:lnTo>
                  <a:lnTo>
                    <a:pt x="1939201" y="485127"/>
                  </a:lnTo>
                  <a:lnTo>
                    <a:pt x="1921459" y="443179"/>
                  </a:lnTo>
                  <a:lnTo>
                    <a:pt x="1901329" y="402564"/>
                  </a:lnTo>
                  <a:lnTo>
                    <a:pt x="1878888" y="363359"/>
                  </a:lnTo>
                  <a:lnTo>
                    <a:pt x="1854225" y="325666"/>
                  </a:lnTo>
                  <a:lnTo>
                    <a:pt x="1827441" y="289572"/>
                  </a:lnTo>
                  <a:lnTo>
                    <a:pt x="1798612" y="255155"/>
                  </a:lnTo>
                  <a:lnTo>
                    <a:pt x="1767827" y="222516"/>
                  </a:lnTo>
                  <a:lnTo>
                    <a:pt x="1735188" y="191731"/>
                  </a:lnTo>
                  <a:lnTo>
                    <a:pt x="1700771" y="162902"/>
                  </a:lnTo>
                  <a:lnTo>
                    <a:pt x="1664677" y="136118"/>
                  </a:lnTo>
                  <a:lnTo>
                    <a:pt x="1626984" y="111455"/>
                  </a:lnTo>
                  <a:lnTo>
                    <a:pt x="1610487" y="102019"/>
                  </a:lnTo>
                  <a:lnTo>
                    <a:pt x="1610487" y="759714"/>
                  </a:lnTo>
                  <a:lnTo>
                    <a:pt x="1607515" y="807377"/>
                  </a:lnTo>
                  <a:lnTo>
                    <a:pt x="1598879" y="853262"/>
                  </a:lnTo>
                  <a:lnTo>
                    <a:pt x="1584909" y="897013"/>
                  </a:lnTo>
                  <a:lnTo>
                    <a:pt x="1565973" y="938301"/>
                  </a:lnTo>
                  <a:lnTo>
                    <a:pt x="1542427" y="976744"/>
                  </a:lnTo>
                  <a:lnTo>
                    <a:pt x="1514614" y="1011999"/>
                  </a:lnTo>
                  <a:lnTo>
                    <a:pt x="1482902" y="1043711"/>
                  </a:lnTo>
                  <a:lnTo>
                    <a:pt x="1447647" y="1071524"/>
                  </a:lnTo>
                  <a:lnTo>
                    <a:pt x="1409204" y="1095070"/>
                  </a:lnTo>
                  <a:lnTo>
                    <a:pt x="1367917" y="1114005"/>
                  </a:lnTo>
                  <a:lnTo>
                    <a:pt x="1324165" y="1127975"/>
                  </a:lnTo>
                  <a:lnTo>
                    <a:pt x="1278280" y="1136611"/>
                  </a:lnTo>
                  <a:lnTo>
                    <a:pt x="1230630" y="1139571"/>
                  </a:lnTo>
                  <a:lnTo>
                    <a:pt x="1182966" y="1136611"/>
                  </a:lnTo>
                  <a:lnTo>
                    <a:pt x="1137081" y="1127975"/>
                  </a:lnTo>
                  <a:lnTo>
                    <a:pt x="1093330" y="1114005"/>
                  </a:lnTo>
                  <a:lnTo>
                    <a:pt x="1052042" y="1095070"/>
                  </a:lnTo>
                  <a:lnTo>
                    <a:pt x="1013599" y="1071524"/>
                  </a:lnTo>
                  <a:lnTo>
                    <a:pt x="978344" y="1043711"/>
                  </a:lnTo>
                  <a:lnTo>
                    <a:pt x="946632" y="1011999"/>
                  </a:lnTo>
                  <a:lnTo>
                    <a:pt x="918819" y="976744"/>
                  </a:lnTo>
                  <a:lnTo>
                    <a:pt x="895273" y="938301"/>
                  </a:lnTo>
                  <a:lnTo>
                    <a:pt x="876338" y="897013"/>
                  </a:lnTo>
                  <a:lnTo>
                    <a:pt x="862368" y="853262"/>
                  </a:lnTo>
                  <a:lnTo>
                    <a:pt x="853732" y="807377"/>
                  </a:lnTo>
                  <a:lnTo>
                    <a:pt x="850773" y="759714"/>
                  </a:lnTo>
                  <a:lnTo>
                    <a:pt x="853732" y="712063"/>
                  </a:lnTo>
                  <a:lnTo>
                    <a:pt x="862368" y="666178"/>
                  </a:lnTo>
                  <a:lnTo>
                    <a:pt x="876338" y="622427"/>
                  </a:lnTo>
                  <a:lnTo>
                    <a:pt x="895273" y="581139"/>
                  </a:lnTo>
                  <a:lnTo>
                    <a:pt x="918819" y="542696"/>
                  </a:lnTo>
                  <a:lnTo>
                    <a:pt x="946632" y="507441"/>
                  </a:lnTo>
                  <a:lnTo>
                    <a:pt x="978344" y="475729"/>
                  </a:lnTo>
                  <a:lnTo>
                    <a:pt x="1013599" y="447916"/>
                  </a:lnTo>
                  <a:lnTo>
                    <a:pt x="1052042" y="424370"/>
                  </a:lnTo>
                  <a:lnTo>
                    <a:pt x="1093330" y="405434"/>
                  </a:lnTo>
                  <a:lnTo>
                    <a:pt x="1137081" y="391464"/>
                  </a:lnTo>
                  <a:lnTo>
                    <a:pt x="1182966" y="382828"/>
                  </a:lnTo>
                  <a:lnTo>
                    <a:pt x="1230630" y="379857"/>
                  </a:lnTo>
                  <a:lnTo>
                    <a:pt x="1278280" y="382828"/>
                  </a:lnTo>
                  <a:lnTo>
                    <a:pt x="1324165" y="391464"/>
                  </a:lnTo>
                  <a:lnTo>
                    <a:pt x="1367917" y="405434"/>
                  </a:lnTo>
                  <a:lnTo>
                    <a:pt x="1409204" y="424370"/>
                  </a:lnTo>
                  <a:lnTo>
                    <a:pt x="1447647" y="447916"/>
                  </a:lnTo>
                  <a:lnTo>
                    <a:pt x="1482902" y="475729"/>
                  </a:lnTo>
                  <a:lnTo>
                    <a:pt x="1514614" y="507441"/>
                  </a:lnTo>
                  <a:lnTo>
                    <a:pt x="1542427" y="542696"/>
                  </a:lnTo>
                  <a:lnTo>
                    <a:pt x="1565973" y="581139"/>
                  </a:lnTo>
                  <a:lnTo>
                    <a:pt x="1584909" y="622427"/>
                  </a:lnTo>
                  <a:lnTo>
                    <a:pt x="1598879" y="666178"/>
                  </a:lnTo>
                  <a:lnTo>
                    <a:pt x="1607515" y="712063"/>
                  </a:lnTo>
                  <a:lnTo>
                    <a:pt x="1610487" y="759714"/>
                  </a:lnTo>
                  <a:lnTo>
                    <a:pt x="1610487" y="102019"/>
                  </a:lnTo>
                  <a:lnTo>
                    <a:pt x="1547164" y="68884"/>
                  </a:lnTo>
                  <a:lnTo>
                    <a:pt x="1505216" y="51142"/>
                  </a:lnTo>
                  <a:lnTo>
                    <a:pt x="1462036" y="35890"/>
                  </a:lnTo>
                  <a:lnTo>
                    <a:pt x="1417701" y="23202"/>
                  </a:lnTo>
                  <a:lnTo>
                    <a:pt x="1372298" y="13195"/>
                  </a:lnTo>
                  <a:lnTo>
                    <a:pt x="1325930" y="5930"/>
                  </a:lnTo>
                  <a:lnTo>
                    <a:pt x="1278674" y="1498"/>
                  </a:lnTo>
                  <a:lnTo>
                    <a:pt x="1230630" y="0"/>
                  </a:lnTo>
                  <a:lnTo>
                    <a:pt x="1182573" y="1498"/>
                  </a:lnTo>
                  <a:lnTo>
                    <a:pt x="1135316" y="5930"/>
                  </a:lnTo>
                  <a:lnTo>
                    <a:pt x="1088948" y="13195"/>
                  </a:lnTo>
                  <a:lnTo>
                    <a:pt x="1043546" y="23202"/>
                  </a:lnTo>
                  <a:lnTo>
                    <a:pt x="999210" y="35890"/>
                  </a:lnTo>
                  <a:lnTo>
                    <a:pt x="956030" y="51142"/>
                  </a:lnTo>
                  <a:lnTo>
                    <a:pt x="914082" y="68884"/>
                  </a:lnTo>
                  <a:lnTo>
                    <a:pt x="873467" y="89014"/>
                  </a:lnTo>
                  <a:lnTo>
                    <a:pt x="834263" y="111455"/>
                  </a:lnTo>
                  <a:lnTo>
                    <a:pt x="796569" y="136118"/>
                  </a:lnTo>
                  <a:lnTo>
                    <a:pt x="760476" y="162902"/>
                  </a:lnTo>
                  <a:lnTo>
                    <a:pt x="726059" y="191731"/>
                  </a:lnTo>
                  <a:lnTo>
                    <a:pt x="693420" y="222516"/>
                  </a:lnTo>
                  <a:lnTo>
                    <a:pt x="662635" y="255155"/>
                  </a:lnTo>
                  <a:lnTo>
                    <a:pt x="633806" y="289572"/>
                  </a:lnTo>
                  <a:lnTo>
                    <a:pt x="607021" y="325666"/>
                  </a:lnTo>
                  <a:lnTo>
                    <a:pt x="582358" y="363359"/>
                  </a:lnTo>
                  <a:lnTo>
                    <a:pt x="559917" y="402564"/>
                  </a:lnTo>
                  <a:lnTo>
                    <a:pt x="539788" y="443179"/>
                  </a:lnTo>
                  <a:lnTo>
                    <a:pt x="522046" y="485127"/>
                  </a:lnTo>
                  <a:lnTo>
                    <a:pt x="506793" y="528307"/>
                  </a:lnTo>
                  <a:lnTo>
                    <a:pt x="494106" y="572643"/>
                  </a:lnTo>
                  <a:lnTo>
                    <a:pt x="484098" y="618045"/>
                  </a:lnTo>
                  <a:lnTo>
                    <a:pt x="476834" y="664413"/>
                  </a:lnTo>
                  <a:lnTo>
                    <a:pt x="472401" y="711669"/>
                  </a:lnTo>
                  <a:lnTo>
                    <a:pt x="470916" y="759714"/>
                  </a:lnTo>
                  <a:lnTo>
                    <a:pt x="472401" y="807770"/>
                  </a:lnTo>
                  <a:lnTo>
                    <a:pt x="476834" y="855027"/>
                  </a:lnTo>
                  <a:lnTo>
                    <a:pt x="484098" y="901395"/>
                  </a:lnTo>
                  <a:lnTo>
                    <a:pt x="494106" y="946797"/>
                  </a:lnTo>
                  <a:lnTo>
                    <a:pt x="506793" y="991133"/>
                  </a:lnTo>
                  <a:lnTo>
                    <a:pt x="522046" y="1034313"/>
                  </a:lnTo>
                  <a:lnTo>
                    <a:pt x="539788" y="1076261"/>
                  </a:lnTo>
                  <a:lnTo>
                    <a:pt x="559917" y="1116876"/>
                  </a:lnTo>
                  <a:lnTo>
                    <a:pt x="576605" y="1146048"/>
                  </a:lnTo>
                  <a:lnTo>
                    <a:pt x="0" y="1146048"/>
                  </a:lnTo>
                  <a:lnTo>
                    <a:pt x="0" y="1520952"/>
                  </a:lnTo>
                  <a:lnTo>
                    <a:pt x="1220724" y="1520952"/>
                  </a:lnTo>
                  <a:lnTo>
                    <a:pt x="1220724" y="1519123"/>
                  </a:lnTo>
                  <a:lnTo>
                    <a:pt x="1230630" y="1519428"/>
                  </a:lnTo>
                  <a:lnTo>
                    <a:pt x="1278674" y="1517942"/>
                  </a:lnTo>
                  <a:lnTo>
                    <a:pt x="1325930" y="1513509"/>
                  </a:lnTo>
                  <a:lnTo>
                    <a:pt x="1372298" y="1506245"/>
                  </a:lnTo>
                  <a:lnTo>
                    <a:pt x="1417701" y="1496237"/>
                  </a:lnTo>
                  <a:lnTo>
                    <a:pt x="1462036" y="1483550"/>
                  </a:lnTo>
                  <a:lnTo>
                    <a:pt x="1505216" y="1468297"/>
                  </a:lnTo>
                  <a:lnTo>
                    <a:pt x="1547164" y="1450555"/>
                  </a:lnTo>
                  <a:lnTo>
                    <a:pt x="1587779" y="1430426"/>
                  </a:lnTo>
                  <a:lnTo>
                    <a:pt x="1626984" y="1407985"/>
                  </a:lnTo>
                  <a:lnTo>
                    <a:pt x="1664677" y="1383322"/>
                  </a:lnTo>
                  <a:lnTo>
                    <a:pt x="1700771" y="1356537"/>
                  </a:lnTo>
                  <a:lnTo>
                    <a:pt x="1735188" y="1327708"/>
                  </a:lnTo>
                  <a:lnTo>
                    <a:pt x="1767827" y="1296924"/>
                  </a:lnTo>
                  <a:lnTo>
                    <a:pt x="1798612" y="1264285"/>
                  </a:lnTo>
                  <a:lnTo>
                    <a:pt x="1827441" y="1229868"/>
                  </a:lnTo>
                  <a:lnTo>
                    <a:pt x="1854225" y="1193774"/>
                  </a:lnTo>
                  <a:lnTo>
                    <a:pt x="1878888" y="1156081"/>
                  </a:lnTo>
                  <a:lnTo>
                    <a:pt x="1888337" y="1139571"/>
                  </a:lnTo>
                  <a:lnTo>
                    <a:pt x="1901329" y="1116876"/>
                  </a:lnTo>
                  <a:lnTo>
                    <a:pt x="1921459" y="1076261"/>
                  </a:lnTo>
                  <a:lnTo>
                    <a:pt x="1939201" y="1034313"/>
                  </a:lnTo>
                  <a:lnTo>
                    <a:pt x="1954453" y="991133"/>
                  </a:lnTo>
                  <a:lnTo>
                    <a:pt x="1967141" y="946797"/>
                  </a:lnTo>
                  <a:lnTo>
                    <a:pt x="1977148" y="901395"/>
                  </a:lnTo>
                  <a:lnTo>
                    <a:pt x="1984413" y="855027"/>
                  </a:lnTo>
                  <a:lnTo>
                    <a:pt x="1988845" y="807770"/>
                  </a:lnTo>
                  <a:lnTo>
                    <a:pt x="1990344" y="759714"/>
                  </a:lnTo>
                  <a:close/>
                </a:path>
              </a:pathLst>
            </a:custGeom>
            <a:solidFill>
              <a:srgbClr val="001F5F"/>
            </a:solidFill>
          </p:spPr>
          <p:txBody>
            <a:bodyPr wrap="square" lIns="0" tIns="0" rIns="0" bIns="0" rtlCol="0"/>
            <a:lstStyle/>
            <a:p>
              <a:endParaRPr/>
            </a:p>
          </p:txBody>
        </p:sp>
        <p:sp>
          <p:nvSpPr>
            <p:cNvPr id="9" name="object 9"/>
            <p:cNvSpPr/>
            <p:nvPr/>
          </p:nvSpPr>
          <p:spPr>
            <a:xfrm>
              <a:off x="3223260" y="3070859"/>
              <a:ext cx="1987550" cy="1519555"/>
            </a:xfrm>
            <a:custGeom>
              <a:avLst/>
              <a:gdLst/>
              <a:ahLst/>
              <a:cxnLst/>
              <a:rect l="l" t="t" r="r" b="b"/>
              <a:pathLst>
                <a:path w="1987550" h="1519554">
                  <a:moveTo>
                    <a:pt x="1987296" y="759714"/>
                  </a:moveTo>
                  <a:lnTo>
                    <a:pt x="1985797" y="711669"/>
                  </a:lnTo>
                  <a:lnTo>
                    <a:pt x="1981365" y="664413"/>
                  </a:lnTo>
                  <a:lnTo>
                    <a:pt x="1974100" y="618045"/>
                  </a:lnTo>
                  <a:lnTo>
                    <a:pt x="1964093" y="572643"/>
                  </a:lnTo>
                  <a:lnTo>
                    <a:pt x="1951405" y="528307"/>
                  </a:lnTo>
                  <a:lnTo>
                    <a:pt x="1936153" y="485127"/>
                  </a:lnTo>
                  <a:lnTo>
                    <a:pt x="1918411" y="443179"/>
                  </a:lnTo>
                  <a:lnTo>
                    <a:pt x="1898281" y="402564"/>
                  </a:lnTo>
                  <a:lnTo>
                    <a:pt x="1875840" y="363359"/>
                  </a:lnTo>
                  <a:lnTo>
                    <a:pt x="1851177" y="325666"/>
                  </a:lnTo>
                  <a:lnTo>
                    <a:pt x="1824393" y="289572"/>
                  </a:lnTo>
                  <a:lnTo>
                    <a:pt x="1795564" y="255155"/>
                  </a:lnTo>
                  <a:lnTo>
                    <a:pt x="1764779" y="222516"/>
                  </a:lnTo>
                  <a:lnTo>
                    <a:pt x="1732140" y="191731"/>
                  </a:lnTo>
                  <a:lnTo>
                    <a:pt x="1697723" y="162902"/>
                  </a:lnTo>
                  <a:lnTo>
                    <a:pt x="1661629" y="136118"/>
                  </a:lnTo>
                  <a:lnTo>
                    <a:pt x="1623936" y="111455"/>
                  </a:lnTo>
                  <a:lnTo>
                    <a:pt x="1607439" y="102019"/>
                  </a:lnTo>
                  <a:lnTo>
                    <a:pt x="1607439" y="759714"/>
                  </a:lnTo>
                  <a:lnTo>
                    <a:pt x="1604467" y="807377"/>
                  </a:lnTo>
                  <a:lnTo>
                    <a:pt x="1595831" y="853262"/>
                  </a:lnTo>
                  <a:lnTo>
                    <a:pt x="1581861" y="897013"/>
                  </a:lnTo>
                  <a:lnTo>
                    <a:pt x="1562925" y="938301"/>
                  </a:lnTo>
                  <a:lnTo>
                    <a:pt x="1539379" y="976744"/>
                  </a:lnTo>
                  <a:lnTo>
                    <a:pt x="1511566" y="1011999"/>
                  </a:lnTo>
                  <a:lnTo>
                    <a:pt x="1479854" y="1043711"/>
                  </a:lnTo>
                  <a:lnTo>
                    <a:pt x="1444599" y="1071524"/>
                  </a:lnTo>
                  <a:lnTo>
                    <a:pt x="1406156" y="1095070"/>
                  </a:lnTo>
                  <a:lnTo>
                    <a:pt x="1364869" y="1114005"/>
                  </a:lnTo>
                  <a:lnTo>
                    <a:pt x="1321117" y="1127975"/>
                  </a:lnTo>
                  <a:lnTo>
                    <a:pt x="1275232" y="1136611"/>
                  </a:lnTo>
                  <a:lnTo>
                    <a:pt x="1227582" y="1139571"/>
                  </a:lnTo>
                  <a:lnTo>
                    <a:pt x="1179918" y="1136611"/>
                  </a:lnTo>
                  <a:lnTo>
                    <a:pt x="1134033" y="1127975"/>
                  </a:lnTo>
                  <a:lnTo>
                    <a:pt x="1090282" y="1114005"/>
                  </a:lnTo>
                  <a:lnTo>
                    <a:pt x="1048994" y="1095070"/>
                  </a:lnTo>
                  <a:lnTo>
                    <a:pt x="1010551" y="1071524"/>
                  </a:lnTo>
                  <a:lnTo>
                    <a:pt x="975296" y="1043711"/>
                  </a:lnTo>
                  <a:lnTo>
                    <a:pt x="943584" y="1011999"/>
                  </a:lnTo>
                  <a:lnTo>
                    <a:pt x="915771" y="976744"/>
                  </a:lnTo>
                  <a:lnTo>
                    <a:pt x="892225" y="938301"/>
                  </a:lnTo>
                  <a:lnTo>
                    <a:pt x="873290" y="897013"/>
                  </a:lnTo>
                  <a:lnTo>
                    <a:pt x="859320" y="853262"/>
                  </a:lnTo>
                  <a:lnTo>
                    <a:pt x="850684" y="807377"/>
                  </a:lnTo>
                  <a:lnTo>
                    <a:pt x="847725" y="759714"/>
                  </a:lnTo>
                  <a:lnTo>
                    <a:pt x="850684" y="712063"/>
                  </a:lnTo>
                  <a:lnTo>
                    <a:pt x="859320" y="666178"/>
                  </a:lnTo>
                  <a:lnTo>
                    <a:pt x="873290" y="622427"/>
                  </a:lnTo>
                  <a:lnTo>
                    <a:pt x="892225" y="581139"/>
                  </a:lnTo>
                  <a:lnTo>
                    <a:pt x="915771" y="542696"/>
                  </a:lnTo>
                  <a:lnTo>
                    <a:pt x="943584" y="507441"/>
                  </a:lnTo>
                  <a:lnTo>
                    <a:pt x="975296" y="475729"/>
                  </a:lnTo>
                  <a:lnTo>
                    <a:pt x="1010551" y="447916"/>
                  </a:lnTo>
                  <a:lnTo>
                    <a:pt x="1048994" y="424370"/>
                  </a:lnTo>
                  <a:lnTo>
                    <a:pt x="1090282" y="405434"/>
                  </a:lnTo>
                  <a:lnTo>
                    <a:pt x="1134033" y="391464"/>
                  </a:lnTo>
                  <a:lnTo>
                    <a:pt x="1179918" y="382828"/>
                  </a:lnTo>
                  <a:lnTo>
                    <a:pt x="1227582" y="379857"/>
                  </a:lnTo>
                  <a:lnTo>
                    <a:pt x="1275232" y="382828"/>
                  </a:lnTo>
                  <a:lnTo>
                    <a:pt x="1321117" y="391464"/>
                  </a:lnTo>
                  <a:lnTo>
                    <a:pt x="1364869" y="405434"/>
                  </a:lnTo>
                  <a:lnTo>
                    <a:pt x="1406156" y="424370"/>
                  </a:lnTo>
                  <a:lnTo>
                    <a:pt x="1444599" y="447916"/>
                  </a:lnTo>
                  <a:lnTo>
                    <a:pt x="1479854" y="475729"/>
                  </a:lnTo>
                  <a:lnTo>
                    <a:pt x="1511566" y="507441"/>
                  </a:lnTo>
                  <a:lnTo>
                    <a:pt x="1539379" y="542696"/>
                  </a:lnTo>
                  <a:lnTo>
                    <a:pt x="1562925" y="581139"/>
                  </a:lnTo>
                  <a:lnTo>
                    <a:pt x="1581861" y="622427"/>
                  </a:lnTo>
                  <a:lnTo>
                    <a:pt x="1595831" y="666178"/>
                  </a:lnTo>
                  <a:lnTo>
                    <a:pt x="1604467" y="712063"/>
                  </a:lnTo>
                  <a:lnTo>
                    <a:pt x="1607439" y="759714"/>
                  </a:lnTo>
                  <a:lnTo>
                    <a:pt x="1607439" y="102019"/>
                  </a:lnTo>
                  <a:lnTo>
                    <a:pt x="1544116" y="68884"/>
                  </a:lnTo>
                  <a:lnTo>
                    <a:pt x="1502168" y="51142"/>
                  </a:lnTo>
                  <a:lnTo>
                    <a:pt x="1458988" y="35890"/>
                  </a:lnTo>
                  <a:lnTo>
                    <a:pt x="1414653" y="23202"/>
                  </a:lnTo>
                  <a:lnTo>
                    <a:pt x="1369250" y="13195"/>
                  </a:lnTo>
                  <a:lnTo>
                    <a:pt x="1322882" y="5930"/>
                  </a:lnTo>
                  <a:lnTo>
                    <a:pt x="1275626" y="1498"/>
                  </a:lnTo>
                  <a:lnTo>
                    <a:pt x="1227582" y="0"/>
                  </a:lnTo>
                  <a:lnTo>
                    <a:pt x="1179525" y="1498"/>
                  </a:lnTo>
                  <a:lnTo>
                    <a:pt x="1132268" y="5930"/>
                  </a:lnTo>
                  <a:lnTo>
                    <a:pt x="1085900" y="13195"/>
                  </a:lnTo>
                  <a:lnTo>
                    <a:pt x="1040498" y="23202"/>
                  </a:lnTo>
                  <a:lnTo>
                    <a:pt x="996162" y="35890"/>
                  </a:lnTo>
                  <a:lnTo>
                    <a:pt x="952982" y="51142"/>
                  </a:lnTo>
                  <a:lnTo>
                    <a:pt x="911034" y="68884"/>
                  </a:lnTo>
                  <a:lnTo>
                    <a:pt x="870419" y="89014"/>
                  </a:lnTo>
                  <a:lnTo>
                    <a:pt x="831215" y="111455"/>
                  </a:lnTo>
                  <a:lnTo>
                    <a:pt x="793521" y="136118"/>
                  </a:lnTo>
                  <a:lnTo>
                    <a:pt x="757428" y="162902"/>
                  </a:lnTo>
                  <a:lnTo>
                    <a:pt x="723011" y="191731"/>
                  </a:lnTo>
                  <a:lnTo>
                    <a:pt x="690372" y="222516"/>
                  </a:lnTo>
                  <a:lnTo>
                    <a:pt x="659587" y="255155"/>
                  </a:lnTo>
                  <a:lnTo>
                    <a:pt x="630758" y="289572"/>
                  </a:lnTo>
                  <a:lnTo>
                    <a:pt x="603973" y="325666"/>
                  </a:lnTo>
                  <a:lnTo>
                    <a:pt x="579310" y="363359"/>
                  </a:lnTo>
                  <a:lnTo>
                    <a:pt x="556869" y="402564"/>
                  </a:lnTo>
                  <a:lnTo>
                    <a:pt x="536740" y="443179"/>
                  </a:lnTo>
                  <a:lnTo>
                    <a:pt x="518998" y="485127"/>
                  </a:lnTo>
                  <a:lnTo>
                    <a:pt x="503745" y="528307"/>
                  </a:lnTo>
                  <a:lnTo>
                    <a:pt x="491058" y="572643"/>
                  </a:lnTo>
                  <a:lnTo>
                    <a:pt x="481050" y="618045"/>
                  </a:lnTo>
                  <a:lnTo>
                    <a:pt x="473786" y="664413"/>
                  </a:lnTo>
                  <a:lnTo>
                    <a:pt x="469353" y="711669"/>
                  </a:lnTo>
                  <a:lnTo>
                    <a:pt x="467868" y="759714"/>
                  </a:lnTo>
                  <a:lnTo>
                    <a:pt x="469353" y="807770"/>
                  </a:lnTo>
                  <a:lnTo>
                    <a:pt x="473786" y="855027"/>
                  </a:lnTo>
                  <a:lnTo>
                    <a:pt x="481050" y="901395"/>
                  </a:lnTo>
                  <a:lnTo>
                    <a:pt x="491058" y="946797"/>
                  </a:lnTo>
                  <a:lnTo>
                    <a:pt x="503745" y="991133"/>
                  </a:lnTo>
                  <a:lnTo>
                    <a:pt x="518998" y="1034313"/>
                  </a:lnTo>
                  <a:lnTo>
                    <a:pt x="536740" y="1076261"/>
                  </a:lnTo>
                  <a:lnTo>
                    <a:pt x="556869" y="1116876"/>
                  </a:lnTo>
                  <a:lnTo>
                    <a:pt x="572693" y="1144524"/>
                  </a:lnTo>
                  <a:lnTo>
                    <a:pt x="0" y="1144524"/>
                  </a:lnTo>
                  <a:lnTo>
                    <a:pt x="0" y="1519428"/>
                  </a:lnTo>
                  <a:lnTo>
                    <a:pt x="1219200" y="1519428"/>
                  </a:lnTo>
                  <a:lnTo>
                    <a:pt x="1219200" y="1519174"/>
                  </a:lnTo>
                  <a:lnTo>
                    <a:pt x="1227582" y="1519428"/>
                  </a:lnTo>
                  <a:lnTo>
                    <a:pt x="1275626" y="1517942"/>
                  </a:lnTo>
                  <a:lnTo>
                    <a:pt x="1322882" y="1513509"/>
                  </a:lnTo>
                  <a:lnTo>
                    <a:pt x="1369250" y="1506245"/>
                  </a:lnTo>
                  <a:lnTo>
                    <a:pt x="1414653" y="1496237"/>
                  </a:lnTo>
                  <a:lnTo>
                    <a:pt x="1458988" y="1483550"/>
                  </a:lnTo>
                  <a:lnTo>
                    <a:pt x="1502168" y="1468297"/>
                  </a:lnTo>
                  <a:lnTo>
                    <a:pt x="1544116" y="1450555"/>
                  </a:lnTo>
                  <a:lnTo>
                    <a:pt x="1584731" y="1430426"/>
                  </a:lnTo>
                  <a:lnTo>
                    <a:pt x="1623936" y="1407985"/>
                  </a:lnTo>
                  <a:lnTo>
                    <a:pt x="1661629" y="1383322"/>
                  </a:lnTo>
                  <a:lnTo>
                    <a:pt x="1697723" y="1356537"/>
                  </a:lnTo>
                  <a:lnTo>
                    <a:pt x="1732140" y="1327708"/>
                  </a:lnTo>
                  <a:lnTo>
                    <a:pt x="1764779" y="1296936"/>
                  </a:lnTo>
                  <a:lnTo>
                    <a:pt x="1795564" y="1264285"/>
                  </a:lnTo>
                  <a:lnTo>
                    <a:pt x="1824393" y="1229868"/>
                  </a:lnTo>
                  <a:lnTo>
                    <a:pt x="1851177" y="1193774"/>
                  </a:lnTo>
                  <a:lnTo>
                    <a:pt x="1875840" y="1156081"/>
                  </a:lnTo>
                  <a:lnTo>
                    <a:pt x="1885289" y="1139571"/>
                  </a:lnTo>
                  <a:lnTo>
                    <a:pt x="1898281" y="1116876"/>
                  </a:lnTo>
                  <a:lnTo>
                    <a:pt x="1918411" y="1076261"/>
                  </a:lnTo>
                  <a:lnTo>
                    <a:pt x="1936153" y="1034313"/>
                  </a:lnTo>
                  <a:lnTo>
                    <a:pt x="1951405" y="991133"/>
                  </a:lnTo>
                  <a:lnTo>
                    <a:pt x="1964093" y="946797"/>
                  </a:lnTo>
                  <a:lnTo>
                    <a:pt x="1974100" y="901395"/>
                  </a:lnTo>
                  <a:lnTo>
                    <a:pt x="1981365" y="855027"/>
                  </a:lnTo>
                  <a:lnTo>
                    <a:pt x="1985797" y="807770"/>
                  </a:lnTo>
                  <a:lnTo>
                    <a:pt x="1987296" y="759714"/>
                  </a:lnTo>
                  <a:close/>
                </a:path>
              </a:pathLst>
            </a:custGeom>
            <a:solidFill>
              <a:srgbClr val="C00000"/>
            </a:solidFill>
          </p:spPr>
          <p:txBody>
            <a:bodyPr wrap="square" lIns="0" tIns="0" rIns="0" bIns="0" rtlCol="0"/>
            <a:lstStyle/>
            <a:p>
              <a:endParaRPr/>
            </a:p>
          </p:txBody>
        </p:sp>
        <p:sp>
          <p:nvSpPr>
            <p:cNvPr id="10" name="object 10"/>
            <p:cNvSpPr/>
            <p:nvPr/>
          </p:nvSpPr>
          <p:spPr>
            <a:xfrm>
              <a:off x="6768083" y="1342644"/>
              <a:ext cx="394970" cy="399415"/>
            </a:xfrm>
            <a:custGeom>
              <a:avLst/>
              <a:gdLst/>
              <a:ahLst/>
              <a:cxnLst/>
              <a:rect l="l" t="t" r="r" b="b"/>
              <a:pathLst>
                <a:path w="394970" h="399414">
                  <a:moveTo>
                    <a:pt x="192150" y="13842"/>
                  </a:moveTo>
                  <a:lnTo>
                    <a:pt x="148076" y="18930"/>
                  </a:lnTo>
                  <a:lnTo>
                    <a:pt x="107626" y="33420"/>
                  </a:lnTo>
                  <a:lnTo>
                    <a:pt x="71949" y="56160"/>
                  </a:lnTo>
                  <a:lnTo>
                    <a:pt x="42197" y="85993"/>
                  </a:lnTo>
                  <a:lnTo>
                    <a:pt x="19521" y="121765"/>
                  </a:lnTo>
                  <a:lnTo>
                    <a:pt x="5072" y="162319"/>
                  </a:lnTo>
                  <a:lnTo>
                    <a:pt x="0" y="206501"/>
                  </a:lnTo>
                  <a:lnTo>
                    <a:pt x="5072" y="250691"/>
                  </a:lnTo>
                  <a:lnTo>
                    <a:pt x="19521" y="291263"/>
                  </a:lnTo>
                  <a:lnTo>
                    <a:pt x="42197" y="327060"/>
                  </a:lnTo>
                  <a:lnTo>
                    <a:pt x="71949" y="356920"/>
                  </a:lnTo>
                  <a:lnTo>
                    <a:pt x="107626" y="379684"/>
                  </a:lnTo>
                  <a:lnTo>
                    <a:pt x="148076" y="394193"/>
                  </a:lnTo>
                  <a:lnTo>
                    <a:pt x="192150" y="399288"/>
                  </a:lnTo>
                  <a:lnTo>
                    <a:pt x="236178" y="394193"/>
                  </a:lnTo>
                  <a:lnTo>
                    <a:pt x="276595" y="379684"/>
                  </a:lnTo>
                  <a:lnTo>
                    <a:pt x="300791" y="364235"/>
                  </a:lnTo>
                  <a:lnTo>
                    <a:pt x="192150" y="364235"/>
                  </a:lnTo>
                  <a:lnTo>
                    <a:pt x="142442" y="356195"/>
                  </a:lnTo>
                  <a:lnTo>
                    <a:pt x="99280" y="333804"/>
                  </a:lnTo>
                  <a:lnTo>
                    <a:pt x="65250" y="299661"/>
                  </a:lnTo>
                  <a:lnTo>
                    <a:pt x="42937" y="256361"/>
                  </a:lnTo>
                  <a:lnTo>
                    <a:pt x="34925" y="206501"/>
                  </a:lnTo>
                  <a:lnTo>
                    <a:pt x="42937" y="156704"/>
                  </a:lnTo>
                  <a:lnTo>
                    <a:pt x="65250" y="113442"/>
                  </a:lnTo>
                  <a:lnTo>
                    <a:pt x="99280" y="79318"/>
                  </a:lnTo>
                  <a:lnTo>
                    <a:pt x="142442" y="56934"/>
                  </a:lnTo>
                  <a:lnTo>
                    <a:pt x="192150" y="48894"/>
                  </a:lnTo>
                  <a:lnTo>
                    <a:pt x="301058" y="48894"/>
                  </a:lnTo>
                  <a:lnTo>
                    <a:pt x="300990" y="47878"/>
                  </a:lnTo>
                  <a:lnTo>
                    <a:pt x="276643" y="33452"/>
                  </a:lnTo>
                  <a:lnTo>
                    <a:pt x="250142" y="22764"/>
                  </a:lnTo>
                  <a:lnTo>
                    <a:pt x="221855" y="16125"/>
                  </a:lnTo>
                  <a:lnTo>
                    <a:pt x="192150" y="13842"/>
                  </a:lnTo>
                  <a:close/>
                </a:path>
                <a:path w="394970" h="399414">
                  <a:moveTo>
                    <a:pt x="332994" y="95250"/>
                  </a:moveTo>
                  <a:lnTo>
                    <a:pt x="317119" y="111251"/>
                  </a:lnTo>
                  <a:lnTo>
                    <a:pt x="330658" y="132242"/>
                  </a:lnTo>
                  <a:lnTo>
                    <a:pt x="340756" y="155352"/>
                  </a:lnTo>
                  <a:lnTo>
                    <a:pt x="347069" y="180224"/>
                  </a:lnTo>
                  <a:lnTo>
                    <a:pt x="349250" y="206501"/>
                  </a:lnTo>
                  <a:lnTo>
                    <a:pt x="341238" y="256361"/>
                  </a:lnTo>
                  <a:lnTo>
                    <a:pt x="318932" y="299661"/>
                  </a:lnTo>
                  <a:lnTo>
                    <a:pt x="284921" y="333804"/>
                  </a:lnTo>
                  <a:lnTo>
                    <a:pt x="241797" y="356195"/>
                  </a:lnTo>
                  <a:lnTo>
                    <a:pt x="192150" y="364235"/>
                  </a:lnTo>
                  <a:lnTo>
                    <a:pt x="300791" y="364235"/>
                  </a:lnTo>
                  <a:lnTo>
                    <a:pt x="341987" y="327060"/>
                  </a:lnTo>
                  <a:lnTo>
                    <a:pt x="364656" y="291263"/>
                  </a:lnTo>
                  <a:lnTo>
                    <a:pt x="379103" y="250691"/>
                  </a:lnTo>
                  <a:lnTo>
                    <a:pt x="384175" y="206501"/>
                  </a:lnTo>
                  <a:lnTo>
                    <a:pt x="381849" y="176367"/>
                  </a:lnTo>
                  <a:lnTo>
                    <a:pt x="375094" y="147732"/>
                  </a:lnTo>
                  <a:lnTo>
                    <a:pt x="364243" y="120955"/>
                  </a:lnTo>
                  <a:lnTo>
                    <a:pt x="349631" y="96392"/>
                  </a:lnTo>
                  <a:lnTo>
                    <a:pt x="332994" y="95250"/>
                  </a:lnTo>
                  <a:close/>
                </a:path>
                <a:path w="394970" h="399414">
                  <a:moveTo>
                    <a:pt x="192150" y="71627"/>
                  </a:moveTo>
                  <a:lnTo>
                    <a:pt x="149634" y="78498"/>
                  </a:lnTo>
                  <a:lnTo>
                    <a:pt x="112714" y="97633"/>
                  </a:lnTo>
                  <a:lnTo>
                    <a:pt x="83602" y="126821"/>
                  </a:lnTo>
                  <a:lnTo>
                    <a:pt x="64512" y="163848"/>
                  </a:lnTo>
                  <a:lnTo>
                    <a:pt x="57658" y="206501"/>
                  </a:lnTo>
                  <a:lnTo>
                    <a:pt x="64512" y="249168"/>
                  </a:lnTo>
                  <a:lnTo>
                    <a:pt x="83602" y="286227"/>
                  </a:lnTo>
                  <a:lnTo>
                    <a:pt x="112714" y="315452"/>
                  </a:lnTo>
                  <a:lnTo>
                    <a:pt x="149634" y="334619"/>
                  </a:lnTo>
                  <a:lnTo>
                    <a:pt x="192150" y="341502"/>
                  </a:lnTo>
                  <a:lnTo>
                    <a:pt x="234605" y="334619"/>
                  </a:lnTo>
                  <a:lnTo>
                    <a:pt x="271488" y="315452"/>
                  </a:lnTo>
                  <a:lnTo>
                    <a:pt x="280828" y="306069"/>
                  </a:lnTo>
                  <a:lnTo>
                    <a:pt x="192150" y="306069"/>
                  </a:lnTo>
                  <a:lnTo>
                    <a:pt x="153507" y="298245"/>
                  </a:lnTo>
                  <a:lnTo>
                    <a:pt x="121983" y="276907"/>
                  </a:lnTo>
                  <a:lnTo>
                    <a:pt x="100746" y="245258"/>
                  </a:lnTo>
                  <a:lnTo>
                    <a:pt x="92964" y="206501"/>
                  </a:lnTo>
                  <a:lnTo>
                    <a:pt x="100746" y="167765"/>
                  </a:lnTo>
                  <a:lnTo>
                    <a:pt x="121983" y="136159"/>
                  </a:lnTo>
                  <a:lnTo>
                    <a:pt x="153507" y="114865"/>
                  </a:lnTo>
                  <a:lnTo>
                    <a:pt x="192150" y="107060"/>
                  </a:lnTo>
                  <a:lnTo>
                    <a:pt x="256032" y="107060"/>
                  </a:lnTo>
                  <a:lnTo>
                    <a:pt x="267970" y="95122"/>
                  </a:lnTo>
                  <a:lnTo>
                    <a:pt x="250961" y="85183"/>
                  </a:lnTo>
                  <a:lnTo>
                    <a:pt x="232489" y="77803"/>
                  </a:lnTo>
                  <a:lnTo>
                    <a:pt x="212802" y="73209"/>
                  </a:lnTo>
                  <a:lnTo>
                    <a:pt x="192150" y="71627"/>
                  </a:lnTo>
                  <a:close/>
                </a:path>
                <a:path w="394970" h="399414">
                  <a:moveTo>
                    <a:pt x="300863" y="127507"/>
                  </a:moveTo>
                  <a:lnTo>
                    <a:pt x="275463" y="153034"/>
                  </a:lnTo>
                  <a:lnTo>
                    <a:pt x="282176" y="165103"/>
                  </a:lnTo>
                  <a:lnTo>
                    <a:pt x="287162" y="178149"/>
                  </a:lnTo>
                  <a:lnTo>
                    <a:pt x="290268" y="192004"/>
                  </a:lnTo>
                  <a:lnTo>
                    <a:pt x="291338" y="206501"/>
                  </a:lnTo>
                  <a:lnTo>
                    <a:pt x="283537" y="245258"/>
                  </a:lnTo>
                  <a:lnTo>
                    <a:pt x="262270" y="276907"/>
                  </a:lnTo>
                  <a:lnTo>
                    <a:pt x="230741" y="298245"/>
                  </a:lnTo>
                  <a:lnTo>
                    <a:pt x="192150" y="306069"/>
                  </a:lnTo>
                  <a:lnTo>
                    <a:pt x="280828" y="306069"/>
                  </a:lnTo>
                  <a:lnTo>
                    <a:pt x="300580" y="286227"/>
                  </a:lnTo>
                  <a:lnTo>
                    <a:pt x="319663" y="249168"/>
                  </a:lnTo>
                  <a:lnTo>
                    <a:pt x="326517" y="206501"/>
                  </a:lnTo>
                  <a:lnTo>
                    <a:pt x="324794" y="184783"/>
                  </a:lnTo>
                  <a:lnTo>
                    <a:pt x="319786" y="164195"/>
                  </a:lnTo>
                  <a:lnTo>
                    <a:pt x="311729" y="145012"/>
                  </a:lnTo>
                  <a:lnTo>
                    <a:pt x="300863" y="127507"/>
                  </a:lnTo>
                  <a:close/>
                </a:path>
                <a:path w="394970" h="399414">
                  <a:moveTo>
                    <a:pt x="192150" y="131571"/>
                  </a:moveTo>
                  <a:lnTo>
                    <a:pt x="163050" y="137457"/>
                  </a:lnTo>
                  <a:lnTo>
                    <a:pt x="139271" y="153511"/>
                  </a:lnTo>
                  <a:lnTo>
                    <a:pt x="123231" y="177327"/>
                  </a:lnTo>
                  <a:lnTo>
                    <a:pt x="117348" y="206501"/>
                  </a:lnTo>
                  <a:lnTo>
                    <a:pt x="123231" y="235676"/>
                  </a:lnTo>
                  <a:lnTo>
                    <a:pt x="139271" y="259492"/>
                  </a:lnTo>
                  <a:lnTo>
                    <a:pt x="163050" y="275546"/>
                  </a:lnTo>
                  <a:lnTo>
                    <a:pt x="192150" y="281431"/>
                  </a:lnTo>
                  <a:lnTo>
                    <a:pt x="221178" y="275546"/>
                  </a:lnTo>
                  <a:lnTo>
                    <a:pt x="244919" y="259492"/>
                  </a:lnTo>
                  <a:lnTo>
                    <a:pt x="252204" y="248665"/>
                  </a:lnTo>
                  <a:lnTo>
                    <a:pt x="192150" y="248665"/>
                  </a:lnTo>
                  <a:lnTo>
                    <a:pt x="175777" y="245346"/>
                  </a:lnTo>
                  <a:lnTo>
                    <a:pt x="162417" y="236299"/>
                  </a:lnTo>
                  <a:lnTo>
                    <a:pt x="153414" y="222894"/>
                  </a:lnTo>
                  <a:lnTo>
                    <a:pt x="150114" y="206501"/>
                  </a:lnTo>
                  <a:lnTo>
                    <a:pt x="153414" y="190128"/>
                  </a:lnTo>
                  <a:lnTo>
                    <a:pt x="162417" y="176768"/>
                  </a:lnTo>
                  <a:lnTo>
                    <a:pt x="175777" y="167765"/>
                  </a:lnTo>
                  <a:lnTo>
                    <a:pt x="192150" y="164464"/>
                  </a:lnTo>
                  <a:lnTo>
                    <a:pt x="198878" y="164464"/>
                  </a:lnTo>
                  <a:lnTo>
                    <a:pt x="224155" y="139064"/>
                  </a:lnTo>
                  <a:lnTo>
                    <a:pt x="216689" y="135858"/>
                  </a:lnTo>
                  <a:lnTo>
                    <a:pt x="208819" y="133508"/>
                  </a:lnTo>
                  <a:lnTo>
                    <a:pt x="200616" y="132064"/>
                  </a:lnTo>
                  <a:lnTo>
                    <a:pt x="192150" y="131571"/>
                  </a:lnTo>
                  <a:close/>
                </a:path>
                <a:path w="394970" h="399414">
                  <a:moveTo>
                    <a:pt x="257556" y="171068"/>
                  </a:moveTo>
                  <a:lnTo>
                    <a:pt x="232537" y="196087"/>
                  </a:lnTo>
                  <a:lnTo>
                    <a:pt x="233552" y="199389"/>
                  </a:lnTo>
                  <a:lnTo>
                    <a:pt x="234061" y="202945"/>
                  </a:lnTo>
                  <a:lnTo>
                    <a:pt x="234061" y="206501"/>
                  </a:lnTo>
                  <a:lnTo>
                    <a:pt x="230762" y="222894"/>
                  </a:lnTo>
                  <a:lnTo>
                    <a:pt x="221773" y="236299"/>
                  </a:lnTo>
                  <a:lnTo>
                    <a:pt x="208450" y="245346"/>
                  </a:lnTo>
                  <a:lnTo>
                    <a:pt x="192150" y="248665"/>
                  </a:lnTo>
                  <a:lnTo>
                    <a:pt x="252204" y="248665"/>
                  </a:lnTo>
                  <a:lnTo>
                    <a:pt x="260945" y="235676"/>
                  </a:lnTo>
                  <a:lnTo>
                    <a:pt x="266826" y="206501"/>
                  </a:lnTo>
                  <a:lnTo>
                    <a:pt x="266217" y="197018"/>
                  </a:lnTo>
                  <a:lnTo>
                    <a:pt x="264429" y="187880"/>
                  </a:lnTo>
                  <a:lnTo>
                    <a:pt x="261522" y="179195"/>
                  </a:lnTo>
                  <a:lnTo>
                    <a:pt x="257556" y="171068"/>
                  </a:lnTo>
                  <a:close/>
                </a:path>
                <a:path w="394970" h="399414">
                  <a:moveTo>
                    <a:pt x="192150" y="185165"/>
                  </a:moveTo>
                  <a:lnTo>
                    <a:pt x="183834" y="186838"/>
                  </a:lnTo>
                  <a:lnTo>
                    <a:pt x="177053" y="191404"/>
                  </a:lnTo>
                  <a:lnTo>
                    <a:pt x="172487" y="198185"/>
                  </a:lnTo>
                  <a:lnTo>
                    <a:pt x="170815" y="206501"/>
                  </a:lnTo>
                  <a:lnTo>
                    <a:pt x="172487" y="214838"/>
                  </a:lnTo>
                  <a:lnTo>
                    <a:pt x="177053" y="221662"/>
                  </a:lnTo>
                  <a:lnTo>
                    <a:pt x="183834" y="226272"/>
                  </a:lnTo>
                  <a:lnTo>
                    <a:pt x="192150" y="227964"/>
                  </a:lnTo>
                  <a:lnTo>
                    <a:pt x="200413" y="226272"/>
                  </a:lnTo>
                  <a:lnTo>
                    <a:pt x="207200" y="221662"/>
                  </a:lnTo>
                  <a:lnTo>
                    <a:pt x="211796" y="214838"/>
                  </a:lnTo>
                  <a:lnTo>
                    <a:pt x="213487" y="206501"/>
                  </a:lnTo>
                  <a:lnTo>
                    <a:pt x="213391" y="202945"/>
                  </a:lnTo>
                  <a:lnTo>
                    <a:pt x="212725" y="200278"/>
                  </a:lnTo>
                  <a:lnTo>
                    <a:pt x="211327" y="197611"/>
                  </a:lnTo>
                  <a:lnTo>
                    <a:pt x="223113" y="185800"/>
                  </a:lnTo>
                  <a:lnTo>
                    <a:pt x="195707" y="185800"/>
                  </a:lnTo>
                  <a:lnTo>
                    <a:pt x="192150" y="185165"/>
                  </a:lnTo>
                  <a:close/>
                </a:path>
                <a:path w="394970" h="399414">
                  <a:moveTo>
                    <a:pt x="357886" y="0"/>
                  </a:moveTo>
                  <a:lnTo>
                    <a:pt x="315468" y="42671"/>
                  </a:lnTo>
                  <a:lnTo>
                    <a:pt x="316738" y="64388"/>
                  </a:lnTo>
                  <a:lnTo>
                    <a:pt x="195707" y="185800"/>
                  </a:lnTo>
                  <a:lnTo>
                    <a:pt x="223113" y="185800"/>
                  </a:lnTo>
                  <a:lnTo>
                    <a:pt x="330454" y="78231"/>
                  </a:lnTo>
                  <a:lnTo>
                    <a:pt x="353564" y="78231"/>
                  </a:lnTo>
                  <a:lnTo>
                    <a:pt x="394716" y="36956"/>
                  </a:lnTo>
                  <a:lnTo>
                    <a:pt x="360045" y="34797"/>
                  </a:lnTo>
                  <a:lnTo>
                    <a:pt x="357886" y="0"/>
                  </a:lnTo>
                  <a:close/>
                </a:path>
                <a:path w="394970" h="399414">
                  <a:moveTo>
                    <a:pt x="198878" y="164464"/>
                  </a:moveTo>
                  <a:lnTo>
                    <a:pt x="194183" y="164464"/>
                  </a:lnTo>
                  <a:lnTo>
                    <a:pt x="196215" y="164591"/>
                  </a:lnTo>
                  <a:lnTo>
                    <a:pt x="198247" y="165100"/>
                  </a:lnTo>
                  <a:lnTo>
                    <a:pt x="198878" y="164464"/>
                  </a:lnTo>
                  <a:close/>
                </a:path>
                <a:path w="394970" h="399414">
                  <a:moveTo>
                    <a:pt x="256032" y="107060"/>
                  </a:moveTo>
                  <a:lnTo>
                    <a:pt x="192150" y="107060"/>
                  </a:lnTo>
                  <a:lnTo>
                    <a:pt x="205628" y="107975"/>
                  </a:lnTo>
                  <a:lnTo>
                    <a:pt x="218535" y="110664"/>
                  </a:lnTo>
                  <a:lnTo>
                    <a:pt x="230727" y="115044"/>
                  </a:lnTo>
                  <a:lnTo>
                    <a:pt x="242062" y="121030"/>
                  </a:lnTo>
                  <a:lnTo>
                    <a:pt x="256032" y="107060"/>
                  </a:lnTo>
                  <a:close/>
                </a:path>
                <a:path w="394970" h="399414">
                  <a:moveTo>
                    <a:pt x="353564" y="78231"/>
                  </a:moveTo>
                  <a:lnTo>
                    <a:pt x="330454" y="78231"/>
                  </a:lnTo>
                  <a:lnTo>
                    <a:pt x="352298" y="79501"/>
                  </a:lnTo>
                  <a:lnTo>
                    <a:pt x="353564" y="78231"/>
                  </a:lnTo>
                  <a:close/>
                </a:path>
                <a:path w="394970" h="399414">
                  <a:moveTo>
                    <a:pt x="301058" y="48894"/>
                  </a:moveTo>
                  <a:lnTo>
                    <a:pt x="192150" y="48894"/>
                  </a:lnTo>
                  <a:lnTo>
                    <a:pt x="217412" y="50917"/>
                  </a:lnTo>
                  <a:lnTo>
                    <a:pt x="241363" y="56784"/>
                  </a:lnTo>
                  <a:lnTo>
                    <a:pt x="263695" y="66200"/>
                  </a:lnTo>
                  <a:lnTo>
                    <a:pt x="284099" y="78866"/>
                  </a:lnTo>
                  <a:lnTo>
                    <a:pt x="301879" y="61086"/>
                  </a:lnTo>
                  <a:lnTo>
                    <a:pt x="301058" y="48894"/>
                  </a:lnTo>
                  <a:close/>
                </a:path>
              </a:pathLst>
            </a:custGeom>
            <a:solidFill>
              <a:srgbClr val="404040"/>
            </a:solidFill>
          </p:spPr>
          <p:txBody>
            <a:bodyPr wrap="square" lIns="0" tIns="0" rIns="0" bIns="0" rtlCol="0"/>
            <a:lstStyle/>
            <a:p>
              <a:endParaRPr/>
            </a:p>
          </p:txBody>
        </p:sp>
        <p:sp>
          <p:nvSpPr>
            <p:cNvPr id="11" name="object 11"/>
            <p:cNvSpPr/>
            <p:nvPr/>
          </p:nvSpPr>
          <p:spPr>
            <a:xfrm>
              <a:off x="0" y="4207764"/>
              <a:ext cx="3952240" cy="1521460"/>
            </a:xfrm>
            <a:custGeom>
              <a:avLst/>
              <a:gdLst/>
              <a:ahLst/>
              <a:cxnLst/>
              <a:rect l="l" t="t" r="r" b="b"/>
              <a:pathLst>
                <a:path w="3952240" h="1521460">
                  <a:moveTo>
                    <a:pt x="3951732" y="760476"/>
                  </a:moveTo>
                  <a:lnTo>
                    <a:pt x="3950233" y="712393"/>
                  </a:lnTo>
                  <a:lnTo>
                    <a:pt x="3945801" y="665086"/>
                  </a:lnTo>
                  <a:lnTo>
                    <a:pt x="3938536" y="618680"/>
                  </a:lnTo>
                  <a:lnTo>
                    <a:pt x="3928529" y="573239"/>
                  </a:lnTo>
                  <a:lnTo>
                    <a:pt x="3915841" y="528853"/>
                  </a:lnTo>
                  <a:lnTo>
                    <a:pt x="3900589" y="485635"/>
                  </a:lnTo>
                  <a:lnTo>
                    <a:pt x="3882847" y="443636"/>
                  </a:lnTo>
                  <a:lnTo>
                    <a:pt x="3862717" y="402983"/>
                  </a:lnTo>
                  <a:lnTo>
                    <a:pt x="3840276" y="363740"/>
                  </a:lnTo>
                  <a:lnTo>
                    <a:pt x="3815613" y="326009"/>
                  </a:lnTo>
                  <a:lnTo>
                    <a:pt x="3788829" y="289877"/>
                  </a:lnTo>
                  <a:lnTo>
                    <a:pt x="3760000" y="255422"/>
                  </a:lnTo>
                  <a:lnTo>
                    <a:pt x="3729228" y="222745"/>
                  </a:lnTo>
                  <a:lnTo>
                    <a:pt x="3696576" y="191935"/>
                  </a:lnTo>
                  <a:lnTo>
                    <a:pt x="3662159" y="163080"/>
                  </a:lnTo>
                  <a:lnTo>
                    <a:pt x="3626066" y="136258"/>
                  </a:lnTo>
                  <a:lnTo>
                    <a:pt x="3588372" y="111569"/>
                  </a:lnTo>
                  <a:lnTo>
                    <a:pt x="3571875" y="102133"/>
                  </a:lnTo>
                  <a:lnTo>
                    <a:pt x="3571875" y="760476"/>
                  </a:lnTo>
                  <a:lnTo>
                    <a:pt x="3568903" y="808215"/>
                  </a:lnTo>
                  <a:lnTo>
                    <a:pt x="3560267" y="854189"/>
                  </a:lnTo>
                  <a:lnTo>
                    <a:pt x="3546297" y="898042"/>
                  </a:lnTo>
                  <a:lnTo>
                    <a:pt x="3527361" y="939406"/>
                  </a:lnTo>
                  <a:lnTo>
                    <a:pt x="3503815" y="977925"/>
                  </a:lnTo>
                  <a:lnTo>
                    <a:pt x="3476002" y="1013256"/>
                  </a:lnTo>
                  <a:lnTo>
                    <a:pt x="3444290" y="1045032"/>
                  </a:lnTo>
                  <a:lnTo>
                    <a:pt x="3409035" y="1072896"/>
                  </a:lnTo>
                  <a:lnTo>
                    <a:pt x="3370592" y="1096505"/>
                  </a:lnTo>
                  <a:lnTo>
                    <a:pt x="3329305" y="1115479"/>
                  </a:lnTo>
                  <a:lnTo>
                    <a:pt x="3285553" y="1129474"/>
                  </a:lnTo>
                  <a:lnTo>
                    <a:pt x="3239668" y="1138135"/>
                  </a:lnTo>
                  <a:lnTo>
                    <a:pt x="3192018" y="1141095"/>
                  </a:lnTo>
                  <a:lnTo>
                    <a:pt x="3144355" y="1138135"/>
                  </a:lnTo>
                  <a:lnTo>
                    <a:pt x="3098469" y="1129474"/>
                  </a:lnTo>
                  <a:lnTo>
                    <a:pt x="3054718" y="1115479"/>
                  </a:lnTo>
                  <a:lnTo>
                    <a:pt x="3013430" y="1096505"/>
                  </a:lnTo>
                  <a:lnTo>
                    <a:pt x="2974987" y="1072896"/>
                  </a:lnTo>
                  <a:lnTo>
                    <a:pt x="2939732" y="1045032"/>
                  </a:lnTo>
                  <a:lnTo>
                    <a:pt x="2908020" y="1013256"/>
                  </a:lnTo>
                  <a:lnTo>
                    <a:pt x="2880207" y="977925"/>
                  </a:lnTo>
                  <a:lnTo>
                    <a:pt x="2856661" y="939406"/>
                  </a:lnTo>
                  <a:lnTo>
                    <a:pt x="2837726" y="898042"/>
                  </a:lnTo>
                  <a:lnTo>
                    <a:pt x="2823756" y="854189"/>
                  </a:lnTo>
                  <a:lnTo>
                    <a:pt x="2815120" y="808215"/>
                  </a:lnTo>
                  <a:lnTo>
                    <a:pt x="2812161" y="760476"/>
                  </a:lnTo>
                  <a:lnTo>
                    <a:pt x="2815120" y="712749"/>
                  </a:lnTo>
                  <a:lnTo>
                    <a:pt x="2823756" y="666775"/>
                  </a:lnTo>
                  <a:lnTo>
                    <a:pt x="2837726" y="622922"/>
                  </a:lnTo>
                  <a:lnTo>
                    <a:pt x="2856661" y="581558"/>
                  </a:lnTo>
                  <a:lnTo>
                    <a:pt x="2880207" y="543039"/>
                  </a:lnTo>
                  <a:lnTo>
                    <a:pt x="2908020" y="507707"/>
                  </a:lnTo>
                  <a:lnTo>
                    <a:pt x="2939732" y="475932"/>
                  </a:lnTo>
                  <a:lnTo>
                    <a:pt x="2974987" y="448068"/>
                  </a:lnTo>
                  <a:lnTo>
                    <a:pt x="3013430" y="424459"/>
                  </a:lnTo>
                  <a:lnTo>
                    <a:pt x="3054718" y="405485"/>
                  </a:lnTo>
                  <a:lnTo>
                    <a:pt x="3098469" y="391490"/>
                  </a:lnTo>
                  <a:lnTo>
                    <a:pt x="3144355" y="382828"/>
                  </a:lnTo>
                  <a:lnTo>
                    <a:pt x="3192018" y="379857"/>
                  </a:lnTo>
                  <a:lnTo>
                    <a:pt x="3239668" y="382828"/>
                  </a:lnTo>
                  <a:lnTo>
                    <a:pt x="3285553" y="391490"/>
                  </a:lnTo>
                  <a:lnTo>
                    <a:pt x="3329305" y="405485"/>
                  </a:lnTo>
                  <a:lnTo>
                    <a:pt x="3370592" y="424459"/>
                  </a:lnTo>
                  <a:lnTo>
                    <a:pt x="3409035" y="448068"/>
                  </a:lnTo>
                  <a:lnTo>
                    <a:pt x="3444290" y="475932"/>
                  </a:lnTo>
                  <a:lnTo>
                    <a:pt x="3476002" y="507707"/>
                  </a:lnTo>
                  <a:lnTo>
                    <a:pt x="3503815" y="543039"/>
                  </a:lnTo>
                  <a:lnTo>
                    <a:pt x="3527361" y="581558"/>
                  </a:lnTo>
                  <a:lnTo>
                    <a:pt x="3546297" y="622922"/>
                  </a:lnTo>
                  <a:lnTo>
                    <a:pt x="3560267" y="666775"/>
                  </a:lnTo>
                  <a:lnTo>
                    <a:pt x="3568903" y="712749"/>
                  </a:lnTo>
                  <a:lnTo>
                    <a:pt x="3571875" y="760476"/>
                  </a:lnTo>
                  <a:lnTo>
                    <a:pt x="3571875" y="102133"/>
                  </a:lnTo>
                  <a:lnTo>
                    <a:pt x="3508552" y="68948"/>
                  </a:lnTo>
                  <a:lnTo>
                    <a:pt x="3466604" y="51193"/>
                  </a:lnTo>
                  <a:lnTo>
                    <a:pt x="3423424" y="35928"/>
                  </a:lnTo>
                  <a:lnTo>
                    <a:pt x="3379089" y="23228"/>
                  </a:lnTo>
                  <a:lnTo>
                    <a:pt x="3333686" y="13208"/>
                  </a:lnTo>
                  <a:lnTo>
                    <a:pt x="3287318" y="5930"/>
                  </a:lnTo>
                  <a:lnTo>
                    <a:pt x="3240062" y="1498"/>
                  </a:lnTo>
                  <a:lnTo>
                    <a:pt x="3192018" y="0"/>
                  </a:lnTo>
                  <a:lnTo>
                    <a:pt x="3143961" y="1498"/>
                  </a:lnTo>
                  <a:lnTo>
                    <a:pt x="3096704" y="5930"/>
                  </a:lnTo>
                  <a:lnTo>
                    <a:pt x="3050336" y="13208"/>
                  </a:lnTo>
                  <a:lnTo>
                    <a:pt x="3004934" y="23228"/>
                  </a:lnTo>
                  <a:lnTo>
                    <a:pt x="2960598" y="35928"/>
                  </a:lnTo>
                  <a:lnTo>
                    <a:pt x="2917418" y="51193"/>
                  </a:lnTo>
                  <a:lnTo>
                    <a:pt x="2875470" y="68948"/>
                  </a:lnTo>
                  <a:lnTo>
                    <a:pt x="2834856" y="89115"/>
                  </a:lnTo>
                  <a:lnTo>
                    <a:pt x="2795651" y="111569"/>
                  </a:lnTo>
                  <a:lnTo>
                    <a:pt x="2757957" y="136258"/>
                  </a:lnTo>
                  <a:lnTo>
                    <a:pt x="2721864" y="163080"/>
                  </a:lnTo>
                  <a:lnTo>
                    <a:pt x="2687447" y="191935"/>
                  </a:lnTo>
                  <a:lnTo>
                    <a:pt x="2654795" y="222745"/>
                  </a:lnTo>
                  <a:lnTo>
                    <a:pt x="2624023" y="255422"/>
                  </a:lnTo>
                  <a:lnTo>
                    <a:pt x="2595194" y="289877"/>
                  </a:lnTo>
                  <a:lnTo>
                    <a:pt x="2568410" y="326009"/>
                  </a:lnTo>
                  <a:lnTo>
                    <a:pt x="2543746" y="363740"/>
                  </a:lnTo>
                  <a:lnTo>
                    <a:pt x="2521305" y="402983"/>
                  </a:lnTo>
                  <a:lnTo>
                    <a:pt x="2501176" y="443636"/>
                  </a:lnTo>
                  <a:lnTo>
                    <a:pt x="2483434" y="485635"/>
                  </a:lnTo>
                  <a:lnTo>
                    <a:pt x="2468181" y="528853"/>
                  </a:lnTo>
                  <a:lnTo>
                    <a:pt x="2455494" y="573239"/>
                  </a:lnTo>
                  <a:lnTo>
                    <a:pt x="2445486" y="618680"/>
                  </a:lnTo>
                  <a:lnTo>
                    <a:pt x="2438222" y="665086"/>
                  </a:lnTo>
                  <a:lnTo>
                    <a:pt x="2433790" y="712393"/>
                  </a:lnTo>
                  <a:lnTo>
                    <a:pt x="2432304" y="760476"/>
                  </a:lnTo>
                  <a:lnTo>
                    <a:pt x="2433790" y="808570"/>
                  </a:lnTo>
                  <a:lnTo>
                    <a:pt x="2438222" y="855878"/>
                  </a:lnTo>
                  <a:lnTo>
                    <a:pt x="2445486" y="902284"/>
                  </a:lnTo>
                  <a:lnTo>
                    <a:pt x="2455494" y="947724"/>
                  </a:lnTo>
                  <a:lnTo>
                    <a:pt x="2468181" y="992111"/>
                  </a:lnTo>
                  <a:lnTo>
                    <a:pt x="2483434" y="1035329"/>
                  </a:lnTo>
                  <a:lnTo>
                    <a:pt x="2501176" y="1077328"/>
                  </a:lnTo>
                  <a:lnTo>
                    <a:pt x="2521305" y="1117981"/>
                  </a:lnTo>
                  <a:lnTo>
                    <a:pt x="2536482" y="1144524"/>
                  </a:lnTo>
                  <a:lnTo>
                    <a:pt x="0" y="1144524"/>
                  </a:lnTo>
                  <a:lnTo>
                    <a:pt x="0" y="1519428"/>
                  </a:lnTo>
                  <a:lnTo>
                    <a:pt x="3143554" y="1519428"/>
                  </a:lnTo>
                  <a:lnTo>
                    <a:pt x="3143961" y="1519466"/>
                  </a:lnTo>
                  <a:lnTo>
                    <a:pt x="3192018" y="1520952"/>
                  </a:lnTo>
                  <a:lnTo>
                    <a:pt x="3240062" y="1519466"/>
                  </a:lnTo>
                  <a:lnTo>
                    <a:pt x="3287318" y="1515033"/>
                  </a:lnTo>
                  <a:lnTo>
                    <a:pt x="3333686" y="1507756"/>
                  </a:lnTo>
                  <a:lnTo>
                    <a:pt x="3379089" y="1497736"/>
                  </a:lnTo>
                  <a:lnTo>
                    <a:pt x="3423424" y="1485036"/>
                  </a:lnTo>
                  <a:lnTo>
                    <a:pt x="3466604" y="1469771"/>
                  </a:lnTo>
                  <a:lnTo>
                    <a:pt x="3508552" y="1452016"/>
                  </a:lnTo>
                  <a:lnTo>
                    <a:pt x="3549167" y="1431848"/>
                  </a:lnTo>
                  <a:lnTo>
                    <a:pt x="3588372" y="1409395"/>
                  </a:lnTo>
                  <a:lnTo>
                    <a:pt x="3626066" y="1384706"/>
                  </a:lnTo>
                  <a:lnTo>
                    <a:pt x="3662159" y="1357884"/>
                  </a:lnTo>
                  <a:lnTo>
                    <a:pt x="3696576" y="1329029"/>
                  </a:lnTo>
                  <a:lnTo>
                    <a:pt x="3729215" y="1298219"/>
                  </a:lnTo>
                  <a:lnTo>
                    <a:pt x="3760000" y="1265542"/>
                  </a:lnTo>
                  <a:lnTo>
                    <a:pt x="3788829" y="1231087"/>
                  </a:lnTo>
                  <a:lnTo>
                    <a:pt x="3815613" y="1194955"/>
                  </a:lnTo>
                  <a:lnTo>
                    <a:pt x="3840276" y="1157224"/>
                  </a:lnTo>
                  <a:lnTo>
                    <a:pt x="3849497" y="1141095"/>
                  </a:lnTo>
                  <a:lnTo>
                    <a:pt x="3862717" y="1117981"/>
                  </a:lnTo>
                  <a:lnTo>
                    <a:pt x="3882847" y="1077328"/>
                  </a:lnTo>
                  <a:lnTo>
                    <a:pt x="3900589" y="1035329"/>
                  </a:lnTo>
                  <a:lnTo>
                    <a:pt x="3915841" y="992111"/>
                  </a:lnTo>
                  <a:lnTo>
                    <a:pt x="3928529" y="947724"/>
                  </a:lnTo>
                  <a:lnTo>
                    <a:pt x="3938536" y="902284"/>
                  </a:lnTo>
                  <a:lnTo>
                    <a:pt x="3945801" y="855878"/>
                  </a:lnTo>
                  <a:lnTo>
                    <a:pt x="3950233" y="808570"/>
                  </a:lnTo>
                  <a:lnTo>
                    <a:pt x="3951732" y="760476"/>
                  </a:lnTo>
                  <a:close/>
                </a:path>
              </a:pathLst>
            </a:custGeom>
            <a:solidFill>
              <a:srgbClr val="00AF50"/>
            </a:solidFill>
          </p:spPr>
          <p:txBody>
            <a:bodyPr wrap="square" lIns="0" tIns="0" rIns="0" bIns="0" rtlCol="0"/>
            <a:lstStyle/>
            <a:p>
              <a:endParaRPr/>
            </a:p>
          </p:txBody>
        </p:sp>
        <p:sp>
          <p:nvSpPr>
            <p:cNvPr id="12" name="object 12"/>
            <p:cNvSpPr/>
            <p:nvPr/>
          </p:nvSpPr>
          <p:spPr>
            <a:xfrm>
              <a:off x="3014472" y="2481071"/>
              <a:ext cx="2891155" cy="2646045"/>
            </a:xfrm>
            <a:custGeom>
              <a:avLst/>
              <a:gdLst/>
              <a:ahLst/>
              <a:cxnLst/>
              <a:rect l="l" t="t" r="r" b="b"/>
              <a:pathLst>
                <a:path w="2891154" h="2646045">
                  <a:moveTo>
                    <a:pt x="266827" y="2452878"/>
                  </a:moveTo>
                  <a:lnTo>
                    <a:pt x="266217" y="2443403"/>
                  </a:lnTo>
                  <a:lnTo>
                    <a:pt x="264426" y="2434259"/>
                  </a:lnTo>
                  <a:lnTo>
                    <a:pt x="261518" y="2425573"/>
                  </a:lnTo>
                  <a:lnTo>
                    <a:pt x="257556" y="2417445"/>
                  </a:lnTo>
                  <a:lnTo>
                    <a:pt x="232537" y="2442464"/>
                  </a:lnTo>
                  <a:lnTo>
                    <a:pt x="233553" y="2445766"/>
                  </a:lnTo>
                  <a:lnTo>
                    <a:pt x="234061" y="2449322"/>
                  </a:lnTo>
                  <a:lnTo>
                    <a:pt x="234061" y="2452878"/>
                  </a:lnTo>
                  <a:lnTo>
                    <a:pt x="230759" y="2469273"/>
                  </a:lnTo>
                  <a:lnTo>
                    <a:pt x="221767" y="2482685"/>
                  </a:lnTo>
                  <a:lnTo>
                    <a:pt x="208445" y="2491727"/>
                  </a:lnTo>
                  <a:lnTo>
                    <a:pt x="192151" y="2495042"/>
                  </a:lnTo>
                  <a:lnTo>
                    <a:pt x="175768" y="2491727"/>
                  </a:lnTo>
                  <a:lnTo>
                    <a:pt x="162407" y="2482685"/>
                  </a:lnTo>
                  <a:lnTo>
                    <a:pt x="153403" y="2469273"/>
                  </a:lnTo>
                  <a:lnTo>
                    <a:pt x="150114" y="2452878"/>
                  </a:lnTo>
                  <a:lnTo>
                    <a:pt x="153403" y="2436507"/>
                  </a:lnTo>
                  <a:lnTo>
                    <a:pt x="162407" y="2423147"/>
                  </a:lnTo>
                  <a:lnTo>
                    <a:pt x="175768" y="2414143"/>
                  </a:lnTo>
                  <a:lnTo>
                    <a:pt x="192151" y="2410841"/>
                  </a:lnTo>
                  <a:lnTo>
                    <a:pt x="194183" y="2410841"/>
                  </a:lnTo>
                  <a:lnTo>
                    <a:pt x="196215" y="2410968"/>
                  </a:lnTo>
                  <a:lnTo>
                    <a:pt x="198247" y="2411476"/>
                  </a:lnTo>
                  <a:lnTo>
                    <a:pt x="198869" y="2410841"/>
                  </a:lnTo>
                  <a:lnTo>
                    <a:pt x="192151" y="2377948"/>
                  </a:lnTo>
                  <a:lnTo>
                    <a:pt x="163042" y="2383840"/>
                  </a:lnTo>
                  <a:lnTo>
                    <a:pt x="139268" y="2399893"/>
                  </a:lnTo>
                  <a:lnTo>
                    <a:pt x="123228" y="2423706"/>
                  </a:lnTo>
                  <a:lnTo>
                    <a:pt x="117348" y="2452878"/>
                  </a:lnTo>
                  <a:lnTo>
                    <a:pt x="123228" y="2482062"/>
                  </a:lnTo>
                  <a:lnTo>
                    <a:pt x="139268" y="2505875"/>
                  </a:lnTo>
                  <a:lnTo>
                    <a:pt x="163042" y="2521928"/>
                  </a:lnTo>
                  <a:lnTo>
                    <a:pt x="192151" y="2527808"/>
                  </a:lnTo>
                  <a:lnTo>
                    <a:pt x="221170" y="2521928"/>
                  </a:lnTo>
                  <a:lnTo>
                    <a:pt x="244919" y="2505875"/>
                  </a:lnTo>
                  <a:lnTo>
                    <a:pt x="252196" y="2495042"/>
                  </a:lnTo>
                  <a:lnTo>
                    <a:pt x="260934" y="2482062"/>
                  </a:lnTo>
                  <a:lnTo>
                    <a:pt x="266827" y="2452878"/>
                  </a:lnTo>
                  <a:close/>
                </a:path>
                <a:path w="2891154" h="2646045">
                  <a:moveTo>
                    <a:pt x="326517" y="2452878"/>
                  </a:moveTo>
                  <a:lnTo>
                    <a:pt x="324789" y="2431161"/>
                  </a:lnTo>
                  <a:lnTo>
                    <a:pt x="319773" y="2410574"/>
                  </a:lnTo>
                  <a:lnTo>
                    <a:pt x="311721" y="2391397"/>
                  </a:lnTo>
                  <a:lnTo>
                    <a:pt x="300863" y="2373884"/>
                  </a:lnTo>
                  <a:lnTo>
                    <a:pt x="275463" y="2399411"/>
                  </a:lnTo>
                  <a:lnTo>
                    <a:pt x="282168" y="2411488"/>
                  </a:lnTo>
                  <a:lnTo>
                    <a:pt x="287159" y="2424531"/>
                  </a:lnTo>
                  <a:lnTo>
                    <a:pt x="290258" y="2438387"/>
                  </a:lnTo>
                  <a:lnTo>
                    <a:pt x="291338" y="2452878"/>
                  </a:lnTo>
                  <a:lnTo>
                    <a:pt x="283527" y="2491638"/>
                  </a:lnTo>
                  <a:lnTo>
                    <a:pt x="262267" y="2523286"/>
                  </a:lnTo>
                  <a:lnTo>
                    <a:pt x="230733" y="2544622"/>
                  </a:lnTo>
                  <a:lnTo>
                    <a:pt x="192151" y="2552446"/>
                  </a:lnTo>
                  <a:lnTo>
                    <a:pt x="153504" y="2544622"/>
                  </a:lnTo>
                  <a:lnTo>
                    <a:pt x="121983" y="2523286"/>
                  </a:lnTo>
                  <a:lnTo>
                    <a:pt x="100736" y="2491638"/>
                  </a:lnTo>
                  <a:lnTo>
                    <a:pt x="92964" y="2452878"/>
                  </a:lnTo>
                  <a:lnTo>
                    <a:pt x="100736" y="2414143"/>
                  </a:lnTo>
                  <a:lnTo>
                    <a:pt x="121983" y="2382545"/>
                  </a:lnTo>
                  <a:lnTo>
                    <a:pt x="153504" y="2361247"/>
                  </a:lnTo>
                  <a:lnTo>
                    <a:pt x="192151" y="2353437"/>
                  </a:lnTo>
                  <a:lnTo>
                    <a:pt x="205625" y="2354364"/>
                  </a:lnTo>
                  <a:lnTo>
                    <a:pt x="218528" y="2357043"/>
                  </a:lnTo>
                  <a:lnTo>
                    <a:pt x="230720" y="2361425"/>
                  </a:lnTo>
                  <a:lnTo>
                    <a:pt x="242062" y="2367407"/>
                  </a:lnTo>
                  <a:lnTo>
                    <a:pt x="256019" y="2353437"/>
                  </a:lnTo>
                  <a:lnTo>
                    <a:pt x="212801" y="2319591"/>
                  </a:lnTo>
                  <a:lnTo>
                    <a:pt x="192151" y="2318004"/>
                  </a:lnTo>
                  <a:lnTo>
                    <a:pt x="149631" y="2324874"/>
                  </a:lnTo>
                  <a:lnTo>
                    <a:pt x="112712" y="2344013"/>
                  </a:lnTo>
                  <a:lnTo>
                    <a:pt x="83591" y="2373198"/>
                  </a:lnTo>
                  <a:lnTo>
                    <a:pt x="64503" y="2410231"/>
                  </a:lnTo>
                  <a:lnTo>
                    <a:pt x="57658" y="2452878"/>
                  </a:lnTo>
                  <a:lnTo>
                    <a:pt x="64503" y="2495550"/>
                  </a:lnTo>
                  <a:lnTo>
                    <a:pt x="83591" y="2532608"/>
                  </a:lnTo>
                  <a:lnTo>
                    <a:pt x="112712" y="2561831"/>
                  </a:lnTo>
                  <a:lnTo>
                    <a:pt x="149631" y="2580995"/>
                  </a:lnTo>
                  <a:lnTo>
                    <a:pt x="192151" y="2587879"/>
                  </a:lnTo>
                  <a:lnTo>
                    <a:pt x="234594" y="2580995"/>
                  </a:lnTo>
                  <a:lnTo>
                    <a:pt x="271487" y="2561831"/>
                  </a:lnTo>
                  <a:lnTo>
                    <a:pt x="280822" y="2552446"/>
                  </a:lnTo>
                  <a:lnTo>
                    <a:pt x="300570" y="2532608"/>
                  </a:lnTo>
                  <a:lnTo>
                    <a:pt x="319659" y="2495550"/>
                  </a:lnTo>
                  <a:lnTo>
                    <a:pt x="326517" y="2452878"/>
                  </a:lnTo>
                  <a:close/>
                </a:path>
                <a:path w="2891154" h="2646045">
                  <a:moveTo>
                    <a:pt x="384175" y="2452878"/>
                  </a:moveTo>
                  <a:lnTo>
                    <a:pt x="375094" y="2394115"/>
                  </a:lnTo>
                  <a:lnTo>
                    <a:pt x="349631" y="2342769"/>
                  </a:lnTo>
                  <a:lnTo>
                    <a:pt x="332994" y="2341626"/>
                  </a:lnTo>
                  <a:lnTo>
                    <a:pt x="317119" y="2357628"/>
                  </a:lnTo>
                  <a:lnTo>
                    <a:pt x="330657" y="2378621"/>
                  </a:lnTo>
                  <a:lnTo>
                    <a:pt x="340753" y="2401735"/>
                  </a:lnTo>
                  <a:lnTo>
                    <a:pt x="347065" y="2426601"/>
                  </a:lnTo>
                  <a:lnTo>
                    <a:pt x="349250" y="2452878"/>
                  </a:lnTo>
                  <a:lnTo>
                    <a:pt x="341236" y="2502738"/>
                  </a:lnTo>
                  <a:lnTo>
                    <a:pt x="318922" y="2546045"/>
                  </a:lnTo>
                  <a:lnTo>
                    <a:pt x="284911" y="2580182"/>
                  </a:lnTo>
                  <a:lnTo>
                    <a:pt x="241795" y="2602573"/>
                  </a:lnTo>
                  <a:lnTo>
                    <a:pt x="192151" y="2610612"/>
                  </a:lnTo>
                  <a:lnTo>
                    <a:pt x="142430" y="2602573"/>
                  </a:lnTo>
                  <a:lnTo>
                    <a:pt x="99275" y="2580182"/>
                  </a:lnTo>
                  <a:lnTo>
                    <a:pt x="65239" y="2546045"/>
                  </a:lnTo>
                  <a:lnTo>
                    <a:pt x="42926" y="2502738"/>
                  </a:lnTo>
                  <a:lnTo>
                    <a:pt x="34925" y="2452878"/>
                  </a:lnTo>
                  <a:lnTo>
                    <a:pt x="42926" y="2403081"/>
                  </a:lnTo>
                  <a:lnTo>
                    <a:pt x="65239" y="2359825"/>
                  </a:lnTo>
                  <a:lnTo>
                    <a:pt x="99275" y="2325700"/>
                  </a:lnTo>
                  <a:lnTo>
                    <a:pt x="142430" y="2303322"/>
                  </a:lnTo>
                  <a:lnTo>
                    <a:pt x="192151" y="2295271"/>
                  </a:lnTo>
                  <a:lnTo>
                    <a:pt x="217411" y="2297303"/>
                  </a:lnTo>
                  <a:lnTo>
                    <a:pt x="241363" y="2303170"/>
                  </a:lnTo>
                  <a:lnTo>
                    <a:pt x="263690" y="2312581"/>
                  </a:lnTo>
                  <a:lnTo>
                    <a:pt x="284099" y="2325243"/>
                  </a:lnTo>
                  <a:lnTo>
                    <a:pt x="301879" y="2307463"/>
                  </a:lnTo>
                  <a:lnTo>
                    <a:pt x="301053" y="2295271"/>
                  </a:lnTo>
                  <a:lnTo>
                    <a:pt x="300990" y="2294255"/>
                  </a:lnTo>
                  <a:lnTo>
                    <a:pt x="276631" y="2279840"/>
                  </a:lnTo>
                  <a:lnTo>
                    <a:pt x="250139" y="2269147"/>
                  </a:lnTo>
                  <a:lnTo>
                    <a:pt x="221843" y="2262505"/>
                  </a:lnTo>
                  <a:lnTo>
                    <a:pt x="192151" y="2260219"/>
                  </a:lnTo>
                  <a:lnTo>
                    <a:pt x="148069" y="2265311"/>
                  </a:lnTo>
                  <a:lnTo>
                    <a:pt x="107619" y="2279802"/>
                  </a:lnTo>
                  <a:lnTo>
                    <a:pt x="71945" y="2302548"/>
                  </a:lnTo>
                  <a:lnTo>
                    <a:pt x="42189" y="2332380"/>
                  </a:lnTo>
                  <a:lnTo>
                    <a:pt x="19519" y="2368143"/>
                  </a:lnTo>
                  <a:lnTo>
                    <a:pt x="5067" y="2408707"/>
                  </a:lnTo>
                  <a:lnTo>
                    <a:pt x="0" y="2452878"/>
                  </a:lnTo>
                  <a:lnTo>
                    <a:pt x="5067" y="2497074"/>
                  </a:lnTo>
                  <a:lnTo>
                    <a:pt x="19519" y="2537650"/>
                  </a:lnTo>
                  <a:lnTo>
                    <a:pt x="42189" y="2573439"/>
                  </a:lnTo>
                  <a:lnTo>
                    <a:pt x="71945" y="2603296"/>
                  </a:lnTo>
                  <a:lnTo>
                    <a:pt x="107619" y="2626068"/>
                  </a:lnTo>
                  <a:lnTo>
                    <a:pt x="148069" y="2640571"/>
                  </a:lnTo>
                  <a:lnTo>
                    <a:pt x="192151" y="2645664"/>
                  </a:lnTo>
                  <a:lnTo>
                    <a:pt x="236169" y="2640571"/>
                  </a:lnTo>
                  <a:lnTo>
                    <a:pt x="276593" y="2626068"/>
                  </a:lnTo>
                  <a:lnTo>
                    <a:pt x="300786" y="2610612"/>
                  </a:lnTo>
                  <a:lnTo>
                    <a:pt x="312242" y="2603296"/>
                  </a:lnTo>
                  <a:lnTo>
                    <a:pt x="341985" y="2573439"/>
                  </a:lnTo>
                  <a:lnTo>
                    <a:pt x="364655" y="2537650"/>
                  </a:lnTo>
                  <a:lnTo>
                    <a:pt x="379095" y="2497074"/>
                  </a:lnTo>
                  <a:lnTo>
                    <a:pt x="384175" y="2452878"/>
                  </a:lnTo>
                  <a:close/>
                </a:path>
                <a:path w="2891154" h="2646045">
                  <a:moveTo>
                    <a:pt x="394716" y="2283333"/>
                  </a:moveTo>
                  <a:lnTo>
                    <a:pt x="360045" y="2281174"/>
                  </a:lnTo>
                  <a:lnTo>
                    <a:pt x="357886" y="2246376"/>
                  </a:lnTo>
                  <a:lnTo>
                    <a:pt x="315468" y="2289048"/>
                  </a:lnTo>
                  <a:lnTo>
                    <a:pt x="316738" y="2310765"/>
                  </a:lnTo>
                  <a:lnTo>
                    <a:pt x="195707" y="2432177"/>
                  </a:lnTo>
                  <a:lnTo>
                    <a:pt x="192151" y="2431542"/>
                  </a:lnTo>
                  <a:lnTo>
                    <a:pt x="183832" y="2433218"/>
                  </a:lnTo>
                  <a:lnTo>
                    <a:pt x="177050" y="2437790"/>
                  </a:lnTo>
                  <a:lnTo>
                    <a:pt x="172478" y="2444572"/>
                  </a:lnTo>
                  <a:lnTo>
                    <a:pt x="170815" y="2452878"/>
                  </a:lnTo>
                  <a:lnTo>
                    <a:pt x="172478" y="2461222"/>
                  </a:lnTo>
                  <a:lnTo>
                    <a:pt x="177050" y="2468041"/>
                  </a:lnTo>
                  <a:lnTo>
                    <a:pt x="183832" y="2472652"/>
                  </a:lnTo>
                  <a:lnTo>
                    <a:pt x="192151" y="2474341"/>
                  </a:lnTo>
                  <a:lnTo>
                    <a:pt x="200406" y="2472652"/>
                  </a:lnTo>
                  <a:lnTo>
                    <a:pt x="207187" y="2468041"/>
                  </a:lnTo>
                  <a:lnTo>
                    <a:pt x="211785" y="2461222"/>
                  </a:lnTo>
                  <a:lnTo>
                    <a:pt x="213487" y="2452878"/>
                  </a:lnTo>
                  <a:lnTo>
                    <a:pt x="213385" y="2449322"/>
                  </a:lnTo>
                  <a:lnTo>
                    <a:pt x="212725" y="2446655"/>
                  </a:lnTo>
                  <a:lnTo>
                    <a:pt x="211328" y="2443988"/>
                  </a:lnTo>
                  <a:lnTo>
                    <a:pt x="223100" y="2432177"/>
                  </a:lnTo>
                  <a:lnTo>
                    <a:pt x="330327" y="2324608"/>
                  </a:lnTo>
                  <a:lnTo>
                    <a:pt x="352298" y="2325878"/>
                  </a:lnTo>
                  <a:lnTo>
                    <a:pt x="353555" y="2324608"/>
                  </a:lnTo>
                  <a:lnTo>
                    <a:pt x="394716" y="2283333"/>
                  </a:lnTo>
                  <a:close/>
                </a:path>
                <a:path w="2891154" h="2646045">
                  <a:moveTo>
                    <a:pt x="1524127" y="1352550"/>
                  </a:moveTo>
                  <a:lnTo>
                    <a:pt x="1523517" y="1343075"/>
                  </a:lnTo>
                  <a:lnTo>
                    <a:pt x="1521726" y="1333931"/>
                  </a:lnTo>
                  <a:lnTo>
                    <a:pt x="1518818" y="1325245"/>
                  </a:lnTo>
                  <a:lnTo>
                    <a:pt x="1514856" y="1317117"/>
                  </a:lnTo>
                  <a:lnTo>
                    <a:pt x="1489837" y="1342136"/>
                  </a:lnTo>
                  <a:lnTo>
                    <a:pt x="1490853" y="1345438"/>
                  </a:lnTo>
                  <a:lnTo>
                    <a:pt x="1491361" y="1348994"/>
                  </a:lnTo>
                  <a:lnTo>
                    <a:pt x="1491361" y="1352550"/>
                  </a:lnTo>
                  <a:lnTo>
                    <a:pt x="1488059" y="1368945"/>
                  </a:lnTo>
                  <a:lnTo>
                    <a:pt x="1479067" y="1382356"/>
                  </a:lnTo>
                  <a:lnTo>
                    <a:pt x="1465745" y="1391399"/>
                  </a:lnTo>
                  <a:lnTo>
                    <a:pt x="1449451" y="1394714"/>
                  </a:lnTo>
                  <a:lnTo>
                    <a:pt x="1433068" y="1391399"/>
                  </a:lnTo>
                  <a:lnTo>
                    <a:pt x="1419707" y="1382356"/>
                  </a:lnTo>
                  <a:lnTo>
                    <a:pt x="1410703" y="1368945"/>
                  </a:lnTo>
                  <a:lnTo>
                    <a:pt x="1407414" y="1352550"/>
                  </a:lnTo>
                  <a:lnTo>
                    <a:pt x="1410703" y="1336179"/>
                  </a:lnTo>
                  <a:lnTo>
                    <a:pt x="1419707" y="1322819"/>
                  </a:lnTo>
                  <a:lnTo>
                    <a:pt x="1433068" y="1313815"/>
                  </a:lnTo>
                  <a:lnTo>
                    <a:pt x="1449451" y="1310513"/>
                  </a:lnTo>
                  <a:lnTo>
                    <a:pt x="1451483" y="1310513"/>
                  </a:lnTo>
                  <a:lnTo>
                    <a:pt x="1453515" y="1310640"/>
                  </a:lnTo>
                  <a:lnTo>
                    <a:pt x="1455547" y="1311148"/>
                  </a:lnTo>
                  <a:lnTo>
                    <a:pt x="1456169" y="1310513"/>
                  </a:lnTo>
                  <a:lnTo>
                    <a:pt x="1449451" y="1277620"/>
                  </a:lnTo>
                  <a:lnTo>
                    <a:pt x="1420342" y="1283512"/>
                  </a:lnTo>
                  <a:lnTo>
                    <a:pt x="1396568" y="1299565"/>
                  </a:lnTo>
                  <a:lnTo>
                    <a:pt x="1380528" y="1323378"/>
                  </a:lnTo>
                  <a:lnTo>
                    <a:pt x="1374648" y="1352550"/>
                  </a:lnTo>
                  <a:lnTo>
                    <a:pt x="1380528" y="1381734"/>
                  </a:lnTo>
                  <a:lnTo>
                    <a:pt x="1396568" y="1405547"/>
                  </a:lnTo>
                  <a:lnTo>
                    <a:pt x="1420342" y="1421599"/>
                  </a:lnTo>
                  <a:lnTo>
                    <a:pt x="1449451" y="1427480"/>
                  </a:lnTo>
                  <a:lnTo>
                    <a:pt x="1478470" y="1421599"/>
                  </a:lnTo>
                  <a:lnTo>
                    <a:pt x="1502219" y="1405547"/>
                  </a:lnTo>
                  <a:lnTo>
                    <a:pt x="1509496" y="1394714"/>
                  </a:lnTo>
                  <a:lnTo>
                    <a:pt x="1518234" y="1381734"/>
                  </a:lnTo>
                  <a:lnTo>
                    <a:pt x="1524127" y="1352550"/>
                  </a:lnTo>
                  <a:close/>
                </a:path>
                <a:path w="2891154" h="2646045">
                  <a:moveTo>
                    <a:pt x="1583817" y="1352550"/>
                  </a:moveTo>
                  <a:lnTo>
                    <a:pt x="1582089" y="1330833"/>
                  </a:lnTo>
                  <a:lnTo>
                    <a:pt x="1577073" y="1310246"/>
                  </a:lnTo>
                  <a:lnTo>
                    <a:pt x="1569021" y="1291069"/>
                  </a:lnTo>
                  <a:lnTo>
                    <a:pt x="1558163" y="1273556"/>
                  </a:lnTo>
                  <a:lnTo>
                    <a:pt x="1532763" y="1299083"/>
                  </a:lnTo>
                  <a:lnTo>
                    <a:pt x="1539468" y="1311160"/>
                  </a:lnTo>
                  <a:lnTo>
                    <a:pt x="1544459" y="1324203"/>
                  </a:lnTo>
                  <a:lnTo>
                    <a:pt x="1547558" y="1338059"/>
                  </a:lnTo>
                  <a:lnTo>
                    <a:pt x="1548638" y="1352550"/>
                  </a:lnTo>
                  <a:lnTo>
                    <a:pt x="1540827" y="1391310"/>
                  </a:lnTo>
                  <a:lnTo>
                    <a:pt x="1519567" y="1422958"/>
                  </a:lnTo>
                  <a:lnTo>
                    <a:pt x="1488033" y="1444294"/>
                  </a:lnTo>
                  <a:lnTo>
                    <a:pt x="1449451" y="1452118"/>
                  </a:lnTo>
                  <a:lnTo>
                    <a:pt x="1410804" y="1444294"/>
                  </a:lnTo>
                  <a:lnTo>
                    <a:pt x="1379283" y="1422958"/>
                  </a:lnTo>
                  <a:lnTo>
                    <a:pt x="1358036" y="1391310"/>
                  </a:lnTo>
                  <a:lnTo>
                    <a:pt x="1350264" y="1352550"/>
                  </a:lnTo>
                  <a:lnTo>
                    <a:pt x="1358036" y="1313815"/>
                  </a:lnTo>
                  <a:lnTo>
                    <a:pt x="1379283" y="1282217"/>
                  </a:lnTo>
                  <a:lnTo>
                    <a:pt x="1410804" y="1260919"/>
                  </a:lnTo>
                  <a:lnTo>
                    <a:pt x="1449451" y="1253109"/>
                  </a:lnTo>
                  <a:lnTo>
                    <a:pt x="1462925" y="1254036"/>
                  </a:lnTo>
                  <a:lnTo>
                    <a:pt x="1475828" y="1256715"/>
                  </a:lnTo>
                  <a:lnTo>
                    <a:pt x="1488020" y="1261097"/>
                  </a:lnTo>
                  <a:lnTo>
                    <a:pt x="1499362" y="1267079"/>
                  </a:lnTo>
                  <a:lnTo>
                    <a:pt x="1513332" y="1253109"/>
                  </a:lnTo>
                  <a:lnTo>
                    <a:pt x="1470101" y="1219263"/>
                  </a:lnTo>
                  <a:lnTo>
                    <a:pt x="1449451" y="1217676"/>
                  </a:lnTo>
                  <a:lnTo>
                    <a:pt x="1406931" y="1224546"/>
                  </a:lnTo>
                  <a:lnTo>
                    <a:pt x="1370012" y="1243685"/>
                  </a:lnTo>
                  <a:lnTo>
                    <a:pt x="1340891" y="1272870"/>
                  </a:lnTo>
                  <a:lnTo>
                    <a:pt x="1321803" y="1309903"/>
                  </a:lnTo>
                  <a:lnTo>
                    <a:pt x="1314958" y="1352550"/>
                  </a:lnTo>
                  <a:lnTo>
                    <a:pt x="1321803" y="1395222"/>
                  </a:lnTo>
                  <a:lnTo>
                    <a:pt x="1340891" y="1432280"/>
                  </a:lnTo>
                  <a:lnTo>
                    <a:pt x="1370012" y="1461503"/>
                  </a:lnTo>
                  <a:lnTo>
                    <a:pt x="1406931" y="1480667"/>
                  </a:lnTo>
                  <a:lnTo>
                    <a:pt x="1449451" y="1487551"/>
                  </a:lnTo>
                  <a:lnTo>
                    <a:pt x="1491894" y="1480667"/>
                  </a:lnTo>
                  <a:lnTo>
                    <a:pt x="1528787" y="1461503"/>
                  </a:lnTo>
                  <a:lnTo>
                    <a:pt x="1538122" y="1452118"/>
                  </a:lnTo>
                  <a:lnTo>
                    <a:pt x="1557870" y="1432280"/>
                  </a:lnTo>
                  <a:lnTo>
                    <a:pt x="1576959" y="1395222"/>
                  </a:lnTo>
                  <a:lnTo>
                    <a:pt x="1583817" y="1352550"/>
                  </a:lnTo>
                  <a:close/>
                </a:path>
                <a:path w="2891154" h="2646045">
                  <a:moveTo>
                    <a:pt x="1641475" y="1352550"/>
                  </a:moveTo>
                  <a:lnTo>
                    <a:pt x="1632394" y="1293787"/>
                  </a:lnTo>
                  <a:lnTo>
                    <a:pt x="1606931" y="1242441"/>
                  </a:lnTo>
                  <a:lnTo>
                    <a:pt x="1590294" y="1241298"/>
                  </a:lnTo>
                  <a:lnTo>
                    <a:pt x="1574419" y="1257300"/>
                  </a:lnTo>
                  <a:lnTo>
                    <a:pt x="1587957" y="1278293"/>
                  </a:lnTo>
                  <a:lnTo>
                    <a:pt x="1598053" y="1301407"/>
                  </a:lnTo>
                  <a:lnTo>
                    <a:pt x="1604365" y="1326273"/>
                  </a:lnTo>
                  <a:lnTo>
                    <a:pt x="1606550" y="1352550"/>
                  </a:lnTo>
                  <a:lnTo>
                    <a:pt x="1598536" y="1402410"/>
                  </a:lnTo>
                  <a:lnTo>
                    <a:pt x="1576222" y="1445717"/>
                  </a:lnTo>
                  <a:lnTo>
                    <a:pt x="1542211" y="1479854"/>
                  </a:lnTo>
                  <a:lnTo>
                    <a:pt x="1499095" y="1502244"/>
                  </a:lnTo>
                  <a:lnTo>
                    <a:pt x="1449451" y="1510284"/>
                  </a:lnTo>
                  <a:lnTo>
                    <a:pt x="1399730" y="1502244"/>
                  </a:lnTo>
                  <a:lnTo>
                    <a:pt x="1356575" y="1479854"/>
                  </a:lnTo>
                  <a:lnTo>
                    <a:pt x="1322539" y="1445717"/>
                  </a:lnTo>
                  <a:lnTo>
                    <a:pt x="1300226" y="1402410"/>
                  </a:lnTo>
                  <a:lnTo>
                    <a:pt x="1292225" y="1352550"/>
                  </a:lnTo>
                  <a:lnTo>
                    <a:pt x="1300226" y="1302753"/>
                  </a:lnTo>
                  <a:lnTo>
                    <a:pt x="1322539" y="1259497"/>
                  </a:lnTo>
                  <a:lnTo>
                    <a:pt x="1356575" y="1225372"/>
                  </a:lnTo>
                  <a:lnTo>
                    <a:pt x="1399730" y="1202994"/>
                  </a:lnTo>
                  <a:lnTo>
                    <a:pt x="1449451" y="1194943"/>
                  </a:lnTo>
                  <a:lnTo>
                    <a:pt x="1474711" y="1196975"/>
                  </a:lnTo>
                  <a:lnTo>
                    <a:pt x="1498663" y="1202842"/>
                  </a:lnTo>
                  <a:lnTo>
                    <a:pt x="1520990" y="1212253"/>
                  </a:lnTo>
                  <a:lnTo>
                    <a:pt x="1541399" y="1224915"/>
                  </a:lnTo>
                  <a:lnTo>
                    <a:pt x="1559179" y="1207135"/>
                  </a:lnTo>
                  <a:lnTo>
                    <a:pt x="1558353" y="1194943"/>
                  </a:lnTo>
                  <a:lnTo>
                    <a:pt x="1558290" y="1193927"/>
                  </a:lnTo>
                  <a:lnTo>
                    <a:pt x="1533931" y="1179512"/>
                  </a:lnTo>
                  <a:lnTo>
                    <a:pt x="1507439" y="1168819"/>
                  </a:lnTo>
                  <a:lnTo>
                    <a:pt x="1479143" y="1162177"/>
                  </a:lnTo>
                  <a:lnTo>
                    <a:pt x="1449451" y="1159891"/>
                  </a:lnTo>
                  <a:lnTo>
                    <a:pt x="1405369" y="1164983"/>
                  </a:lnTo>
                  <a:lnTo>
                    <a:pt x="1364919" y="1179474"/>
                  </a:lnTo>
                  <a:lnTo>
                    <a:pt x="1329245" y="1202220"/>
                  </a:lnTo>
                  <a:lnTo>
                    <a:pt x="1299489" y="1232052"/>
                  </a:lnTo>
                  <a:lnTo>
                    <a:pt x="1276819" y="1267815"/>
                  </a:lnTo>
                  <a:lnTo>
                    <a:pt x="1262367" y="1308379"/>
                  </a:lnTo>
                  <a:lnTo>
                    <a:pt x="1257300" y="1352550"/>
                  </a:lnTo>
                  <a:lnTo>
                    <a:pt x="1262367" y="1396746"/>
                  </a:lnTo>
                  <a:lnTo>
                    <a:pt x="1276819" y="1437322"/>
                  </a:lnTo>
                  <a:lnTo>
                    <a:pt x="1299489" y="1473111"/>
                  </a:lnTo>
                  <a:lnTo>
                    <a:pt x="1329245" y="1502968"/>
                  </a:lnTo>
                  <a:lnTo>
                    <a:pt x="1364919" y="1525739"/>
                  </a:lnTo>
                  <a:lnTo>
                    <a:pt x="1405369" y="1540243"/>
                  </a:lnTo>
                  <a:lnTo>
                    <a:pt x="1449451" y="1545336"/>
                  </a:lnTo>
                  <a:lnTo>
                    <a:pt x="1493469" y="1540243"/>
                  </a:lnTo>
                  <a:lnTo>
                    <a:pt x="1533893" y="1525739"/>
                  </a:lnTo>
                  <a:lnTo>
                    <a:pt x="1558086" y="1510284"/>
                  </a:lnTo>
                  <a:lnTo>
                    <a:pt x="1569542" y="1502968"/>
                  </a:lnTo>
                  <a:lnTo>
                    <a:pt x="1599285" y="1473111"/>
                  </a:lnTo>
                  <a:lnTo>
                    <a:pt x="1621955" y="1437322"/>
                  </a:lnTo>
                  <a:lnTo>
                    <a:pt x="1636395" y="1396746"/>
                  </a:lnTo>
                  <a:lnTo>
                    <a:pt x="1641475" y="1352550"/>
                  </a:lnTo>
                  <a:close/>
                </a:path>
                <a:path w="2891154" h="2646045">
                  <a:moveTo>
                    <a:pt x="1652016" y="1183005"/>
                  </a:moveTo>
                  <a:lnTo>
                    <a:pt x="1617345" y="1180846"/>
                  </a:lnTo>
                  <a:lnTo>
                    <a:pt x="1615186" y="1146048"/>
                  </a:lnTo>
                  <a:lnTo>
                    <a:pt x="1572768" y="1188720"/>
                  </a:lnTo>
                  <a:lnTo>
                    <a:pt x="1574038" y="1210437"/>
                  </a:lnTo>
                  <a:lnTo>
                    <a:pt x="1453007" y="1331849"/>
                  </a:lnTo>
                  <a:lnTo>
                    <a:pt x="1449451" y="1331214"/>
                  </a:lnTo>
                  <a:lnTo>
                    <a:pt x="1441132" y="1332890"/>
                  </a:lnTo>
                  <a:lnTo>
                    <a:pt x="1434350" y="1337462"/>
                  </a:lnTo>
                  <a:lnTo>
                    <a:pt x="1429778" y="1344244"/>
                  </a:lnTo>
                  <a:lnTo>
                    <a:pt x="1428115" y="1352550"/>
                  </a:lnTo>
                  <a:lnTo>
                    <a:pt x="1429778" y="1360893"/>
                  </a:lnTo>
                  <a:lnTo>
                    <a:pt x="1434350" y="1367713"/>
                  </a:lnTo>
                  <a:lnTo>
                    <a:pt x="1441132" y="1372323"/>
                  </a:lnTo>
                  <a:lnTo>
                    <a:pt x="1449451" y="1374013"/>
                  </a:lnTo>
                  <a:lnTo>
                    <a:pt x="1457706" y="1372323"/>
                  </a:lnTo>
                  <a:lnTo>
                    <a:pt x="1464500" y="1367713"/>
                  </a:lnTo>
                  <a:lnTo>
                    <a:pt x="1469085" y="1360893"/>
                  </a:lnTo>
                  <a:lnTo>
                    <a:pt x="1470787" y="1352550"/>
                  </a:lnTo>
                  <a:lnTo>
                    <a:pt x="1470685" y="1348994"/>
                  </a:lnTo>
                  <a:lnTo>
                    <a:pt x="1470025" y="1346327"/>
                  </a:lnTo>
                  <a:lnTo>
                    <a:pt x="1468628" y="1343660"/>
                  </a:lnTo>
                  <a:lnTo>
                    <a:pt x="1480400" y="1331849"/>
                  </a:lnTo>
                  <a:lnTo>
                    <a:pt x="1587627" y="1224280"/>
                  </a:lnTo>
                  <a:lnTo>
                    <a:pt x="1609598" y="1225550"/>
                  </a:lnTo>
                  <a:lnTo>
                    <a:pt x="1610855" y="1224280"/>
                  </a:lnTo>
                  <a:lnTo>
                    <a:pt x="1652016" y="1183005"/>
                  </a:lnTo>
                  <a:close/>
                </a:path>
                <a:path w="2891154" h="2646045">
                  <a:moveTo>
                    <a:pt x="2763139" y="205740"/>
                  </a:moveTo>
                  <a:lnTo>
                    <a:pt x="2762529" y="196265"/>
                  </a:lnTo>
                  <a:lnTo>
                    <a:pt x="2760738" y="187134"/>
                  </a:lnTo>
                  <a:lnTo>
                    <a:pt x="2757830" y="178498"/>
                  </a:lnTo>
                  <a:lnTo>
                    <a:pt x="2753868" y="170434"/>
                  </a:lnTo>
                  <a:lnTo>
                    <a:pt x="2728849" y="195326"/>
                  </a:lnTo>
                  <a:lnTo>
                    <a:pt x="2729865" y="198628"/>
                  </a:lnTo>
                  <a:lnTo>
                    <a:pt x="2730373" y="202184"/>
                  </a:lnTo>
                  <a:lnTo>
                    <a:pt x="2730373" y="205740"/>
                  </a:lnTo>
                  <a:lnTo>
                    <a:pt x="2727071" y="222046"/>
                  </a:lnTo>
                  <a:lnTo>
                    <a:pt x="2718079" y="235369"/>
                  </a:lnTo>
                  <a:lnTo>
                    <a:pt x="2704757" y="244360"/>
                  </a:lnTo>
                  <a:lnTo>
                    <a:pt x="2688463" y="247650"/>
                  </a:lnTo>
                  <a:lnTo>
                    <a:pt x="2672080" y="244360"/>
                  </a:lnTo>
                  <a:lnTo>
                    <a:pt x="2658719" y="235369"/>
                  </a:lnTo>
                  <a:lnTo>
                    <a:pt x="2649715" y="222046"/>
                  </a:lnTo>
                  <a:lnTo>
                    <a:pt x="2646426" y="205740"/>
                  </a:lnTo>
                  <a:lnTo>
                    <a:pt x="2649715" y="189445"/>
                  </a:lnTo>
                  <a:lnTo>
                    <a:pt x="2658719" y="176123"/>
                  </a:lnTo>
                  <a:lnTo>
                    <a:pt x="2672080" y="167132"/>
                  </a:lnTo>
                  <a:lnTo>
                    <a:pt x="2688463" y="163830"/>
                  </a:lnTo>
                  <a:lnTo>
                    <a:pt x="2690495" y="163830"/>
                  </a:lnTo>
                  <a:lnTo>
                    <a:pt x="2692527" y="163957"/>
                  </a:lnTo>
                  <a:lnTo>
                    <a:pt x="2694559" y="164465"/>
                  </a:lnTo>
                  <a:lnTo>
                    <a:pt x="2695194" y="163830"/>
                  </a:lnTo>
                  <a:lnTo>
                    <a:pt x="2688463" y="131064"/>
                  </a:lnTo>
                  <a:lnTo>
                    <a:pt x="2659354" y="136931"/>
                  </a:lnTo>
                  <a:lnTo>
                    <a:pt x="2635580" y="152933"/>
                  </a:lnTo>
                  <a:lnTo>
                    <a:pt x="2619540" y="176669"/>
                  </a:lnTo>
                  <a:lnTo>
                    <a:pt x="2613660" y="205740"/>
                  </a:lnTo>
                  <a:lnTo>
                    <a:pt x="2619540" y="234823"/>
                  </a:lnTo>
                  <a:lnTo>
                    <a:pt x="2635580" y="258559"/>
                  </a:lnTo>
                  <a:lnTo>
                    <a:pt x="2659354" y="274561"/>
                  </a:lnTo>
                  <a:lnTo>
                    <a:pt x="2688463" y="280416"/>
                  </a:lnTo>
                  <a:lnTo>
                    <a:pt x="2717482" y="274561"/>
                  </a:lnTo>
                  <a:lnTo>
                    <a:pt x="2741231" y="258559"/>
                  </a:lnTo>
                  <a:lnTo>
                    <a:pt x="2748584" y="247650"/>
                  </a:lnTo>
                  <a:lnTo>
                    <a:pt x="2757246" y="234823"/>
                  </a:lnTo>
                  <a:lnTo>
                    <a:pt x="2763139" y="205740"/>
                  </a:lnTo>
                  <a:close/>
                </a:path>
                <a:path w="2891154" h="2646045">
                  <a:moveTo>
                    <a:pt x="2822829" y="205740"/>
                  </a:moveTo>
                  <a:lnTo>
                    <a:pt x="2821101" y="184124"/>
                  </a:lnTo>
                  <a:lnTo>
                    <a:pt x="2816085" y="163614"/>
                  </a:lnTo>
                  <a:lnTo>
                    <a:pt x="2808033" y="144487"/>
                  </a:lnTo>
                  <a:lnTo>
                    <a:pt x="2797175" y="127000"/>
                  </a:lnTo>
                  <a:lnTo>
                    <a:pt x="2771775" y="152400"/>
                  </a:lnTo>
                  <a:lnTo>
                    <a:pt x="2778493" y="164465"/>
                  </a:lnTo>
                  <a:lnTo>
                    <a:pt x="2783471" y="177457"/>
                  </a:lnTo>
                  <a:lnTo>
                    <a:pt x="2786570" y="191262"/>
                  </a:lnTo>
                  <a:lnTo>
                    <a:pt x="2787650" y="205740"/>
                  </a:lnTo>
                  <a:lnTo>
                    <a:pt x="2779826" y="244360"/>
                  </a:lnTo>
                  <a:lnTo>
                    <a:pt x="2758579" y="275869"/>
                  </a:lnTo>
                  <a:lnTo>
                    <a:pt x="2727045" y="297129"/>
                  </a:lnTo>
                  <a:lnTo>
                    <a:pt x="2688463" y="304927"/>
                  </a:lnTo>
                  <a:lnTo>
                    <a:pt x="2649817" y="297129"/>
                  </a:lnTo>
                  <a:lnTo>
                    <a:pt x="2618295" y="275869"/>
                  </a:lnTo>
                  <a:lnTo>
                    <a:pt x="2597048" y="244335"/>
                  </a:lnTo>
                  <a:lnTo>
                    <a:pt x="2589276" y="205740"/>
                  </a:lnTo>
                  <a:lnTo>
                    <a:pt x="2597061" y="167132"/>
                  </a:lnTo>
                  <a:lnTo>
                    <a:pt x="2618295" y="135623"/>
                  </a:lnTo>
                  <a:lnTo>
                    <a:pt x="2649817" y="114363"/>
                  </a:lnTo>
                  <a:lnTo>
                    <a:pt x="2688463" y="106553"/>
                  </a:lnTo>
                  <a:lnTo>
                    <a:pt x="2701937" y="107480"/>
                  </a:lnTo>
                  <a:lnTo>
                    <a:pt x="2714841" y="110159"/>
                  </a:lnTo>
                  <a:lnTo>
                    <a:pt x="2727033" y="114541"/>
                  </a:lnTo>
                  <a:lnTo>
                    <a:pt x="2738374" y="120523"/>
                  </a:lnTo>
                  <a:lnTo>
                    <a:pt x="2752407" y="106553"/>
                  </a:lnTo>
                  <a:lnTo>
                    <a:pt x="2709113" y="72961"/>
                  </a:lnTo>
                  <a:lnTo>
                    <a:pt x="2688463" y="71374"/>
                  </a:lnTo>
                  <a:lnTo>
                    <a:pt x="2645943" y="78232"/>
                  </a:lnTo>
                  <a:lnTo>
                    <a:pt x="2609024" y="97320"/>
                  </a:lnTo>
                  <a:lnTo>
                    <a:pt x="2579903" y="126403"/>
                  </a:lnTo>
                  <a:lnTo>
                    <a:pt x="2560815" y="163296"/>
                  </a:lnTo>
                  <a:lnTo>
                    <a:pt x="2553970" y="205740"/>
                  </a:lnTo>
                  <a:lnTo>
                    <a:pt x="2560815" y="248246"/>
                  </a:lnTo>
                  <a:lnTo>
                    <a:pt x="2579903" y="285140"/>
                  </a:lnTo>
                  <a:lnTo>
                    <a:pt x="2609024" y="314210"/>
                  </a:lnTo>
                  <a:lnTo>
                    <a:pt x="2645943" y="333273"/>
                  </a:lnTo>
                  <a:lnTo>
                    <a:pt x="2688463" y="340106"/>
                  </a:lnTo>
                  <a:lnTo>
                    <a:pt x="2730906" y="333273"/>
                  </a:lnTo>
                  <a:lnTo>
                    <a:pt x="2767800" y="314210"/>
                  </a:lnTo>
                  <a:lnTo>
                    <a:pt x="2777083" y="304927"/>
                  </a:lnTo>
                  <a:lnTo>
                    <a:pt x="2796883" y="285140"/>
                  </a:lnTo>
                  <a:lnTo>
                    <a:pt x="2815971" y="248246"/>
                  </a:lnTo>
                  <a:lnTo>
                    <a:pt x="2822829" y="205740"/>
                  </a:lnTo>
                  <a:close/>
                </a:path>
                <a:path w="2891154" h="2646045">
                  <a:moveTo>
                    <a:pt x="2880487" y="205740"/>
                  </a:moveTo>
                  <a:lnTo>
                    <a:pt x="2871406" y="147167"/>
                  </a:lnTo>
                  <a:lnTo>
                    <a:pt x="2845943" y="96012"/>
                  </a:lnTo>
                  <a:lnTo>
                    <a:pt x="2829306" y="94996"/>
                  </a:lnTo>
                  <a:lnTo>
                    <a:pt x="2813431" y="110871"/>
                  </a:lnTo>
                  <a:lnTo>
                    <a:pt x="2826969" y="131775"/>
                  </a:lnTo>
                  <a:lnTo>
                    <a:pt x="2837065" y="154787"/>
                  </a:lnTo>
                  <a:lnTo>
                    <a:pt x="2843377" y="179565"/>
                  </a:lnTo>
                  <a:lnTo>
                    <a:pt x="2845562" y="205740"/>
                  </a:lnTo>
                  <a:lnTo>
                    <a:pt x="2837548" y="255397"/>
                  </a:lnTo>
                  <a:lnTo>
                    <a:pt x="2815234" y="298513"/>
                  </a:lnTo>
                  <a:lnTo>
                    <a:pt x="2781223" y="332524"/>
                  </a:lnTo>
                  <a:lnTo>
                    <a:pt x="2738107" y="354838"/>
                  </a:lnTo>
                  <a:lnTo>
                    <a:pt x="2688463" y="362839"/>
                  </a:lnTo>
                  <a:lnTo>
                    <a:pt x="2638742" y="354838"/>
                  </a:lnTo>
                  <a:lnTo>
                    <a:pt x="2595588" y="332524"/>
                  </a:lnTo>
                  <a:lnTo>
                    <a:pt x="2561552" y="298513"/>
                  </a:lnTo>
                  <a:lnTo>
                    <a:pt x="2539238" y="255397"/>
                  </a:lnTo>
                  <a:lnTo>
                    <a:pt x="2531237" y="205740"/>
                  </a:lnTo>
                  <a:lnTo>
                    <a:pt x="2539238" y="156095"/>
                  </a:lnTo>
                  <a:lnTo>
                    <a:pt x="2561552" y="112979"/>
                  </a:lnTo>
                  <a:lnTo>
                    <a:pt x="2595588" y="78968"/>
                  </a:lnTo>
                  <a:lnTo>
                    <a:pt x="2638742" y="56654"/>
                  </a:lnTo>
                  <a:lnTo>
                    <a:pt x="2688463" y="48641"/>
                  </a:lnTo>
                  <a:lnTo>
                    <a:pt x="2713723" y="50673"/>
                  </a:lnTo>
                  <a:lnTo>
                    <a:pt x="2737675" y="56540"/>
                  </a:lnTo>
                  <a:lnTo>
                    <a:pt x="2760002" y="65951"/>
                  </a:lnTo>
                  <a:lnTo>
                    <a:pt x="2780411" y="78613"/>
                  </a:lnTo>
                  <a:lnTo>
                    <a:pt x="2798191" y="60833"/>
                  </a:lnTo>
                  <a:lnTo>
                    <a:pt x="2797365" y="48641"/>
                  </a:lnTo>
                  <a:lnTo>
                    <a:pt x="2797302" y="47625"/>
                  </a:lnTo>
                  <a:lnTo>
                    <a:pt x="2772943" y="33337"/>
                  </a:lnTo>
                  <a:lnTo>
                    <a:pt x="2746451" y="22682"/>
                  </a:lnTo>
                  <a:lnTo>
                    <a:pt x="2718155" y="16014"/>
                  </a:lnTo>
                  <a:lnTo>
                    <a:pt x="2688463" y="13716"/>
                  </a:lnTo>
                  <a:lnTo>
                    <a:pt x="2644381" y="18796"/>
                  </a:lnTo>
                  <a:lnTo>
                    <a:pt x="2603931" y="33235"/>
                  </a:lnTo>
                  <a:lnTo>
                    <a:pt x="2568257" y="55905"/>
                  </a:lnTo>
                  <a:lnTo>
                    <a:pt x="2538501" y="85648"/>
                  </a:lnTo>
                  <a:lnTo>
                    <a:pt x="2515832" y="121297"/>
                  </a:lnTo>
                  <a:lnTo>
                    <a:pt x="2501379" y="161721"/>
                  </a:lnTo>
                  <a:lnTo>
                    <a:pt x="2496312" y="205740"/>
                  </a:lnTo>
                  <a:lnTo>
                    <a:pt x="2501379" y="249770"/>
                  </a:lnTo>
                  <a:lnTo>
                    <a:pt x="2515832" y="290195"/>
                  </a:lnTo>
                  <a:lnTo>
                    <a:pt x="2538501" y="325843"/>
                  </a:lnTo>
                  <a:lnTo>
                    <a:pt x="2568257" y="355587"/>
                  </a:lnTo>
                  <a:lnTo>
                    <a:pt x="2603931" y="378256"/>
                  </a:lnTo>
                  <a:lnTo>
                    <a:pt x="2644381" y="392696"/>
                  </a:lnTo>
                  <a:lnTo>
                    <a:pt x="2688463" y="397764"/>
                  </a:lnTo>
                  <a:lnTo>
                    <a:pt x="2732481" y="392696"/>
                  </a:lnTo>
                  <a:lnTo>
                    <a:pt x="2772905" y="378256"/>
                  </a:lnTo>
                  <a:lnTo>
                    <a:pt x="2797137" y="362839"/>
                  </a:lnTo>
                  <a:lnTo>
                    <a:pt x="2808554" y="355587"/>
                  </a:lnTo>
                  <a:lnTo>
                    <a:pt x="2838297" y="325843"/>
                  </a:lnTo>
                  <a:lnTo>
                    <a:pt x="2860967" y="290195"/>
                  </a:lnTo>
                  <a:lnTo>
                    <a:pt x="2875407" y="249770"/>
                  </a:lnTo>
                  <a:lnTo>
                    <a:pt x="2880487" y="205740"/>
                  </a:lnTo>
                  <a:close/>
                </a:path>
                <a:path w="2891154" h="2646045">
                  <a:moveTo>
                    <a:pt x="2891028" y="36830"/>
                  </a:moveTo>
                  <a:lnTo>
                    <a:pt x="2856357" y="34671"/>
                  </a:lnTo>
                  <a:lnTo>
                    <a:pt x="2854198" y="0"/>
                  </a:lnTo>
                  <a:lnTo>
                    <a:pt x="2811780" y="42418"/>
                  </a:lnTo>
                  <a:lnTo>
                    <a:pt x="2813050" y="64135"/>
                  </a:lnTo>
                  <a:lnTo>
                    <a:pt x="2692019" y="185166"/>
                  </a:lnTo>
                  <a:lnTo>
                    <a:pt x="2688463" y="184404"/>
                  </a:lnTo>
                  <a:lnTo>
                    <a:pt x="2680144" y="186080"/>
                  </a:lnTo>
                  <a:lnTo>
                    <a:pt x="2673362" y="190652"/>
                  </a:lnTo>
                  <a:lnTo>
                    <a:pt x="2668790" y="197434"/>
                  </a:lnTo>
                  <a:lnTo>
                    <a:pt x="2667127" y="205740"/>
                  </a:lnTo>
                  <a:lnTo>
                    <a:pt x="2668790" y="214058"/>
                  </a:lnTo>
                  <a:lnTo>
                    <a:pt x="2673362" y="220840"/>
                  </a:lnTo>
                  <a:lnTo>
                    <a:pt x="2680144" y="225412"/>
                  </a:lnTo>
                  <a:lnTo>
                    <a:pt x="2688463" y="227076"/>
                  </a:lnTo>
                  <a:lnTo>
                    <a:pt x="2696718" y="225412"/>
                  </a:lnTo>
                  <a:lnTo>
                    <a:pt x="2703512" y="220840"/>
                  </a:lnTo>
                  <a:lnTo>
                    <a:pt x="2708097" y="214058"/>
                  </a:lnTo>
                  <a:lnTo>
                    <a:pt x="2709799" y="205740"/>
                  </a:lnTo>
                  <a:lnTo>
                    <a:pt x="2709697" y="202184"/>
                  </a:lnTo>
                  <a:lnTo>
                    <a:pt x="2709037" y="199517"/>
                  </a:lnTo>
                  <a:lnTo>
                    <a:pt x="2707640" y="196850"/>
                  </a:lnTo>
                  <a:lnTo>
                    <a:pt x="2719324" y="185166"/>
                  </a:lnTo>
                  <a:lnTo>
                    <a:pt x="2826639" y="77851"/>
                  </a:lnTo>
                  <a:lnTo>
                    <a:pt x="2848610" y="79248"/>
                  </a:lnTo>
                  <a:lnTo>
                    <a:pt x="2850007" y="77851"/>
                  </a:lnTo>
                  <a:lnTo>
                    <a:pt x="2891028" y="36830"/>
                  </a:lnTo>
                  <a:close/>
                </a:path>
              </a:pathLst>
            </a:custGeom>
            <a:solidFill>
              <a:srgbClr val="404040"/>
            </a:solidFill>
          </p:spPr>
          <p:txBody>
            <a:bodyPr wrap="square" lIns="0" tIns="0" rIns="0" bIns="0" rtlCol="0"/>
            <a:lstStyle/>
            <a:p>
              <a:endParaRPr/>
            </a:p>
          </p:txBody>
        </p:sp>
      </p:grpSp>
    </p:spTree>
    <p:extLst>
      <p:ext uri="{BB962C8B-B14F-4D97-AF65-F5344CB8AC3E}">
        <p14:creationId xmlns:p14="http://schemas.microsoft.com/office/powerpoint/2010/main" val="2784038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object 2"/>
          <p:cNvGrpSpPr/>
          <p:nvPr/>
        </p:nvGrpSpPr>
        <p:grpSpPr>
          <a:xfrm>
            <a:off x="0" y="0"/>
            <a:ext cx="12192000" cy="3500754"/>
            <a:chOff x="0" y="0"/>
            <a:chExt cx="12192000" cy="3500754"/>
          </a:xfrm>
        </p:grpSpPr>
        <p:sp>
          <p:nvSpPr>
            <p:cNvPr id="3" name="object 3"/>
            <p:cNvSpPr/>
            <p:nvPr/>
          </p:nvSpPr>
          <p:spPr>
            <a:xfrm>
              <a:off x="1763267" y="257556"/>
              <a:ext cx="10429240" cy="868680"/>
            </a:xfrm>
            <a:custGeom>
              <a:avLst/>
              <a:gdLst/>
              <a:ahLst/>
              <a:cxnLst/>
              <a:rect l="l" t="t" r="r" b="b"/>
              <a:pathLst>
                <a:path w="10429240" h="868680">
                  <a:moveTo>
                    <a:pt x="0" y="0"/>
                  </a:moveTo>
                  <a:lnTo>
                    <a:pt x="448" y="44406"/>
                  </a:lnTo>
                  <a:lnTo>
                    <a:pt x="773" y="93341"/>
                  </a:lnTo>
                  <a:lnTo>
                    <a:pt x="1002" y="145799"/>
                  </a:lnTo>
                  <a:lnTo>
                    <a:pt x="1162" y="200772"/>
                  </a:lnTo>
                  <a:lnTo>
                    <a:pt x="1504" y="370727"/>
                  </a:lnTo>
                  <a:lnTo>
                    <a:pt x="1664" y="425700"/>
                  </a:lnTo>
                  <a:lnTo>
                    <a:pt x="1893" y="478158"/>
                  </a:lnTo>
                  <a:lnTo>
                    <a:pt x="2218" y="527093"/>
                  </a:lnTo>
                  <a:lnTo>
                    <a:pt x="2667" y="571500"/>
                  </a:lnTo>
                  <a:lnTo>
                    <a:pt x="379602" y="571627"/>
                  </a:lnTo>
                  <a:lnTo>
                    <a:pt x="379349" y="868680"/>
                  </a:lnTo>
                  <a:lnTo>
                    <a:pt x="10428732" y="856004"/>
                  </a:lnTo>
                  <a:lnTo>
                    <a:pt x="10428732" y="2511"/>
                  </a:lnTo>
                  <a:lnTo>
                    <a:pt x="0" y="0"/>
                  </a:lnTo>
                  <a:close/>
                </a:path>
              </a:pathLst>
            </a:custGeom>
            <a:solidFill>
              <a:srgbClr val="86ACDB"/>
            </a:solidFill>
          </p:spPr>
          <p:txBody>
            <a:bodyPr wrap="square" lIns="0" tIns="0" rIns="0" bIns="0" rtlCol="0"/>
            <a:lstStyle/>
            <a:p>
              <a:endParaRPr/>
            </a:p>
          </p:txBody>
        </p:sp>
        <p:sp>
          <p:nvSpPr>
            <p:cNvPr id="4" name="object 4"/>
            <p:cNvSpPr/>
            <p:nvPr/>
          </p:nvSpPr>
          <p:spPr>
            <a:xfrm>
              <a:off x="27432" y="216408"/>
              <a:ext cx="2025395" cy="97078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2654935"/>
            </a:xfrm>
            <a:custGeom>
              <a:avLst/>
              <a:gdLst/>
              <a:ahLst/>
              <a:cxnLst/>
              <a:rect l="l" t="t" r="r" b="b"/>
              <a:pathLst>
                <a:path w="12192000" h="2654935">
                  <a:moveTo>
                    <a:pt x="0" y="2654808"/>
                  </a:moveTo>
                  <a:lnTo>
                    <a:pt x="12192000" y="2654808"/>
                  </a:lnTo>
                  <a:lnTo>
                    <a:pt x="12192000" y="0"/>
                  </a:lnTo>
                  <a:lnTo>
                    <a:pt x="0" y="0"/>
                  </a:lnTo>
                  <a:lnTo>
                    <a:pt x="0" y="2654808"/>
                  </a:lnTo>
                  <a:close/>
                </a:path>
              </a:pathLst>
            </a:custGeom>
            <a:solidFill>
              <a:srgbClr val="F1F1F1"/>
            </a:solidFill>
          </p:spPr>
          <p:txBody>
            <a:bodyPr wrap="square" lIns="0" tIns="0" rIns="0" bIns="0" rtlCol="0"/>
            <a:lstStyle/>
            <a:p>
              <a:endParaRPr/>
            </a:p>
          </p:txBody>
        </p:sp>
        <p:sp>
          <p:nvSpPr>
            <p:cNvPr id="6" name="object 6"/>
            <p:cNvSpPr/>
            <p:nvPr/>
          </p:nvSpPr>
          <p:spPr>
            <a:xfrm>
              <a:off x="1579943" y="1761263"/>
              <a:ext cx="9003434" cy="1739239"/>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p:nvPr/>
        </p:nvSpPr>
        <p:spPr>
          <a:xfrm>
            <a:off x="2748533" y="255270"/>
            <a:ext cx="6223000" cy="574040"/>
          </a:xfrm>
          <a:prstGeom prst="rect">
            <a:avLst/>
          </a:prstGeom>
        </p:spPr>
        <p:txBody>
          <a:bodyPr vert="horz" wrap="square" lIns="0" tIns="12700" rIns="0" bIns="0" rtlCol="0">
            <a:spAutoFit/>
          </a:bodyPr>
          <a:lstStyle/>
          <a:p>
            <a:pPr marL="12700">
              <a:lnSpc>
                <a:spcPct val="100000"/>
              </a:lnSpc>
              <a:spcBef>
                <a:spcPts val="100"/>
              </a:spcBef>
            </a:pPr>
            <a:r>
              <a:rPr sz="3600" b="1" spc="-5" dirty="0">
                <a:latin typeface="Arial"/>
                <a:cs typeface="Arial"/>
              </a:rPr>
              <a:t>7 </a:t>
            </a:r>
            <a:r>
              <a:rPr sz="3600" b="1" dirty="0">
                <a:latin typeface="Arial"/>
                <a:cs typeface="Arial"/>
              </a:rPr>
              <a:t>Steps of Machine</a:t>
            </a:r>
            <a:r>
              <a:rPr sz="3600" b="1" spc="-65" dirty="0">
                <a:latin typeface="Arial"/>
                <a:cs typeface="Arial"/>
              </a:rPr>
              <a:t> </a:t>
            </a:r>
            <a:r>
              <a:rPr sz="3600" b="1" spc="-5" dirty="0">
                <a:latin typeface="Arial"/>
                <a:cs typeface="Arial"/>
              </a:rPr>
              <a:t>Learning</a:t>
            </a:r>
            <a:endParaRPr sz="3600">
              <a:latin typeface="Arial"/>
              <a:cs typeface="Arial"/>
            </a:endParaRPr>
          </a:p>
        </p:txBody>
      </p:sp>
      <p:sp>
        <p:nvSpPr>
          <p:cNvPr id="8" name="object 8"/>
          <p:cNvSpPr txBox="1">
            <a:spLocks/>
          </p:cNvSpPr>
          <p:nvPr/>
        </p:nvSpPr>
        <p:spPr>
          <a:xfrm>
            <a:off x="3136773" y="1950542"/>
            <a:ext cx="591185" cy="1245870"/>
          </a:xfrm>
          <a:prstGeom prst="rect">
            <a:avLst/>
          </a:prstGeom>
        </p:spPr>
        <p:txBody>
          <a:bodyPr vert="horz" wrap="square" lIns="0" tIns="13335"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5"/>
              </a:spcBef>
            </a:pPr>
            <a:r>
              <a:rPr lang="en-US" sz="8000" smtClean="0">
                <a:solidFill>
                  <a:srgbClr val="FFFFFF"/>
                </a:solidFill>
              </a:rPr>
              <a:t>2</a:t>
            </a:r>
            <a:endParaRPr lang="en-US" sz="8000"/>
          </a:p>
        </p:txBody>
      </p:sp>
      <p:sp>
        <p:nvSpPr>
          <p:cNvPr id="9" name="object 9"/>
          <p:cNvSpPr txBox="1"/>
          <p:nvPr/>
        </p:nvSpPr>
        <p:spPr>
          <a:xfrm>
            <a:off x="4618101" y="2190064"/>
            <a:ext cx="5310505" cy="848994"/>
          </a:xfrm>
          <a:prstGeom prst="rect">
            <a:avLst/>
          </a:prstGeom>
        </p:spPr>
        <p:txBody>
          <a:bodyPr vert="horz" wrap="square" lIns="0" tIns="12700" rIns="0" bIns="0" rtlCol="0">
            <a:spAutoFit/>
          </a:bodyPr>
          <a:lstStyle/>
          <a:p>
            <a:pPr marL="12700">
              <a:lnSpc>
                <a:spcPct val="100000"/>
              </a:lnSpc>
              <a:spcBef>
                <a:spcPts val="100"/>
              </a:spcBef>
              <a:tabLst>
                <a:tab pos="1238250" algn="l"/>
                <a:tab pos="2464435" algn="l"/>
                <a:tab pos="3689985" algn="l"/>
                <a:tab pos="4915535" algn="l"/>
              </a:tabLst>
            </a:pPr>
            <a:r>
              <a:rPr sz="5400" b="1" dirty="0">
                <a:solidFill>
                  <a:srgbClr val="FFFFFF"/>
                </a:solidFill>
                <a:latin typeface="Arial"/>
                <a:cs typeface="Arial"/>
              </a:rPr>
              <a:t>3	4	5	6	7</a:t>
            </a:r>
            <a:endParaRPr sz="5400">
              <a:latin typeface="Arial"/>
              <a:cs typeface="Arial"/>
            </a:endParaRPr>
          </a:p>
        </p:txBody>
      </p:sp>
      <p:sp>
        <p:nvSpPr>
          <p:cNvPr id="10" name="object 10"/>
          <p:cNvSpPr txBox="1"/>
          <p:nvPr/>
        </p:nvSpPr>
        <p:spPr>
          <a:xfrm>
            <a:off x="4459040" y="3175507"/>
            <a:ext cx="281305" cy="1865630"/>
          </a:xfrm>
          <a:prstGeom prst="rect">
            <a:avLst/>
          </a:prstGeom>
        </p:spPr>
        <p:txBody>
          <a:bodyPr vert="vert" wrap="square" lIns="0" tIns="0" rIns="0" bIns="0" rtlCol="0">
            <a:spAutoFit/>
          </a:bodyPr>
          <a:lstStyle/>
          <a:p>
            <a:pPr marL="12700">
              <a:lnSpc>
                <a:spcPts val="2090"/>
              </a:lnSpc>
            </a:pPr>
            <a:r>
              <a:rPr sz="1800" spc="-5" dirty="0">
                <a:solidFill>
                  <a:srgbClr val="001F5F"/>
                </a:solidFill>
                <a:latin typeface="Arial"/>
                <a:cs typeface="Arial"/>
              </a:rPr>
              <a:t>Choosing a</a:t>
            </a:r>
            <a:r>
              <a:rPr sz="1800" spc="-50" dirty="0">
                <a:solidFill>
                  <a:srgbClr val="001F5F"/>
                </a:solidFill>
                <a:latin typeface="Arial"/>
                <a:cs typeface="Arial"/>
              </a:rPr>
              <a:t> </a:t>
            </a:r>
            <a:r>
              <a:rPr sz="1800" spc="-5" dirty="0">
                <a:solidFill>
                  <a:srgbClr val="001F5F"/>
                </a:solidFill>
                <a:latin typeface="Arial"/>
                <a:cs typeface="Arial"/>
              </a:rPr>
              <a:t>Model</a:t>
            </a:r>
            <a:endParaRPr sz="1800">
              <a:latin typeface="Arial"/>
              <a:cs typeface="Arial"/>
            </a:endParaRPr>
          </a:p>
        </p:txBody>
      </p:sp>
      <p:sp>
        <p:nvSpPr>
          <p:cNvPr id="11" name="object 11"/>
          <p:cNvSpPr txBox="1"/>
          <p:nvPr/>
        </p:nvSpPr>
        <p:spPr>
          <a:xfrm>
            <a:off x="5702370" y="3138297"/>
            <a:ext cx="281305" cy="1908810"/>
          </a:xfrm>
          <a:prstGeom prst="rect">
            <a:avLst/>
          </a:prstGeom>
        </p:spPr>
        <p:txBody>
          <a:bodyPr vert="vert" wrap="square" lIns="0" tIns="0" rIns="0" bIns="0" rtlCol="0">
            <a:spAutoFit/>
          </a:bodyPr>
          <a:lstStyle/>
          <a:p>
            <a:pPr marL="12700">
              <a:lnSpc>
                <a:spcPts val="2090"/>
              </a:lnSpc>
            </a:pPr>
            <a:r>
              <a:rPr sz="1800" spc="-15" dirty="0">
                <a:solidFill>
                  <a:srgbClr val="C00000"/>
                </a:solidFill>
                <a:latin typeface="Arial"/>
                <a:cs typeface="Arial"/>
              </a:rPr>
              <a:t>Training </a:t>
            </a:r>
            <a:r>
              <a:rPr sz="1800" dirty="0">
                <a:solidFill>
                  <a:srgbClr val="C00000"/>
                </a:solidFill>
                <a:latin typeface="Arial"/>
                <a:cs typeface="Arial"/>
              </a:rPr>
              <a:t>the</a:t>
            </a:r>
            <a:r>
              <a:rPr sz="1800" spc="-35" dirty="0">
                <a:solidFill>
                  <a:srgbClr val="C00000"/>
                </a:solidFill>
                <a:latin typeface="Arial"/>
                <a:cs typeface="Arial"/>
              </a:rPr>
              <a:t> </a:t>
            </a:r>
            <a:r>
              <a:rPr sz="1800" spc="-5" dirty="0">
                <a:solidFill>
                  <a:srgbClr val="C00000"/>
                </a:solidFill>
                <a:latin typeface="Arial"/>
                <a:cs typeface="Arial"/>
              </a:rPr>
              <a:t>Model</a:t>
            </a:r>
            <a:endParaRPr sz="1800">
              <a:latin typeface="Arial"/>
              <a:cs typeface="Arial"/>
            </a:endParaRPr>
          </a:p>
        </p:txBody>
      </p:sp>
      <p:sp>
        <p:nvSpPr>
          <p:cNvPr id="12" name="object 12"/>
          <p:cNvSpPr txBox="1"/>
          <p:nvPr/>
        </p:nvSpPr>
        <p:spPr>
          <a:xfrm>
            <a:off x="6930079" y="3127375"/>
            <a:ext cx="281305" cy="1775460"/>
          </a:xfrm>
          <a:prstGeom prst="rect">
            <a:avLst/>
          </a:prstGeom>
        </p:spPr>
        <p:txBody>
          <a:bodyPr vert="vert" wrap="square" lIns="0" tIns="0" rIns="0" bIns="0" rtlCol="0">
            <a:spAutoFit/>
          </a:bodyPr>
          <a:lstStyle/>
          <a:p>
            <a:pPr marL="12700">
              <a:lnSpc>
                <a:spcPts val="2090"/>
              </a:lnSpc>
            </a:pPr>
            <a:r>
              <a:rPr sz="1800" spc="-5" dirty="0">
                <a:solidFill>
                  <a:srgbClr val="FFC000"/>
                </a:solidFill>
                <a:latin typeface="Arial"/>
                <a:cs typeface="Arial"/>
              </a:rPr>
              <a:t>Model</a:t>
            </a:r>
            <a:r>
              <a:rPr sz="1800" spc="-55" dirty="0">
                <a:solidFill>
                  <a:srgbClr val="FFC000"/>
                </a:solidFill>
                <a:latin typeface="Arial"/>
                <a:cs typeface="Arial"/>
              </a:rPr>
              <a:t> </a:t>
            </a:r>
            <a:r>
              <a:rPr sz="1800" spc="-5" dirty="0">
                <a:solidFill>
                  <a:srgbClr val="FFC000"/>
                </a:solidFill>
                <a:latin typeface="Arial"/>
                <a:cs typeface="Arial"/>
              </a:rPr>
              <a:t>Evaluation</a:t>
            </a:r>
            <a:endParaRPr sz="1800">
              <a:latin typeface="Arial"/>
              <a:cs typeface="Arial"/>
            </a:endParaRPr>
          </a:p>
        </p:txBody>
      </p:sp>
      <p:sp>
        <p:nvSpPr>
          <p:cNvPr id="13" name="object 13"/>
          <p:cNvSpPr txBox="1"/>
          <p:nvPr/>
        </p:nvSpPr>
        <p:spPr>
          <a:xfrm>
            <a:off x="8189792" y="3127375"/>
            <a:ext cx="281305" cy="2539365"/>
          </a:xfrm>
          <a:prstGeom prst="rect">
            <a:avLst/>
          </a:prstGeom>
        </p:spPr>
        <p:txBody>
          <a:bodyPr vert="vert" wrap="square" lIns="0" tIns="0" rIns="0" bIns="0" rtlCol="0">
            <a:spAutoFit/>
          </a:bodyPr>
          <a:lstStyle/>
          <a:p>
            <a:pPr marL="12700">
              <a:lnSpc>
                <a:spcPts val="2090"/>
              </a:lnSpc>
            </a:pPr>
            <a:r>
              <a:rPr sz="1800" spc="-5" dirty="0">
                <a:solidFill>
                  <a:srgbClr val="006FC0"/>
                </a:solidFill>
                <a:latin typeface="Arial"/>
                <a:cs typeface="Arial"/>
              </a:rPr>
              <a:t>Hyperparameters</a:t>
            </a:r>
            <a:r>
              <a:rPr sz="1800" spc="-55" dirty="0">
                <a:solidFill>
                  <a:srgbClr val="006FC0"/>
                </a:solidFill>
                <a:latin typeface="Arial"/>
                <a:cs typeface="Arial"/>
              </a:rPr>
              <a:t> </a:t>
            </a:r>
            <a:r>
              <a:rPr sz="1800" spc="-15" dirty="0">
                <a:solidFill>
                  <a:srgbClr val="006FC0"/>
                </a:solidFill>
                <a:latin typeface="Arial"/>
                <a:cs typeface="Arial"/>
              </a:rPr>
              <a:t>Tuning</a:t>
            </a:r>
            <a:endParaRPr sz="1800">
              <a:latin typeface="Arial"/>
              <a:cs typeface="Arial"/>
            </a:endParaRPr>
          </a:p>
        </p:txBody>
      </p:sp>
      <p:sp>
        <p:nvSpPr>
          <p:cNvPr id="14" name="object 14"/>
          <p:cNvSpPr txBox="1"/>
          <p:nvPr/>
        </p:nvSpPr>
        <p:spPr>
          <a:xfrm>
            <a:off x="9415658" y="3166110"/>
            <a:ext cx="281305" cy="1577340"/>
          </a:xfrm>
          <a:prstGeom prst="rect">
            <a:avLst/>
          </a:prstGeom>
        </p:spPr>
        <p:txBody>
          <a:bodyPr vert="vert" wrap="square" lIns="0" tIns="0" rIns="0" bIns="0" rtlCol="0">
            <a:spAutoFit/>
          </a:bodyPr>
          <a:lstStyle/>
          <a:p>
            <a:pPr marL="12700">
              <a:lnSpc>
                <a:spcPts val="2090"/>
              </a:lnSpc>
            </a:pPr>
            <a:r>
              <a:rPr sz="1800" spc="-5" dirty="0">
                <a:solidFill>
                  <a:srgbClr val="FF0000"/>
                </a:solidFill>
                <a:latin typeface="Arial"/>
                <a:cs typeface="Arial"/>
              </a:rPr>
              <a:t>Prediction</a:t>
            </a:r>
            <a:r>
              <a:rPr sz="1800" spc="-40" dirty="0">
                <a:solidFill>
                  <a:srgbClr val="FF0000"/>
                </a:solidFill>
                <a:latin typeface="Arial"/>
                <a:cs typeface="Arial"/>
              </a:rPr>
              <a:t> </a:t>
            </a:r>
            <a:r>
              <a:rPr sz="1800" dirty="0">
                <a:solidFill>
                  <a:srgbClr val="FF0000"/>
                </a:solidFill>
                <a:latin typeface="Arial"/>
                <a:cs typeface="Arial"/>
              </a:rPr>
              <a:t>Step</a:t>
            </a:r>
            <a:endParaRPr sz="1800">
              <a:latin typeface="Arial"/>
              <a:cs typeface="Arial"/>
            </a:endParaRPr>
          </a:p>
        </p:txBody>
      </p:sp>
      <p:sp>
        <p:nvSpPr>
          <p:cNvPr id="15" name="object 15"/>
          <p:cNvSpPr txBox="1"/>
          <p:nvPr/>
        </p:nvSpPr>
        <p:spPr>
          <a:xfrm>
            <a:off x="2066035" y="2181225"/>
            <a:ext cx="407034" cy="848360"/>
          </a:xfrm>
          <a:prstGeom prst="rect">
            <a:avLst/>
          </a:prstGeom>
        </p:spPr>
        <p:txBody>
          <a:bodyPr vert="horz" wrap="square" lIns="0" tIns="12700" rIns="0" bIns="0" rtlCol="0">
            <a:spAutoFit/>
          </a:bodyPr>
          <a:lstStyle/>
          <a:p>
            <a:pPr marL="12700">
              <a:lnSpc>
                <a:spcPct val="100000"/>
              </a:lnSpc>
              <a:spcBef>
                <a:spcPts val="100"/>
              </a:spcBef>
            </a:pPr>
            <a:r>
              <a:rPr sz="5400" b="1" spc="-5" dirty="0">
                <a:solidFill>
                  <a:srgbClr val="FFFFFF"/>
                </a:solidFill>
                <a:latin typeface="Arial"/>
                <a:cs typeface="Arial"/>
              </a:rPr>
              <a:t>1</a:t>
            </a:r>
            <a:endParaRPr sz="5400">
              <a:latin typeface="Arial"/>
              <a:cs typeface="Arial"/>
            </a:endParaRPr>
          </a:p>
        </p:txBody>
      </p:sp>
      <p:sp>
        <p:nvSpPr>
          <p:cNvPr id="16" name="object 16"/>
          <p:cNvSpPr txBox="1"/>
          <p:nvPr/>
        </p:nvSpPr>
        <p:spPr>
          <a:xfrm>
            <a:off x="1910277" y="3175507"/>
            <a:ext cx="281305" cy="1574165"/>
          </a:xfrm>
          <a:prstGeom prst="rect">
            <a:avLst/>
          </a:prstGeom>
        </p:spPr>
        <p:txBody>
          <a:bodyPr vert="vert" wrap="square" lIns="0" tIns="0" rIns="0" bIns="0" rtlCol="0">
            <a:spAutoFit/>
          </a:bodyPr>
          <a:lstStyle/>
          <a:p>
            <a:pPr marL="12700">
              <a:lnSpc>
                <a:spcPts val="2090"/>
              </a:lnSpc>
            </a:pPr>
            <a:r>
              <a:rPr sz="1800" spc="-5" dirty="0">
                <a:solidFill>
                  <a:srgbClr val="1C0A83"/>
                </a:solidFill>
                <a:latin typeface="Arial"/>
                <a:cs typeface="Arial"/>
              </a:rPr>
              <a:t>Gathering</a:t>
            </a:r>
            <a:r>
              <a:rPr sz="1800" spc="-50" dirty="0">
                <a:solidFill>
                  <a:srgbClr val="1C0A83"/>
                </a:solidFill>
                <a:latin typeface="Arial"/>
                <a:cs typeface="Arial"/>
              </a:rPr>
              <a:t> </a:t>
            </a:r>
            <a:r>
              <a:rPr sz="1800" spc="-5" dirty="0">
                <a:solidFill>
                  <a:srgbClr val="1C0A83"/>
                </a:solidFill>
                <a:latin typeface="Arial"/>
                <a:cs typeface="Arial"/>
              </a:rPr>
              <a:t>Data</a:t>
            </a:r>
            <a:endParaRPr sz="1800">
              <a:latin typeface="Arial"/>
              <a:cs typeface="Arial"/>
            </a:endParaRPr>
          </a:p>
        </p:txBody>
      </p:sp>
      <p:sp>
        <p:nvSpPr>
          <p:cNvPr id="17" name="object 17"/>
          <p:cNvSpPr txBox="1"/>
          <p:nvPr/>
        </p:nvSpPr>
        <p:spPr>
          <a:xfrm>
            <a:off x="2933205" y="3166110"/>
            <a:ext cx="536575" cy="3279775"/>
          </a:xfrm>
          <a:prstGeom prst="rect">
            <a:avLst/>
          </a:prstGeom>
        </p:spPr>
        <p:txBody>
          <a:bodyPr vert="vert" wrap="square" lIns="0" tIns="0" rIns="0" bIns="0" rtlCol="0">
            <a:spAutoFit/>
          </a:bodyPr>
          <a:lstStyle/>
          <a:p>
            <a:pPr marL="12700">
              <a:lnSpc>
                <a:spcPts val="4079"/>
              </a:lnSpc>
            </a:pPr>
            <a:r>
              <a:rPr sz="3600" b="1" dirty="0">
                <a:solidFill>
                  <a:srgbClr val="00AF50"/>
                </a:solidFill>
                <a:latin typeface="Arial"/>
                <a:cs typeface="Arial"/>
              </a:rPr>
              <a:t>Preparing</a:t>
            </a:r>
            <a:r>
              <a:rPr sz="3600" b="1" spc="-80" dirty="0">
                <a:solidFill>
                  <a:srgbClr val="00AF50"/>
                </a:solidFill>
                <a:latin typeface="Arial"/>
                <a:cs typeface="Arial"/>
              </a:rPr>
              <a:t> </a:t>
            </a:r>
            <a:r>
              <a:rPr sz="3600" b="1" dirty="0">
                <a:solidFill>
                  <a:srgbClr val="00AF50"/>
                </a:solidFill>
                <a:latin typeface="Arial"/>
                <a:cs typeface="Arial"/>
              </a:rPr>
              <a:t>Data</a:t>
            </a:r>
            <a:endParaRPr sz="3600">
              <a:latin typeface="Arial"/>
              <a:cs typeface="Arial"/>
            </a:endParaRPr>
          </a:p>
        </p:txBody>
      </p:sp>
      <p:sp>
        <p:nvSpPr>
          <p:cNvPr id="18" name="object 18"/>
          <p:cNvSpPr txBox="1"/>
          <p:nvPr/>
        </p:nvSpPr>
        <p:spPr>
          <a:xfrm>
            <a:off x="3836670" y="5745581"/>
            <a:ext cx="3964304" cy="574040"/>
          </a:xfrm>
          <a:prstGeom prst="rect">
            <a:avLst/>
          </a:prstGeom>
        </p:spPr>
        <p:txBody>
          <a:bodyPr vert="horz" wrap="square" lIns="0" tIns="12700" rIns="0" bIns="0" rtlCol="0">
            <a:spAutoFit/>
          </a:bodyPr>
          <a:lstStyle/>
          <a:p>
            <a:pPr marL="12700" marR="5080">
              <a:lnSpc>
                <a:spcPct val="100000"/>
              </a:lnSpc>
              <a:spcBef>
                <a:spcPts val="100"/>
              </a:spcBef>
            </a:pPr>
            <a:r>
              <a:rPr sz="1200" dirty="0">
                <a:solidFill>
                  <a:srgbClr val="404040"/>
                </a:solidFill>
                <a:latin typeface="Arial"/>
                <a:cs typeface="Arial"/>
              </a:rPr>
              <a:t>Once the data </a:t>
            </a:r>
            <a:r>
              <a:rPr sz="1200" spc="-5" dirty="0">
                <a:solidFill>
                  <a:srgbClr val="404040"/>
                </a:solidFill>
                <a:latin typeface="Arial"/>
                <a:cs typeface="Arial"/>
              </a:rPr>
              <a:t>is collected, </a:t>
            </a:r>
            <a:r>
              <a:rPr sz="1200" spc="-10" dirty="0">
                <a:solidFill>
                  <a:srgbClr val="404040"/>
                </a:solidFill>
                <a:latin typeface="Arial"/>
                <a:cs typeface="Arial"/>
              </a:rPr>
              <a:t>it’s </a:t>
            </a:r>
            <a:r>
              <a:rPr sz="1200" spc="-5" dirty="0">
                <a:solidFill>
                  <a:srgbClr val="404040"/>
                </a:solidFill>
                <a:latin typeface="Arial"/>
                <a:cs typeface="Arial"/>
              </a:rPr>
              <a:t>time </a:t>
            </a:r>
            <a:r>
              <a:rPr sz="1200" dirty="0">
                <a:solidFill>
                  <a:srgbClr val="404040"/>
                </a:solidFill>
                <a:latin typeface="Arial"/>
                <a:cs typeface="Arial"/>
              </a:rPr>
              <a:t>to assess the </a:t>
            </a:r>
            <a:r>
              <a:rPr sz="1200" spc="-5" dirty="0">
                <a:solidFill>
                  <a:srgbClr val="404040"/>
                </a:solidFill>
                <a:latin typeface="Arial"/>
                <a:cs typeface="Arial"/>
              </a:rPr>
              <a:t>condition  </a:t>
            </a:r>
            <a:r>
              <a:rPr sz="1200" dirty="0">
                <a:solidFill>
                  <a:srgbClr val="404040"/>
                </a:solidFill>
                <a:latin typeface="Arial"/>
                <a:cs typeface="Arial"/>
              </a:rPr>
              <a:t>of it, </a:t>
            </a:r>
            <a:r>
              <a:rPr sz="1200" spc="-5" dirty="0">
                <a:solidFill>
                  <a:srgbClr val="404040"/>
                </a:solidFill>
                <a:latin typeface="Arial"/>
                <a:cs typeface="Arial"/>
              </a:rPr>
              <a:t>including </a:t>
            </a:r>
            <a:r>
              <a:rPr sz="1200" dirty="0">
                <a:solidFill>
                  <a:srgbClr val="404040"/>
                </a:solidFill>
                <a:latin typeface="Arial"/>
                <a:cs typeface="Arial"/>
              </a:rPr>
              <a:t>looking for trends, </a:t>
            </a:r>
            <a:r>
              <a:rPr sz="1200" spc="-5" dirty="0">
                <a:solidFill>
                  <a:srgbClr val="404040"/>
                </a:solidFill>
                <a:latin typeface="Arial"/>
                <a:cs typeface="Arial"/>
              </a:rPr>
              <a:t>outliers, exceptions,  incorrect, inconsistent, missing, or skewed information.</a:t>
            </a:r>
            <a:endParaRPr sz="1200">
              <a:latin typeface="Arial"/>
              <a:cs typeface="Arial"/>
            </a:endParaRPr>
          </a:p>
        </p:txBody>
      </p:sp>
      <p:sp>
        <p:nvSpPr>
          <p:cNvPr id="19" name="object 19"/>
          <p:cNvSpPr/>
          <p:nvPr/>
        </p:nvSpPr>
        <p:spPr>
          <a:xfrm>
            <a:off x="3537203" y="5460491"/>
            <a:ext cx="125095" cy="972819"/>
          </a:xfrm>
          <a:custGeom>
            <a:avLst/>
            <a:gdLst/>
            <a:ahLst/>
            <a:cxnLst/>
            <a:rect l="l" t="t" r="r" b="b"/>
            <a:pathLst>
              <a:path w="125095" h="972820">
                <a:moveTo>
                  <a:pt x="124967" y="0"/>
                </a:moveTo>
                <a:lnTo>
                  <a:pt x="0" y="0"/>
                </a:lnTo>
                <a:lnTo>
                  <a:pt x="0" y="972311"/>
                </a:lnTo>
                <a:lnTo>
                  <a:pt x="124967" y="972311"/>
                </a:lnTo>
                <a:lnTo>
                  <a:pt x="124967" y="0"/>
                </a:lnTo>
                <a:close/>
              </a:path>
            </a:pathLst>
          </a:custGeom>
          <a:solidFill>
            <a:srgbClr val="00AF50"/>
          </a:solidFill>
        </p:spPr>
        <p:txBody>
          <a:bodyPr wrap="square" lIns="0" tIns="0" rIns="0" bIns="0" rtlCol="0"/>
          <a:lstStyle/>
          <a:p>
            <a:endParaRPr/>
          </a:p>
        </p:txBody>
      </p:sp>
    </p:spTree>
    <p:extLst>
      <p:ext uri="{BB962C8B-B14F-4D97-AF65-F5344CB8AC3E}">
        <p14:creationId xmlns:p14="http://schemas.microsoft.com/office/powerpoint/2010/main" val="3696062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object 2"/>
          <p:cNvGrpSpPr/>
          <p:nvPr/>
        </p:nvGrpSpPr>
        <p:grpSpPr>
          <a:xfrm>
            <a:off x="0" y="0"/>
            <a:ext cx="12192000" cy="1671955"/>
            <a:chOff x="0" y="0"/>
            <a:chExt cx="12192000" cy="1671955"/>
          </a:xfrm>
        </p:grpSpPr>
        <p:sp>
          <p:nvSpPr>
            <p:cNvPr id="3" name="object 3"/>
            <p:cNvSpPr/>
            <p:nvPr/>
          </p:nvSpPr>
          <p:spPr>
            <a:xfrm>
              <a:off x="1763267" y="257556"/>
              <a:ext cx="10429240" cy="868680"/>
            </a:xfrm>
            <a:custGeom>
              <a:avLst/>
              <a:gdLst/>
              <a:ahLst/>
              <a:cxnLst/>
              <a:rect l="l" t="t" r="r" b="b"/>
              <a:pathLst>
                <a:path w="10429240" h="868680">
                  <a:moveTo>
                    <a:pt x="0" y="0"/>
                  </a:moveTo>
                  <a:lnTo>
                    <a:pt x="448" y="44406"/>
                  </a:lnTo>
                  <a:lnTo>
                    <a:pt x="773" y="93341"/>
                  </a:lnTo>
                  <a:lnTo>
                    <a:pt x="1002" y="145799"/>
                  </a:lnTo>
                  <a:lnTo>
                    <a:pt x="1162" y="200772"/>
                  </a:lnTo>
                  <a:lnTo>
                    <a:pt x="1504" y="370727"/>
                  </a:lnTo>
                  <a:lnTo>
                    <a:pt x="1664" y="425700"/>
                  </a:lnTo>
                  <a:lnTo>
                    <a:pt x="1893" y="478158"/>
                  </a:lnTo>
                  <a:lnTo>
                    <a:pt x="2218" y="527093"/>
                  </a:lnTo>
                  <a:lnTo>
                    <a:pt x="2667" y="571500"/>
                  </a:lnTo>
                  <a:lnTo>
                    <a:pt x="379602" y="571627"/>
                  </a:lnTo>
                  <a:lnTo>
                    <a:pt x="379349" y="868680"/>
                  </a:lnTo>
                  <a:lnTo>
                    <a:pt x="10428732" y="856004"/>
                  </a:lnTo>
                  <a:lnTo>
                    <a:pt x="10428732" y="2511"/>
                  </a:lnTo>
                  <a:lnTo>
                    <a:pt x="0" y="0"/>
                  </a:lnTo>
                  <a:close/>
                </a:path>
              </a:pathLst>
            </a:custGeom>
            <a:solidFill>
              <a:srgbClr val="86ACDB"/>
            </a:solidFill>
          </p:spPr>
          <p:txBody>
            <a:bodyPr wrap="square" lIns="0" tIns="0" rIns="0" bIns="0" rtlCol="0"/>
            <a:lstStyle/>
            <a:p>
              <a:endParaRPr/>
            </a:p>
          </p:txBody>
        </p:sp>
        <p:sp>
          <p:nvSpPr>
            <p:cNvPr id="4" name="object 4"/>
            <p:cNvSpPr/>
            <p:nvPr/>
          </p:nvSpPr>
          <p:spPr>
            <a:xfrm>
              <a:off x="27432" y="216408"/>
              <a:ext cx="2025395" cy="97078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1671955"/>
            </a:xfrm>
            <a:custGeom>
              <a:avLst/>
              <a:gdLst/>
              <a:ahLst/>
              <a:cxnLst/>
              <a:rect l="l" t="t" r="r" b="b"/>
              <a:pathLst>
                <a:path w="12192000" h="1671955">
                  <a:moveTo>
                    <a:pt x="0" y="1671827"/>
                  </a:moveTo>
                  <a:lnTo>
                    <a:pt x="12192000" y="1671827"/>
                  </a:lnTo>
                  <a:lnTo>
                    <a:pt x="12192000" y="0"/>
                  </a:lnTo>
                  <a:lnTo>
                    <a:pt x="0" y="0"/>
                  </a:lnTo>
                  <a:lnTo>
                    <a:pt x="0" y="1671827"/>
                  </a:lnTo>
                  <a:close/>
                </a:path>
              </a:pathLst>
            </a:custGeom>
            <a:solidFill>
              <a:srgbClr val="F1F1F1"/>
            </a:solidFill>
          </p:spPr>
          <p:txBody>
            <a:bodyPr wrap="square" lIns="0" tIns="0" rIns="0" bIns="0" rtlCol="0"/>
            <a:lstStyle/>
            <a:p>
              <a:endParaRPr/>
            </a:p>
          </p:txBody>
        </p:sp>
      </p:grpSp>
      <p:sp>
        <p:nvSpPr>
          <p:cNvPr id="6" name="object 6"/>
          <p:cNvSpPr txBox="1">
            <a:spLocks/>
          </p:cNvSpPr>
          <p:nvPr/>
        </p:nvSpPr>
        <p:spPr>
          <a:xfrm>
            <a:off x="4315714" y="255270"/>
            <a:ext cx="3277870" cy="574040"/>
          </a:xfrm>
          <a:prstGeom prst="rect">
            <a:avLst/>
          </a:prstGeom>
        </p:spPr>
        <p:txBody>
          <a:bodyPr vert="horz" wrap="square" lIns="0" tIns="12700"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3600" smtClean="0">
                <a:solidFill>
                  <a:srgbClr val="000000"/>
                </a:solidFill>
              </a:rPr>
              <a:t>Preparing</a:t>
            </a:r>
            <a:r>
              <a:rPr lang="en-US" sz="3600" spc="-75" smtClean="0">
                <a:solidFill>
                  <a:srgbClr val="000000"/>
                </a:solidFill>
              </a:rPr>
              <a:t> </a:t>
            </a:r>
            <a:r>
              <a:rPr lang="en-US" sz="3600" spc="-5" smtClean="0">
                <a:solidFill>
                  <a:srgbClr val="000000"/>
                </a:solidFill>
              </a:rPr>
              <a:t>Data</a:t>
            </a:r>
            <a:endParaRPr lang="en-US" sz="3600"/>
          </a:p>
        </p:txBody>
      </p:sp>
      <p:sp>
        <p:nvSpPr>
          <p:cNvPr id="7" name="object 7"/>
          <p:cNvSpPr txBox="1"/>
          <p:nvPr/>
        </p:nvSpPr>
        <p:spPr>
          <a:xfrm>
            <a:off x="539334" y="2709417"/>
            <a:ext cx="650875" cy="3787140"/>
          </a:xfrm>
          <a:prstGeom prst="rect">
            <a:avLst/>
          </a:prstGeom>
        </p:spPr>
        <p:txBody>
          <a:bodyPr vert="vert" wrap="square" lIns="0" tIns="0" rIns="0" bIns="0" rtlCol="0">
            <a:spAutoFit/>
          </a:bodyPr>
          <a:lstStyle/>
          <a:p>
            <a:pPr marL="12700">
              <a:lnSpc>
                <a:spcPts val="4965"/>
              </a:lnSpc>
            </a:pPr>
            <a:r>
              <a:rPr sz="4400" dirty="0">
                <a:solidFill>
                  <a:srgbClr val="00AF50"/>
                </a:solidFill>
                <a:latin typeface="Arial"/>
                <a:cs typeface="Arial"/>
              </a:rPr>
              <a:t>Preparing</a:t>
            </a:r>
            <a:r>
              <a:rPr sz="4400" spc="-75" dirty="0">
                <a:solidFill>
                  <a:srgbClr val="00AF50"/>
                </a:solidFill>
                <a:latin typeface="Arial"/>
                <a:cs typeface="Arial"/>
              </a:rPr>
              <a:t> </a:t>
            </a:r>
            <a:r>
              <a:rPr sz="4400" dirty="0">
                <a:solidFill>
                  <a:srgbClr val="00AF50"/>
                </a:solidFill>
                <a:latin typeface="Arial"/>
                <a:cs typeface="Arial"/>
              </a:rPr>
              <a:t>Data</a:t>
            </a:r>
            <a:endParaRPr sz="4400">
              <a:latin typeface="Arial"/>
              <a:cs typeface="Arial"/>
            </a:endParaRPr>
          </a:p>
        </p:txBody>
      </p:sp>
      <p:sp>
        <p:nvSpPr>
          <p:cNvPr id="8" name="object 8"/>
          <p:cNvSpPr/>
          <p:nvPr/>
        </p:nvSpPr>
        <p:spPr>
          <a:xfrm>
            <a:off x="1263396" y="2606039"/>
            <a:ext cx="108585" cy="3991610"/>
          </a:xfrm>
          <a:custGeom>
            <a:avLst/>
            <a:gdLst/>
            <a:ahLst/>
            <a:cxnLst/>
            <a:rect l="l" t="t" r="r" b="b"/>
            <a:pathLst>
              <a:path w="108584" h="3991609">
                <a:moveTo>
                  <a:pt x="108203" y="0"/>
                </a:moveTo>
                <a:lnTo>
                  <a:pt x="0" y="0"/>
                </a:lnTo>
                <a:lnTo>
                  <a:pt x="0" y="3991355"/>
                </a:lnTo>
                <a:lnTo>
                  <a:pt x="108203" y="3991355"/>
                </a:lnTo>
                <a:lnTo>
                  <a:pt x="108203" y="0"/>
                </a:lnTo>
                <a:close/>
              </a:path>
            </a:pathLst>
          </a:custGeom>
          <a:solidFill>
            <a:srgbClr val="00AF50"/>
          </a:solidFill>
        </p:spPr>
        <p:txBody>
          <a:bodyPr wrap="square" lIns="0" tIns="0" rIns="0" bIns="0" rtlCol="0"/>
          <a:lstStyle/>
          <a:p>
            <a:endParaRPr/>
          </a:p>
        </p:txBody>
      </p:sp>
      <p:grpSp>
        <p:nvGrpSpPr>
          <p:cNvPr id="9" name="object 9"/>
          <p:cNvGrpSpPr/>
          <p:nvPr/>
        </p:nvGrpSpPr>
        <p:grpSpPr>
          <a:xfrm>
            <a:off x="188476" y="766980"/>
            <a:ext cx="1984375" cy="1739264"/>
            <a:chOff x="188476" y="766980"/>
            <a:chExt cx="1984375" cy="1739264"/>
          </a:xfrm>
        </p:grpSpPr>
        <p:sp>
          <p:nvSpPr>
            <p:cNvPr id="10" name="object 10"/>
            <p:cNvSpPr/>
            <p:nvPr/>
          </p:nvSpPr>
          <p:spPr>
            <a:xfrm>
              <a:off x="201176" y="779680"/>
              <a:ext cx="1958975" cy="1713864"/>
            </a:xfrm>
            <a:custGeom>
              <a:avLst/>
              <a:gdLst/>
              <a:ahLst/>
              <a:cxnLst/>
              <a:rect l="l" t="t" r="r" b="b"/>
              <a:pathLst>
                <a:path w="1958975" h="1713864">
                  <a:moveTo>
                    <a:pt x="1118316" y="0"/>
                  </a:moveTo>
                  <a:lnTo>
                    <a:pt x="1051480" y="6326"/>
                  </a:lnTo>
                  <a:lnTo>
                    <a:pt x="989463" y="35178"/>
                  </a:lnTo>
                  <a:lnTo>
                    <a:pt x="942260" y="81218"/>
                  </a:lnTo>
                  <a:lnTo>
                    <a:pt x="914795" y="133395"/>
                  </a:lnTo>
                  <a:lnTo>
                    <a:pt x="906987" y="164183"/>
                  </a:lnTo>
                  <a:lnTo>
                    <a:pt x="905565" y="168755"/>
                  </a:lnTo>
                  <a:lnTo>
                    <a:pt x="903814" y="178657"/>
                  </a:lnTo>
                  <a:lnTo>
                    <a:pt x="902552" y="188725"/>
                  </a:lnTo>
                  <a:lnTo>
                    <a:pt x="901790" y="198937"/>
                  </a:lnTo>
                  <a:lnTo>
                    <a:pt x="901539" y="209268"/>
                  </a:lnTo>
                  <a:lnTo>
                    <a:pt x="901691" y="351762"/>
                  </a:lnTo>
                  <a:lnTo>
                    <a:pt x="223918" y="351000"/>
                  </a:lnTo>
                  <a:lnTo>
                    <a:pt x="132805" y="355861"/>
                  </a:lnTo>
                  <a:lnTo>
                    <a:pt x="84188" y="362176"/>
                  </a:lnTo>
                  <a:lnTo>
                    <a:pt x="40060" y="396974"/>
                  </a:lnTo>
                  <a:lnTo>
                    <a:pt x="15229" y="431356"/>
                  </a:lnTo>
                  <a:lnTo>
                    <a:pt x="2836" y="470408"/>
                  </a:lnTo>
                  <a:lnTo>
                    <a:pt x="2878" y="511027"/>
                  </a:lnTo>
                  <a:lnTo>
                    <a:pt x="15350" y="550109"/>
                  </a:lnTo>
                  <a:lnTo>
                    <a:pt x="40250" y="584553"/>
                  </a:lnTo>
                  <a:lnTo>
                    <a:pt x="306404" y="850745"/>
                  </a:lnTo>
                  <a:lnTo>
                    <a:pt x="40822" y="1116302"/>
                  </a:lnTo>
                  <a:lnTo>
                    <a:pt x="15181" y="1151647"/>
                  </a:lnTo>
                  <a:lnTo>
                    <a:pt x="1170" y="1192626"/>
                  </a:lnTo>
                  <a:lnTo>
                    <a:pt x="0" y="1234689"/>
                  </a:lnTo>
                  <a:lnTo>
                    <a:pt x="12881" y="1273290"/>
                  </a:lnTo>
                  <a:lnTo>
                    <a:pt x="41025" y="1303881"/>
                  </a:lnTo>
                  <a:lnTo>
                    <a:pt x="86594" y="1329205"/>
                  </a:lnTo>
                  <a:lnTo>
                    <a:pt x="131857" y="1343124"/>
                  </a:lnTo>
                  <a:lnTo>
                    <a:pt x="177694" y="1348279"/>
                  </a:lnTo>
                  <a:lnTo>
                    <a:pt x="224985" y="1347315"/>
                  </a:lnTo>
                  <a:lnTo>
                    <a:pt x="902758" y="1347950"/>
                  </a:lnTo>
                  <a:lnTo>
                    <a:pt x="903038" y="1500858"/>
                  </a:lnTo>
                  <a:lnTo>
                    <a:pt x="901768" y="1514320"/>
                  </a:lnTo>
                  <a:lnTo>
                    <a:pt x="905477" y="1552612"/>
                  </a:lnTo>
                  <a:lnTo>
                    <a:pt x="916527" y="1589774"/>
                  </a:lnTo>
                  <a:lnTo>
                    <a:pt x="934913" y="1624673"/>
                  </a:lnTo>
                  <a:lnTo>
                    <a:pt x="960632" y="1656179"/>
                  </a:lnTo>
                  <a:lnTo>
                    <a:pt x="996901" y="1684971"/>
                  </a:lnTo>
                  <a:lnTo>
                    <a:pt x="1037409" y="1704182"/>
                  </a:lnTo>
                  <a:lnTo>
                    <a:pt x="1080459" y="1713809"/>
                  </a:lnTo>
                  <a:lnTo>
                    <a:pt x="1124350" y="1713849"/>
                  </a:lnTo>
                  <a:lnTo>
                    <a:pt x="1167384" y="1704302"/>
                  </a:lnTo>
                  <a:lnTo>
                    <a:pt x="1207861" y="1685164"/>
                  </a:lnTo>
                  <a:lnTo>
                    <a:pt x="1244083" y="1656433"/>
                  </a:lnTo>
                  <a:lnTo>
                    <a:pt x="1897879" y="1002637"/>
                  </a:lnTo>
                  <a:lnTo>
                    <a:pt x="1923533" y="971268"/>
                  </a:lnTo>
                  <a:lnTo>
                    <a:pt x="1925946" y="966569"/>
                  </a:lnTo>
                  <a:lnTo>
                    <a:pt x="1926835" y="965553"/>
                  </a:lnTo>
                  <a:lnTo>
                    <a:pt x="1947485" y="924654"/>
                  </a:lnTo>
                  <a:lnTo>
                    <a:pt x="1958129" y="880891"/>
                  </a:lnTo>
                  <a:lnTo>
                    <a:pt x="1958776" y="836076"/>
                  </a:lnTo>
                  <a:lnTo>
                    <a:pt x="1949432" y="792024"/>
                  </a:lnTo>
                  <a:lnTo>
                    <a:pt x="1930105" y="750546"/>
                  </a:lnTo>
                  <a:lnTo>
                    <a:pt x="1900800" y="713458"/>
                  </a:lnTo>
                  <a:lnTo>
                    <a:pt x="1245607" y="58392"/>
                  </a:lnTo>
                  <a:lnTo>
                    <a:pt x="1214238" y="32611"/>
                  </a:lnTo>
                  <a:lnTo>
                    <a:pt x="1151612" y="5242"/>
                  </a:lnTo>
                  <a:lnTo>
                    <a:pt x="1118316" y="0"/>
                  </a:lnTo>
                  <a:close/>
                </a:path>
              </a:pathLst>
            </a:custGeom>
            <a:solidFill>
              <a:srgbClr val="00AF50"/>
            </a:solidFill>
          </p:spPr>
          <p:txBody>
            <a:bodyPr wrap="square" lIns="0" tIns="0" rIns="0" bIns="0" rtlCol="0"/>
            <a:lstStyle/>
            <a:p>
              <a:endParaRPr/>
            </a:p>
          </p:txBody>
        </p:sp>
        <p:sp>
          <p:nvSpPr>
            <p:cNvPr id="11" name="object 11"/>
            <p:cNvSpPr/>
            <p:nvPr/>
          </p:nvSpPr>
          <p:spPr>
            <a:xfrm>
              <a:off x="201176" y="779680"/>
              <a:ext cx="1958975" cy="1713864"/>
            </a:xfrm>
            <a:custGeom>
              <a:avLst/>
              <a:gdLst/>
              <a:ahLst/>
              <a:cxnLst/>
              <a:rect l="l" t="t" r="r" b="b"/>
              <a:pathLst>
                <a:path w="1958975" h="1713864">
                  <a:moveTo>
                    <a:pt x="1084698" y="353"/>
                  </a:moveTo>
                  <a:lnTo>
                    <a:pt x="1151612" y="5242"/>
                  </a:lnTo>
                  <a:lnTo>
                    <a:pt x="1214238" y="32611"/>
                  </a:lnTo>
                  <a:lnTo>
                    <a:pt x="1245607" y="58392"/>
                  </a:lnTo>
                  <a:lnTo>
                    <a:pt x="1900800" y="713458"/>
                  </a:lnTo>
                  <a:lnTo>
                    <a:pt x="1930105" y="750546"/>
                  </a:lnTo>
                  <a:lnTo>
                    <a:pt x="1949432" y="792024"/>
                  </a:lnTo>
                  <a:lnTo>
                    <a:pt x="1958776" y="836076"/>
                  </a:lnTo>
                  <a:lnTo>
                    <a:pt x="1958129" y="880891"/>
                  </a:lnTo>
                  <a:lnTo>
                    <a:pt x="1947485" y="924654"/>
                  </a:lnTo>
                  <a:lnTo>
                    <a:pt x="1926835" y="965553"/>
                  </a:lnTo>
                  <a:lnTo>
                    <a:pt x="1925946" y="966569"/>
                  </a:lnTo>
                  <a:lnTo>
                    <a:pt x="1923533" y="971268"/>
                  </a:lnTo>
                  <a:lnTo>
                    <a:pt x="1897879" y="1002637"/>
                  </a:lnTo>
                  <a:lnTo>
                    <a:pt x="1244083" y="1656433"/>
                  </a:lnTo>
                  <a:lnTo>
                    <a:pt x="1207861" y="1685164"/>
                  </a:lnTo>
                  <a:lnTo>
                    <a:pt x="1167384" y="1704302"/>
                  </a:lnTo>
                  <a:lnTo>
                    <a:pt x="1124350" y="1713849"/>
                  </a:lnTo>
                  <a:lnTo>
                    <a:pt x="1080459" y="1713809"/>
                  </a:lnTo>
                  <a:lnTo>
                    <a:pt x="1037409" y="1704182"/>
                  </a:lnTo>
                  <a:lnTo>
                    <a:pt x="996901" y="1684971"/>
                  </a:lnTo>
                  <a:lnTo>
                    <a:pt x="960632" y="1656179"/>
                  </a:lnTo>
                  <a:lnTo>
                    <a:pt x="934913" y="1624673"/>
                  </a:lnTo>
                  <a:lnTo>
                    <a:pt x="916527" y="1589774"/>
                  </a:lnTo>
                  <a:lnTo>
                    <a:pt x="905477" y="1552612"/>
                  </a:lnTo>
                  <a:lnTo>
                    <a:pt x="901768" y="1514320"/>
                  </a:lnTo>
                  <a:lnTo>
                    <a:pt x="903038" y="1500858"/>
                  </a:lnTo>
                  <a:lnTo>
                    <a:pt x="902911" y="1499715"/>
                  </a:lnTo>
                  <a:lnTo>
                    <a:pt x="902758" y="1347950"/>
                  </a:lnTo>
                  <a:lnTo>
                    <a:pt x="224985" y="1347315"/>
                  </a:lnTo>
                  <a:lnTo>
                    <a:pt x="177694" y="1348279"/>
                  </a:lnTo>
                  <a:lnTo>
                    <a:pt x="131857" y="1343124"/>
                  </a:lnTo>
                  <a:lnTo>
                    <a:pt x="86594" y="1329205"/>
                  </a:lnTo>
                  <a:lnTo>
                    <a:pt x="41025" y="1303881"/>
                  </a:lnTo>
                  <a:lnTo>
                    <a:pt x="12881" y="1273290"/>
                  </a:lnTo>
                  <a:lnTo>
                    <a:pt x="0" y="1234689"/>
                  </a:lnTo>
                  <a:lnTo>
                    <a:pt x="1170" y="1192626"/>
                  </a:lnTo>
                  <a:lnTo>
                    <a:pt x="15181" y="1151647"/>
                  </a:lnTo>
                  <a:lnTo>
                    <a:pt x="40822" y="1116302"/>
                  </a:lnTo>
                  <a:lnTo>
                    <a:pt x="306404" y="850745"/>
                  </a:lnTo>
                  <a:lnTo>
                    <a:pt x="40250" y="584553"/>
                  </a:lnTo>
                  <a:lnTo>
                    <a:pt x="15350" y="550109"/>
                  </a:lnTo>
                  <a:lnTo>
                    <a:pt x="2878" y="511027"/>
                  </a:lnTo>
                  <a:lnTo>
                    <a:pt x="2836" y="470408"/>
                  </a:lnTo>
                  <a:lnTo>
                    <a:pt x="15229" y="431356"/>
                  </a:lnTo>
                  <a:lnTo>
                    <a:pt x="40060" y="396974"/>
                  </a:lnTo>
                  <a:lnTo>
                    <a:pt x="84188" y="362176"/>
                  </a:lnTo>
                  <a:lnTo>
                    <a:pt x="132805" y="355861"/>
                  </a:lnTo>
                  <a:lnTo>
                    <a:pt x="223918" y="351000"/>
                  </a:lnTo>
                  <a:lnTo>
                    <a:pt x="901691" y="351762"/>
                  </a:lnTo>
                  <a:lnTo>
                    <a:pt x="901539" y="209268"/>
                  </a:lnTo>
                  <a:lnTo>
                    <a:pt x="905565" y="168755"/>
                  </a:lnTo>
                  <a:lnTo>
                    <a:pt x="906987" y="164183"/>
                  </a:lnTo>
                  <a:lnTo>
                    <a:pt x="907254" y="161389"/>
                  </a:lnTo>
                  <a:lnTo>
                    <a:pt x="926464" y="106509"/>
                  </a:lnTo>
                  <a:lnTo>
                    <a:pt x="962182" y="58011"/>
                  </a:lnTo>
                  <a:lnTo>
                    <a:pt x="1019482" y="17942"/>
                  </a:lnTo>
                  <a:lnTo>
                    <a:pt x="1051480" y="6326"/>
                  </a:lnTo>
                  <a:lnTo>
                    <a:pt x="1084698" y="353"/>
                  </a:lnTo>
                  <a:close/>
                </a:path>
              </a:pathLst>
            </a:custGeom>
            <a:ln w="25400">
              <a:solidFill>
                <a:srgbClr val="FFFFFF"/>
              </a:solidFill>
            </a:ln>
          </p:spPr>
          <p:txBody>
            <a:bodyPr wrap="square" lIns="0" tIns="0" rIns="0" bIns="0" rtlCol="0"/>
            <a:lstStyle/>
            <a:p>
              <a:endParaRPr/>
            </a:p>
          </p:txBody>
        </p:sp>
      </p:grpSp>
      <p:sp>
        <p:nvSpPr>
          <p:cNvPr id="12" name="object 12"/>
          <p:cNvSpPr txBox="1"/>
          <p:nvPr/>
        </p:nvSpPr>
        <p:spPr>
          <a:xfrm>
            <a:off x="756005" y="959307"/>
            <a:ext cx="591185" cy="1245870"/>
          </a:xfrm>
          <a:prstGeom prst="rect">
            <a:avLst/>
          </a:prstGeom>
        </p:spPr>
        <p:txBody>
          <a:bodyPr vert="horz" wrap="square" lIns="0" tIns="13335" rIns="0" bIns="0" rtlCol="0">
            <a:spAutoFit/>
          </a:bodyPr>
          <a:lstStyle/>
          <a:p>
            <a:pPr marL="12700">
              <a:lnSpc>
                <a:spcPct val="100000"/>
              </a:lnSpc>
              <a:spcBef>
                <a:spcPts val="105"/>
              </a:spcBef>
            </a:pPr>
            <a:r>
              <a:rPr sz="8000" b="1" dirty="0">
                <a:solidFill>
                  <a:srgbClr val="FFFFFF"/>
                </a:solidFill>
                <a:latin typeface="Arial"/>
                <a:cs typeface="Arial"/>
              </a:rPr>
              <a:t>2</a:t>
            </a:r>
            <a:endParaRPr sz="8000">
              <a:latin typeface="Arial"/>
              <a:cs typeface="Arial"/>
            </a:endParaRPr>
          </a:p>
        </p:txBody>
      </p:sp>
      <p:sp>
        <p:nvSpPr>
          <p:cNvPr id="14" name="object 13"/>
          <p:cNvSpPr txBox="1"/>
          <p:nvPr/>
        </p:nvSpPr>
        <p:spPr>
          <a:xfrm>
            <a:off x="2366264" y="2259838"/>
            <a:ext cx="8211184" cy="3776979"/>
          </a:xfrm>
          <a:prstGeom prst="rect">
            <a:avLst/>
          </a:prstGeom>
        </p:spPr>
        <p:txBody>
          <a:bodyPr vert="horz" wrap="square" lIns="0" tIns="12700" rIns="0" bIns="0" rtlCol="0">
            <a:spAutoFit/>
          </a:bodyPr>
          <a:lstStyle/>
          <a:p>
            <a:pPr marL="266700" indent="-254635">
              <a:lnSpc>
                <a:spcPct val="100000"/>
              </a:lnSpc>
              <a:spcBef>
                <a:spcPts val="100"/>
              </a:spcBef>
              <a:buAutoNum type="arabicPeriod"/>
              <a:tabLst>
                <a:tab pos="267335" algn="l"/>
              </a:tabLst>
            </a:pPr>
            <a:r>
              <a:rPr sz="1800" b="1" spc="-5" dirty="0">
                <a:latin typeface="Arial"/>
                <a:cs typeface="Arial"/>
              </a:rPr>
              <a:t>Data Exploration </a:t>
            </a:r>
            <a:r>
              <a:rPr sz="1800" b="1" dirty="0">
                <a:latin typeface="Arial"/>
                <a:cs typeface="Arial"/>
              </a:rPr>
              <a:t>and Profiling</a:t>
            </a:r>
            <a:endParaRPr sz="1800">
              <a:latin typeface="Arial"/>
              <a:cs typeface="Arial"/>
            </a:endParaRPr>
          </a:p>
          <a:p>
            <a:pPr marL="12700" marR="645160">
              <a:lnSpc>
                <a:spcPct val="100000"/>
              </a:lnSpc>
              <a:spcBef>
                <a:spcPts val="10"/>
              </a:spcBef>
            </a:pPr>
            <a:r>
              <a:rPr sz="1200" dirty="0">
                <a:solidFill>
                  <a:srgbClr val="404040"/>
                </a:solidFill>
                <a:latin typeface="Arial"/>
                <a:cs typeface="Arial"/>
              </a:rPr>
              <a:t>Once the </a:t>
            </a:r>
            <a:r>
              <a:rPr sz="1200" spc="-5" dirty="0">
                <a:solidFill>
                  <a:srgbClr val="404040"/>
                </a:solidFill>
                <a:latin typeface="Arial"/>
                <a:cs typeface="Arial"/>
              </a:rPr>
              <a:t>data is collected, it’s </a:t>
            </a:r>
            <a:r>
              <a:rPr sz="1200" dirty="0">
                <a:solidFill>
                  <a:srgbClr val="404040"/>
                </a:solidFill>
                <a:latin typeface="Arial"/>
                <a:cs typeface="Arial"/>
              </a:rPr>
              <a:t>time to assess the </a:t>
            </a:r>
            <a:r>
              <a:rPr sz="1200" spc="-5" dirty="0">
                <a:solidFill>
                  <a:srgbClr val="404040"/>
                </a:solidFill>
                <a:latin typeface="Arial"/>
                <a:cs typeface="Arial"/>
              </a:rPr>
              <a:t>condition </a:t>
            </a:r>
            <a:r>
              <a:rPr sz="1200" dirty="0">
                <a:solidFill>
                  <a:srgbClr val="404040"/>
                </a:solidFill>
                <a:latin typeface="Arial"/>
                <a:cs typeface="Arial"/>
              </a:rPr>
              <a:t>of it, </a:t>
            </a:r>
            <a:r>
              <a:rPr sz="1200" spc="-5" dirty="0">
                <a:solidFill>
                  <a:srgbClr val="404040"/>
                </a:solidFill>
                <a:latin typeface="Arial"/>
                <a:cs typeface="Arial"/>
              </a:rPr>
              <a:t>including </a:t>
            </a:r>
            <a:r>
              <a:rPr sz="1200" dirty="0">
                <a:solidFill>
                  <a:srgbClr val="404040"/>
                </a:solidFill>
                <a:latin typeface="Arial"/>
                <a:cs typeface="Arial"/>
              </a:rPr>
              <a:t>looking for trends, </a:t>
            </a:r>
            <a:r>
              <a:rPr sz="1200" spc="-5" dirty="0">
                <a:solidFill>
                  <a:srgbClr val="404040"/>
                </a:solidFill>
                <a:latin typeface="Arial"/>
                <a:cs typeface="Arial"/>
              </a:rPr>
              <a:t>outliers, exceptions,  incorrect, inconsistent, missing, or skewed</a:t>
            </a:r>
            <a:r>
              <a:rPr sz="1200" spc="-40" dirty="0">
                <a:solidFill>
                  <a:srgbClr val="404040"/>
                </a:solidFill>
                <a:latin typeface="Arial"/>
                <a:cs typeface="Arial"/>
              </a:rPr>
              <a:t> </a:t>
            </a:r>
            <a:r>
              <a:rPr sz="1200" spc="-5" dirty="0">
                <a:solidFill>
                  <a:srgbClr val="404040"/>
                </a:solidFill>
                <a:latin typeface="Arial"/>
                <a:cs typeface="Arial"/>
              </a:rPr>
              <a:t>information.</a:t>
            </a:r>
            <a:endParaRPr sz="1200">
              <a:latin typeface="Arial"/>
              <a:cs typeface="Arial"/>
            </a:endParaRPr>
          </a:p>
          <a:p>
            <a:pPr>
              <a:lnSpc>
                <a:spcPct val="100000"/>
              </a:lnSpc>
              <a:spcBef>
                <a:spcPts val="50"/>
              </a:spcBef>
            </a:pPr>
            <a:endParaRPr sz="1200">
              <a:latin typeface="Arial"/>
              <a:cs typeface="Arial"/>
            </a:endParaRPr>
          </a:p>
          <a:p>
            <a:pPr marL="266700" indent="-254635">
              <a:lnSpc>
                <a:spcPct val="100000"/>
              </a:lnSpc>
              <a:buAutoNum type="arabicPeriod" startAt="2"/>
              <a:tabLst>
                <a:tab pos="267335" algn="l"/>
              </a:tabLst>
            </a:pPr>
            <a:r>
              <a:rPr sz="1800" b="1" spc="-5" dirty="0">
                <a:latin typeface="Arial"/>
                <a:cs typeface="Arial"/>
              </a:rPr>
              <a:t>Formatting </a:t>
            </a:r>
            <a:r>
              <a:rPr sz="1800" b="1" dirty="0">
                <a:latin typeface="Arial"/>
                <a:cs typeface="Arial"/>
              </a:rPr>
              <a:t>data to </a:t>
            </a:r>
            <a:r>
              <a:rPr sz="1800" b="1" spc="-10" dirty="0">
                <a:latin typeface="Arial"/>
                <a:cs typeface="Arial"/>
              </a:rPr>
              <a:t>make </a:t>
            </a:r>
            <a:r>
              <a:rPr sz="1800" b="1" dirty="0">
                <a:latin typeface="Arial"/>
                <a:cs typeface="Arial"/>
              </a:rPr>
              <a:t>it</a:t>
            </a:r>
            <a:r>
              <a:rPr sz="1800" b="1" spc="15" dirty="0">
                <a:latin typeface="Arial"/>
                <a:cs typeface="Arial"/>
              </a:rPr>
              <a:t> </a:t>
            </a:r>
            <a:r>
              <a:rPr sz="1800" b="1" spc="-5" dirty="0">
                <a:latin typeface="Arial"/>
                <a:cs typeface="Arial"/>
              </a:rPr>
              <a:t>consistent</a:t>
            </a:r>
            <a:endParaRPr sz="1800">
              <a:latin typeface="Arial"/>
              <a:cs typeface="Arial"/>
            </a:endParaRPr>
          </a:p>
          <a:p>
            <a:pPr marL="12700" marR="229235" algn="just">
              <a:lnSpc>
                <a:spcPct val="100000"/>
              </a:lnSpc>
              <a:spcBef>
                <a:spcPts val="15"/>
              </a:spcBef>
            </a:pPr>
            <a:r>
              <a:rPr sz="1200" dirty="0">
                <a:solidFill>
                  <a:srgbClr val="404040"/>
                </a:solidFill>
                <a:latin typeface="Arial"/>
                <a:cs typeface="Arial"/>
              </a:rPr>
              <a:t>The </a:t>
            </a:r>
            <a:r>
              <a:rPr sz="1200" spc="-5" dirty="0">
                <a:solidFill>
                  <a:srgbClr val="404040"/>
                </a:solidFill>
                <a:latin typeface="Arial"/>
                <a:cs typeface="Arial"/>
              </a:rPr>
              <a:t>next </a:t>
            </a:r>
            <a:r>
              <a:rPr sz="1200" dirty="0">
                <a:solidFill>
                  <a:srgbClr val="404040"/>
                </a:solidFill>
                <a:latin typeface="Arial"/>
                <a:cs typeface="Arial"/>
              </a:rPr>
              <a:t>step </a:t>
            </a:r>
            <a:r>
              <a:rPr sz="1200" spc="-5" dirty="0">
                <a:solidFill>
                  <a:srgbClr val="404040"/>
                </a:solidFill>
                <a:latin typeface="Arial"/>
                <a:cs typeface="Arial"/>
              </a:rPr>
              <a:t>in great data preparation is </a:t>
            </a:r>
            <a:r>
              <a:rPr sz="1200" dirty="0">
                <a:solidFill>
                  <a:srgbClr val="404040"/>
                </a:solidFill>
                <a:latin typeface="Arial"/>
                <a:cs typeface="Arial"/>
              </a:rPr>
              <a:t>to </a:t>
            </a:r>
            <a:r>
              <a:rPr sz="1200" spc="-5" dirty="0">
                <a:solidFill>
                  <a:srgbClr val="404040"/>
                </a:solidFill>
                <a:latin typeface="Arial"/>
                <a:cs typeface="Arial"/>
              </a:rPr>
              <a:t>ensure your data is </a:t>
            </a:r>
            <a:r>
              <a:rPr sz="1200" dirty="0">
                <a:solidFill>
                  <a:srgbClr val="404040"/>
                </a:solidFill>
                <a:latin typeface="Arial"/>
                <a:cs typeface="Arial"/>
              </a:rPr>
              <a:t>formatted </a:t>
            </a:r>
            <a:r>
              <a:rPr sz="1200" spc="-5" dirty="0">
                <a:solidFill>
                  <a:srgbClr val="404040"/>
                </a:solidFill>
                <a:latin typeface="Arial"/>
                <a:cs typeface="Arial"/>
              </a:rPr>
              <a:t>in a </a:t>
            </a:r>
            <a:r>
              <a:rPr sz="1200" spc="-10" dirty="0">
                <a:solidFill>
                  <a:srgbClr val="404040"/>
                </a:solidFill>
                <a:latin typeface="Arial"/>
                <a:cs typeface="Arial"/>
              </a:rPr>
              <a:t>way </a:t>
            </a:r>
            <a:r>
              <a:rPr sz="1200" dirty="0">
                <a:solidFill>
                  <a:srgbClr val="404040"/>
                </a:solidFill>
                <a:latin typeface="Arial"/>
                <a:cs typeface="Arial"/>
              </a:rPr>
              <a:t>that best fits </a:t>
            </a:r>
            <a:r>
              <a:rPr sz="1200" spc="-5" dirty="0">
                <a:solidFill>
                  <a:srgbClr val="404040"/>
                </a:solidFill>
                <a:latin typeface="Arial"/>
                <a:cs typeface="Arial"/>
              </a:rPr>
              <a:t>your </a:t>
            </a:r>
            <a:r>
              <a:rPr sz="1200" dirty="0">
                <a:solidFill>
                  <a:srgbClr val="404040"/>
                </a:solidFill>
                <a:latin typeface="Arial"/>
                <a:cs typeface="Arial"/>
              </a:rPr>
              <a:t>machine learning  model. If </a:t>
            </a:r>
            <a:r>
              <a:rPr sz="1200" spc="-10" dirty="0">
                <a:solidFill>
                  <a:srgbClr val="404040"/>
                </a:solidFill>
                <a:latin typeface="Arial"/>
                <a:cs typeface="Arial"/>
              </a:rPr>
              <a:t>you </a:t>
            </a:r>
            <a:r>
              <a:rPr sz="1200" dirty="0">
                <a:solidFill>
                  <a:srgbClr val="404040"/>
                </a:solidFill>
                <a:latin typeface="Arial"/>
                <a:cs typeface="Arial"/>
              </a:rPr>
              <a:t>are </a:t>
            </a:r>
            <a:r>
              <a:rPr sz="1200" spc="-5" dirty="0">
                <a:solidFill>
                  <a:srgbClr val="404040"/>
                </a:solidFill>
                <a:latin typeface="Arial"/>
                <a:cs typeface="Arial"/>
              </a:rPr>
              <a:t>aggregating data </a:t>
            </a:r>
            <a:r>
              <a:rPr sz="1200" dirty="0">
                <a:solidFill>
                  <a:srgbClr val="404040"/>
                </a:solidFill>
                <a:latin typeface="Arial"/>
                <a:cs typeface="Arial"/>
              </a:rPr>
              <a:t>from </a:t>
            </a:r>
            <a:r>
              <a:rPr sz="1200" spc="-5" dirty="0">
                <a:solidFill>
                  <a:srgbClr val="404040"/>
                </a:solidFill>
                <a:latin typeface="Arial"/>
                <a:cs typeface="Arial"/>
              </a:rPr>
              <a:t>different </a:t>
            </a:r>
            <a:r>
              <a:rPr sz="1200" dirty="0">
                <a:solidFill>
                  <a:srgbClr val="404040"/>
                </a:solidFill>
                <a:latin typeface="Arial"/>
                <a:cs typeface="Arial"/>
              </a:rPr>
              <a:t>sources, </a:t>
            </a:r>
            <a:r>
              <a:rPr sz="1200" spc="-5" dirty="0">
                <a:solidFill>
                  <a:srgbClr val="404040"/>
                </a:solidFill>
                <a:latin typeface="Arial"/>
                <a:cs typeface="Arial"/>
              </a:rPr>
              <a:t>or if your data </a:t>
            </a:r>
            <a:r>
              <a:rPr sz="1200" dirty="0">
                <a:solidFill>
                  <a:srgbClr val="404040"/>
                </a:solidFill>
                <a:latin typeface="Arial"/>
                <a:cs typeface="Arial"/>
              </a:rPr>
              <a:t>set </a:t>
            </a:r>
            <a:r>
              <a:rPr sz="1200" spc="-5" dirty="0">
                <a:solidFill>
                  <a:srgbClr val="404040"/>
                </a:solidFill>
                <a:latin typeface="Arial"/>
                <a:cs typeface="Arial"/>
              </a:rPr>
              <a:t>has been manually updated by </a:t>
            </a:r>
            <a:r>
              <a:rPr sz="1200" dirty="0">
                <a:solidFill>
                  <a:srgbClr val="404040"/>
                </a:solidFill>
                <a:latin typeface="Arial"/>
                <a:cs typeface="Arial"/>
              </a:rPr>
              <a:t>more than  </a:t>
            </a:r>
            <a:r>
              <a:rPr sz="1200" spc="-5" dirty="0">
                <a:solidFill>
                  <a:srgbClr val="404040"/>
                </a:solidFill>
                <a:latin typeface="Arial"/>
                <a:cs typeface="Arial"/>
              </a:rPr>
              <a:t>one </a:t>
            </a:r>
            <a:r>
              <a:rPr sz="1200" spc="-10" dirty="0">
                <a:solidFill>
                  <a:srgbClr val="404040"/>
                </a:solidFill>
                <a:latin typeface="Arial"/>
                <a:cs typeface="Arial"/>
              </a:rPr>
              <a:t>stakeholder, </a:t>
            </a:r>
            <a:r>
              <a:rPr sz="1200" spc="-5" dirty="0">
                <a:solidFill>
                  <a:srgbClr val="404040"/>
                </a:solidFill>
                <a:latin typeface="Arial"/>
                <a:cs typeface="Arial"/>
              </a:rPr>
              <a:t>you’ll likely discover anomalies in how </a:t>
            </a:r>
            <a:r>
              <a:rPr sz="1200" dirty="0">
                <a:solidFill>
                  <a:srgbClr val="404040"/>
                </a:solidFill>
                <a:latin typeface="Arial"/>
                <a:cs typeface="Arial"/>
              </a:rPr>
              <a:t>the </a:t>
            </a:r>
            <a:r>
              <a:rPr sz="1200" spc="-5" dirty="0">
                <a:solidFill>
                  <a:srgbClr val="404040"/>
                </a:solidFill>
                <a:latin typeface="Arial"/>
                <a:cs typeface="Arial"/>
              </a:rPr>
              <a:t>data is </a:t>
            </a:r>
            <a:r>
              <a:rPr sz="1200" dirty="0">
                <a:solidFill>
                  <a:srgbClr val="404040"/>
                </a:solidFill>
                <a:latin typeface="Arial"/>
                <a:cs typeface="Arial"/>
              </a:rPr>
              <a:t>formatted </a:t>
            </a:r>
            <a:r>
              <a:rPr sz="1200" spc="-5" dirty="0">
                <a:solidFill>
                  <a:srgbClr val="404040"/>
                </a:solidFill>
                <a:latin typeface="Arial"/>
                <a:cs typeface="Arial"/>
              </a:rPr>
              <a:t>(e.g. </a:t>
            </a:r>
            <a:r>
              <a:rPr sz="1200" dirty="0">
                <a:solidFill>
                  <a:srgbClr val="404040"/>
                </a:solidFill>
                <a:latin typeface="Arial"/>
                <a:cs typeface="Arial"/>
              </a:rPr>
              <a:t>USD5.50 </a:t>
            </a:r>
            <a:r>
              <a:rPr sz="1200" spc="-5" dirty="0">
                <a:solidFill>
                  <a:srgbClr val="404040"/>
                </a:solidFill>
                <a:latin typeface="Arial"/>
                <a:cs typeface="Arial"/>
              </a:rPr>
              <a:t>versus</a:t>
            </a:r>
            <a:r>
              <a:rPr sz="1200" spc="-114" dirty="0">
                <a:solidFill>
                  <a:srgbClr val="404040"/>
                </a:solidFill>
                <a:latin typeface="Arial"/>
                <a:cs typeface="Arial"/>
              </a:rPr>
              <a:t> </a:t>
            </a:r>
            <a:r>
              <a:rPr sz="1200" dirty="0">
                <a:solidFill>
                  <a:srgbClr val="404040"/>
                </a:solidFill>
                <a:latin typeface="Arial"/>
                <a:cs typeface="Arial"/>
              </a:rPr>
              <a:t>$5.50).</a:t>
            </a:r>
            <a:endParaRPr sz="1200">
              <a:latin typeface="Arial"/>
              <a:cs typeface="Arial"/>
            </a:endParaRPr>
          </a:p>
          <a:p>
            <a:pPr>
              <a:lnSpc>
                <a:spcPct val="100000"/>
              </a:lnSpc>
              <a:spcBef>
                <a:spcPts val="45"/>
              </a:spcBef>
            </a:pPr>
            <a:endParaRPr sz="1200">
              <a:latin typeface="Arial"/>
              <a:cs typeface="Arial"/>
            </a:endParaRPr>
          </a:p>
          <a:p>
            <a:pPr marL="266700" indent="-254635">
              <a:lnSpc>
                <a:spcPct val="100000"/>
              </a:lnSpc>
              <a:buAutoNum type="arabicPeriod" startAt="3"/>
              <a:tabLst>
                <a:tab pos="267335" algn="l"/>
              </a:tabLst>
            </a:pPr>
            <a:r>
              <a:rPr sz="1800" b="1" spc="-5" dirty="0">
                <a:latin typeface="Arial"/>
                <a:cs typeface="Arial"/>
              </a:rPr>
              <a:t>Improving </a:t>
            </a:r>
            <a:r>
              <a:rPr sz="1800" b="1" dirty="0">
                <a:latin typeface="Arial"/>
                <a:cs typeface="Arial"/>
              </a:rPr>
              <a:t>data</a:t>
            </a:r>
            <a:r>
              <a:rPr sz="1800" b="1" spc="5" dirty="0">
                <a:latin typeface="Arial"/>
                <a:cs typeface="Arial"/>
              </a:rPr>
              <a:t> </a:t>
            </a:r>
            <a:r>
              <a:rPr sz="1800" b="1" dirty="0">
                <a:latin typeface="Arial"/>
                <a:cs typeface="Arial"/>
              </a:rPr>
              <a:t>quality</a:t>
            </a:r>
            <a:endParaRPr sz="1800">
              <a:latin typeface="Arial"/>
              <a:cs typeface="Arial"/>
            </a:endParaRPr>
          </a:p>
          <a:p>
            <a:pPr marL="12700">
              <a:lnSpc>
                <a:spcPct val="100000"/>
              </a:lnSpc>
              <a:spcBef>
                <a:spcPts val="15"/>
              </a:spcBef>
            </a:pPr>
            <a:r>
              <a:rPr sz="1200" spc="-5" dirty="0">
                <a:solidFill>
                  <a:srgbClr val="404040"/>
                </a:solidFill>
                <a:latin typeface="Arial"/>
                <a:cs typeface="Arial"/>
              </a:rPr>
              <a:t>Here, start by having a strategy </a:t>
            </a:r>
            <a:r>
              <a:rPr sz="1200" spc="5" dirty="0">
                <a:solidFill>
                  <a:srgbClr val="404040"/>
                </a:solidFill>
                <a:latin typeface="Arial"/>
                <a:cs typeface="Arial"/>
              </a:rPr>
              <a:t>for </a:t>
            </a:r>
            <a:r>
              <a:rPr sz="1200" spc="-5" dirty="0">
                <a:solidFill>
                  <a:srgbClr val="404040"/>
                </a:solidFill>
                <a:latin typeface="Arial"/>
                <a:cs typeface="Arial"/>
              </a:rPr>
              <a:t>dealing with </a:t>
            </a:r>
            <a:r>
              <a:rPr sz="1200" spc="-10" dirty="0">
                <a:solidFill>
                  <a:srgbClr val="404040"/>
                </a:solidFill>
                <a:latin typeface="Arial"/>
                <a:cs typeface="Arial"/>
              </a:rPr>
              <a:t>erroneous </a:t>
            </a:r>
            <a:r>
              <a:rPr sz="1200" spc="-5" dirty="0">
                <a:solidFill>
                  <a:srgbClr val="404040"/>
                </a:solidFill>
                <a:latin typeface="Arial"/>
                <a:cs typeface="Arial"/>
              </a:rPr>
              <a:t>data, missing values, extreme </a:t>
            </a:r>
            <a:r>
              <a:rPr sz="1200" spc="-10" dirty="0">
                <a:solidFill>
                  <a:srgbClr val="404040"/>
                </a:solidFill>
                <a:latin typeface="Arial"/>
                <a:cs typeface="Arial"/>
              </a:rPr>
              <a:t>values, and </a:t>
            </a:r>
            <a:r>
              <a:rPr sz="1200" spc="-5" dirty="0">
                <a:solidFill>
                  <a:srgbClr val="404040"/>
                </a:solidFill>
                <a:latin typeface="Arial"/>
                <a:cs typeface="Arial"/>
              </a:rPr>
              <a:t>outliers in </a:t>
            </a:r>
            <a:r>
              <a:rPr sz="1200" spc="-10" dirty="0">
                <a:solidFill>
                  <a:srgbClr val="404040"/>
                </a:solidFill>
                <a:latin typeface="Arial"/>
                <a:cs typeface="Arial"/>
              </a:rPr>
              <a:t>your</a:t>
            </a:r>
            <a:r>
              <a:rPr sz="1200" spc="229" dirty="0">
                <a:solidFill>
                  <a:srgbClr val="404040"/>
                </a:solidFill>
                <a:latin typeface="Arial"/>
                <a:cs typeface="Arial"/>
              </a:rPr>
              <a:t> </a:t>
            </a:r>
            <a:r>
              <a:rPr sz="1200" spc="-5" dirty="0">
                <a:solidFill>
                  <a:srgbClr val="404040"/>
                </a:solidFill>
                <a:latin typeface="Arial"/>
                <a:cs typeface="Arial"/>
              </a:rPr>
              <a:t>data.</a:t>
            </a:r>
            <a:endParaRPr sz="1200">
              <a:latin typeface="Arial"/>
              <a:cs typeface="Arial"/>
            </a:endParaRPr>
          </a:p>
          <a:p>
            <a:pPr>
              <a:lnSpc>
                <a:spcPct val="100000"/>
              </a:lnSpc>
              <a:spcBef>
                <a:spcPts val="50"/>
              </a:spcBef>
            </a:pPr>
            <a:endParaRPr sz="1200">
              <a:latin typeface="Arial"/>
              <a:cs typeface="Arial"/>
            </a:endParaRPr>
          </a:p>
          <a:p>
            <a:pPr marL="266700" indent="-254635">
              <a:lnSpc>
                <a:spcPct val="100000"/>
              </a:lnSpc>
              <a:buAutoNum type="arabicPeriod" startAt="4"/>
              <a:tabLst>
                <a:tab pos="267335" algn="l"/>
              </a:tabLst>
            </a:pPr>
            <a:r>
              <a:rPr sz="1800" b="1" spc="-5" dirty="0">
                <a:latin typeface="Arial"/>
                <a:cs typeface="Arial"/>
              </a:rPr>
              <a:t>Feature engineering</a:t>
            </a:r>
            <a:endParaRPr sz="1800">
              <a:latin typeface="Arial"/>
              <a:cs typeface="Arial"/>
            </a:endParaRPr>
          </a:p>
          <a:p>
            <a:pPr marL="12700" marR="36195">
              <a:lnSpc>
                <a:spcPct val="100000"/>
              </a:lnSpc>
              <a:spcBef>
                <a:spcPts val="10"/>
              </a:spcBef>
            </a:pPr>
            <a:r>
              <a:rPr sz="1200" dirty="0">
                <a:solidFill>
                  <a:srgbClr val="404040"/>
                </a:solidFill>
                <a:latin typeface="Arial"/>
                <a:cs typeface="Arial"/>
              </a:rPr>
              <a:t>This step </a:t>
            </a:r>
            <a:r>
              <a:rPr sz="1200" spc="-5" dirty="0">
                <a:solidFill>
                  <a:srgbClr val="404040"/>
                </a:solidFill>
                <a:latin typeface="Arial"/>
                <a:cs typeface="Arial"/>
              </a:rPr>
              <a:t>involves the </a:t>
            </a:r>
            <a:r>
              <a:rPr sz="1200" dirty="0">
                <a:solidFill>
                  <a:srgbClr val="404040"/>
                </a:solidFill>
                <a:latin typeface="Arial"/>
                <a:cs typeface="Arial"/>
              </a:rPr>
              <a:t>art </a:t>
            </a:r>
            <a:r>
              <a:rPr sz="1200" spc="-5" dirty="0">
                <a:solidFill>
                  <a:srgbClr val="404040"/>
                </a:solidFill>
                <a:latin typeface="Arial"/>
                <a:cs typeface="Arial"/>
              </a:rPr>
              <a:t>and </a:t>
            </a:r>
            <a:r>
              <a:rPr sz="1200" dirty="0">
                <a:solidFill>
                  <a:srgbClr val="404040"/>
                </a:solidFill>
                <a:latin typeface="Arial"/>
                <a:cs typeface="Arial"/>
              </a:rPr>
              <a:t>science of </a:t>
            </a:r>
            <a:r>
              <a:rPr sz="1200" spc="-5" dirty="0">
                <a:solidFill>
                  <a:srgbClr val="404040"/>
                </a:solidFill>
                <a:latin typeface="Arial"/>
                <a:cs typeface="Arial"/>
              </a:rPr>
              <a:t>transforming raw data into </a:t>
            </a:r>
            <a:r>
              <a:rPr sz="1200" dirty="0">
                <a:solidFill>
                  <a:srgbClr val="404040"/>
                </a:solidFill>
                <a:latin typeface="Arial"/>
                <a:cs typeface="Arial"/>
              </a:rPr>
              <a:t>features that better </a:t>
            </a:r>
            <a:r>
              <a:rPr sz="1200" spc="-5" dirty="0">
                <a:solidFill>
                  <a:srgbClr val="404040"/>
                </a:solidFill>
                <a:latin typeface="Arial"/>
                <a:cs typeface="Arial"/>
              </a:rPr>
              <a:t>represent a pattern </a:t>
            </a:r>
            <a:r>
              <a:rPr sz="1200" dirty="0">
                <a:solidFill>
                  <a:srgbClr val="404040"/>
                </a:solidFill>
                <a:latin typeface="Arial"/>
                <a:cs typeface="Arial"/>
              </a:rPr>
              <a:t>to the </a:t>
            </a:r>
            <a:r>
              <a:rPr sz="1200" spc="-5" dirty="0">
                <a:solidFill>
                  <a:srgbClr val="404040"/>
                </a:solidFill>
                <a:latin typeface="Arial"/>
                <a:cs typeface="Arial"/>
              </a:rPr>
              <a:t>learning  algorithms.</a:t>
            </a:r>
            <a:endParaRPr sz="1200">
              <a:latin typeface="Arial"/>
              <a:cs typeface="Arial"/>
            </a:endParaRPr>
          </a:p>
          <a:p>
            <a:pPr>
              <a:lnSpc>
                <a:spcPct val="100000"/>
              </a:lnSpc>
              <a:spcBef>
                <a:spcPts val="50"/>
              </a:spcBef>
            </a:pPr>
            <a:endParaRPr sz="1200">
              <a:latin typeface="Arial"/>
              <a:cs typeface="Arial"/>
            </a:endParaRPr>
          </a:p>
          <a:p>
            <a:pPr marL="266700" indent="-254635">
              <a:lnSpc>
                <a:spcPct val="100000"/>
              </a:lnSpc>
              <a:buAutoNum type="arabicPeriod" startAt="5"/>
              <a:tabLst>
                <a:tab pos="267335" algn="l"/>
              </a:tabLst>
            </a:pPr>
            <a:r>
              <a:rPr sz="1800" b="1" dirty="0">
                <a:latin typeface="Arial"/>
                <a:cs typeface="Arial"/>
              </a:rPr>
              <a:t>Splitting data into </a:t>
            </a:r>
            <a:r>
              <a:rPr sz="1800" b="1" spc="-5" dirty="0">
                <a:latin typeface="Arial"/>
                <a:cs typeface="Arial"/>
              </a:rPr>
              <a:t>training and test</a:t>
            </a:r>
            <a:r>
              <a:rPr sz="1800" b="1" spc="-50" dirty="0">
                <a:latin typeface="Arial"/>
                <a:cs typeface="Arial"/>
              </a:rPr>
              <a:t> </a:t>
            </a:r>
            <a:r>
              <a:rPr sz="1800" b="1" spc="-5" dirty="0">
                <a:latin typeface="Arial"/>
                <a:cs typeface="Arial"/>
              </a:rPr>
              <a:t>sets</a:t>
            </a:r>
            <a:endParaRPr sz="1800">
              <a:latin typeface="Arial"/>
              <a:cs typeface="Arial"/>
            </a:endParaRPr>
          </a:p>
          <a:p>
            <a:pPr marL="12700" algn="just">
              <a:lnSpc>
                <a:spcPct val="100000"/>
              </a:lnSpc>
              <a:spcBef>
                <a:spcPts val="15"/>
              </a:spcBef>
            </a:pPr>
            <a:r>
              <a:rPr sz="1200" dirty="0">
                <a:solidFill>
                  <a:srgbClr val="404040"/>
                </a:solidFill>
                <a:latin typeface="Arial"/>
                <a:cs typeface="Arial"/>
              </a:rPr>
              <a:t>The final step </a:t>
            </a:r>
            <a:r>
              <a:rPr sz="1200" spc="-5" dirty="0">
                <a:solidFill>
                  <a:srgbClr val="404040"/>
                </a:solidFill>
                <a:latin typeface="Arial"/>
                <a:cs typeface="Arial"/>
              </a:rPr>
              <a:t>is </a:t>
            </a:r>
            <a:r>
              <a:rPr sz="1200" dirty="0">
                <a:solidFill>
                  <a:srgbClr val="404040"/>
                </a:solidFill>
                <a:latin typeface="Arial"/>
                <a:cs typeface="Arial"/>
              </a:rPr>
              <a:t>to </a:t>
            </a:r>
            <a:r>
              <a:rPr sz="1200" spc="-5" dirty="0">
                <a:solidFill>
                  <a:srgbClr val="404040"/>
                </a:solidFill>
                <a:latin typeface="Arial"/>
                <a:cs typeface="Arial"/>
              </a:rPr>
              <a:t>split your data into </a:t>
            </a:r>
            <a:r>
              <a:rPr sz="1200" spc="-10" dirty="0">
                <a:solidFill>
                  <a:srgbClr val="404040"/>
                </a:solidFill>
                <a:latin typeface="Arial"/>
                <a:cs typeface="Arial"/>
              </a:rPr>
              <a:t>two </a:t>
            </a:r>
            <a:r>
              <a:rPr sz="1200" dirty="0">
                <a:solidFill>
                  <a:srgbClr val="404040"/>
                </a:solidFill>
                <a:latin typeface="Arial"/>
                <a:cs typeface="Arial"/>
              </a:rPr>
              <a:t>sets; one for </a:t>
            </a:r>
            <a:r>
              <a:rPr sz="1200" spc="-5" dirty="0">
                <a:solidFill>
                  <a:srgbClr val="404040"/>
                </a:solidFill>
                <a:latin typeface="Arial"/>
                <a:cs typeface="Arial"/>
              </a:rPr>
              <a:t>training your algorithm, and another </a:t>
            </a:r>
            <a:r>
              <a:rPr sz="1200" dirty="0">
                <a:solidFill>
                  <a:srgbClr val="404040"/>
                </a:solidFill>
                <a:latin typeface="Arial"/>
                <a:cs typeface="Arial"/>
              </a:rPr>
              <a:t>for </a:t>
            </a:r>
            <a:r>
              <a:rPr sz="1200" spc="-5" dirty="0">
                <a:solidFill>
                  <a:srgbClr val="404040"/>
                </a:solidFill>
                <a:latin typeface="Arial"/>
                <a:cs typeface="Arial"/>
              </a:rPr>
              <a:t>evaluation</a:t>
            </a:r>
            <a:r>
              <a:rPr sz="1200" spc="-90" dirty="0">
                <a:solidFill>
                  <a:srgbClr val="404040"/>
                </a:solidFill>
                <a:latin typeface="Arial"/>
                <a:cs typeface="Arial"/>
              </a:rPr>
              <a:t> </a:t>
            </a:r>
            <a:r>
              <a:rPr sz="1200" spc="-5" dirty="0">
                <a:solidFill>
                  <a:srgbClr val="404040"/>
                </a:solidFill>
                <a:latin typeface="Arial"/>
                <a:cs typeface="Arial"/>
              </a:rPr>
              <a:t>purposes.</a:t>
            </a:r>
            <a:endParaRPr sz="1200">
              <a:latin typeface="Arial"/>
              <a:cs typeface="Arial"/>
            </a:endParaRPr>
          </a:p>
        </p:txBody>
      </p:sp>
    </p:spTree>
    <p:extLst>
      <p:ext uri="{BB962C8B-B14F-4D97-AF65-F5344CB8AC3E}">
        <p14:creationId xmlns:p14="http://schemas.microsoft.com/office/powerpoint/2010/main" val="1651427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p:cNvSpPr>
          <p:nvPr/>
        </p:nvSpPr>
        <p:spPr>
          <a:xfrm>
            <a:off x="2161413" y="404875"/>
            <a:ext cx="7868920" cy="635000"/>
          </a:xfrm>
          <a:prstGeom prst="rect">
            <a:avLst/>
          </a:prstGeom>
        </p:spPr>
        <p:txBody>
          <a:bodyPr vert="horz" wrap="square" lIns="0" tIns="12065"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5" smtClean="0"/>
              <a:t>1. Data Exploration and</a:t>
            </a:r>
            <a:r>
              <a:rPr lang="en-US" spc="15" smtClean="0"/>
              <a:t> </a:t>
            </a:r>
            <a:r>
              <a:rPr lang="en-US" spc="-5" smtClean="0"/>
              <a:t>Profiling</a:t>
            </a:r>
            <a:endParaRPr lang="en-US" spc="-5" dirty="0"/>
          </a:p>
        </p:txBody>
      </p:sp>
      <p:sp>
        <p:nvSpPr>
          <p:cNvPr id="3" name="object 3"/>
          <p:cNvSpPr txBox="1"/>
          <p:nvPr/>
        </p:nvSpPr>
        <p:spPr>
          <a:xfrm>
            <a:off x="7183881" y="2145526"/>
            <a:ext cx="3823970" cy="772160"/>
          </a:xfrm>
          <a:prstGeom prst="rect">
            <a:avLst/>
          </a:prstGeom>
        </p:spPr>
        <p:txBody>
          <a:bodyPr vert="horz" wrap="square" lIns="0" tIns="102870" rIns="0" bIns="0" rtlCol="0">
            <a:spAutoFit/>
          </a:bodyPr>
          <a:lstStyle/>
          <a:p>
            <a:pPr marL="12700">
              <a:lnSpc>
                <a:spcPct val="100000"/>
              </a:lnSpc>
              <a:spcBef>
                <a:spcPts val="810"/>
              </a:spcBef>
            </a:pPr>
            <a:r>
              <a:rPr sz="1400" b="1" spc="-5" dirty="0">
                <a:solidFill>
                  <a:srgbClr val="404040"/>
                </a:solidFill>
                <a:latin typeface="Arial"/>
                <a:cs typeface="Arial"/>
              </a:rPr>
              <a:t>Incorrect and inconsistent data</a:t>
            </a:r>
            <a:r>
              <a:rPr sz="1400" b="1" spc="-105" dirty="0">
                <a:solidFill>
                  <a:srgbClr val="404040"/>
                </a:solidFill>
                <a:latin typeface="Arial"/>
                <a:cs typeface="Arial"/>
              </a:rPr>
              <a:t> </a:t>
            </a:r>
            <a:r>
              <a:rPr sz="1400" b="1" spc="-5" dirty="0">
                <a:solidFill>
                  <a:srgbClr val="404040"/>
                </a:solidFill>
                <a:latin typeface="Arial"/>
                <a:cs typeface="Arial"/>
              </a:rPr>
              <a:t>discovery</a:t>
            </a:r>
            <a:endParaRPr sz="1400">
              <a:latin typeface="Arial"/>
              <a:cs typeface="Arial"/>
            </a:endParaRPr>
          </a:p>
          <a:p>
            <a:pPr marL="12700" marR="5080">
              <a:lnSpc>
                <a:spcPct val="100000"/>
              </a:lnSpc>
              <a:spcBef>
                <a:spcPts val="605"/>
              </a:spcBef>
            </a:pPr>
            <a:r>
              <a:rPr sz="1200" dirty="0">
                <a:solidFill>
                  <a:srgbClr val="404040"/>
                </a:solidFill>
                <a:latin typeface="Arial"/>
                <a:cs typeface="Arial"/>
              </a:rPr>
              <a:t>This </a:t>
            </a:r>
            <a:r>
              <a:rPr sz="1200" spc="-5" dirty="0">
                <a:solidFill>
                  <a:srgbClr val="404040"/>
                </a:solidFill>
                <a:latin typeface="Arial"/>
                <a:cs typeface="Arial"/>
              </a:rPr>
              <a:t>is </a:t>
            </a:r>
            <a:r>
              <a:rPr sz="1200" dirty="0">
                <a:solidFill>
                  <a:srgbClr val="404040"/>
                </a:solidFill>
                <a:latin typeface="Arial"/>
                <a:cs typeface="Arial"/>
              </a:rPr>
              <a:t>the time to catch </a:t>
            </a:r>
            <a:r>
              <a:rPr sz="1200" spc="-5" dirty="0">
                <a:solidFill>
                  <a:srgbClr val="404040"/>
                </a:solidFill>
                <a:latin typeface="Arial"/>
                <a:cs typeface="Arial"/>
              </a:rPr>
              <a:t>any issues </a:t>
            </a:r>
            <a:r>
              <a:rPr sz="1200" dirty="0">
                <a:solidFill>
                  <a:srgbClr val="404040"/>
                </a:solidFill>
                <a:latin typeface="Arial"/>
                <a:cs typeface="Arial"/>
              </a:rPr>
              <a:t>that </a:t>
            </a:r>
            <a:r>
              <a:rPr sz="1200" spc="-5" dirty="0">
                <a:solidFill>
                  <a:srgbClr val="404040"/>
                </a:solidFill>
                <a:latin typeface="Arial"/>
                <a:cs typeface="Arial"/>
              </a:rPr>
              <a:t>could incorrectly  </a:t>
            </a:r>
            <a:r>
              <a:rPr sz="1200" dirty="0">
                <a:solidFill>
                  <a:srgbClr val="404040"/>
                </a:solidFill>
                <a:latin typeface="Arial"/>
                <a:cs typeface="Arial"/>
              </a:rPr>
              <a:t>skew </a:t>
            </a:r>
            <a:r>
              <a:rPr sz="1200" spc="-5" dirty="0">
                <a:solidFill>
                  <a:srgbClr val="404040"/>
                </a:solidFill>
                <a:latin typeface="Arial"/>
                <a:cs typeface="Arial"/>
              </a:rPr>
              <a:t>your model’s findings, </a:t>
            </a:r>
            <a:r>
              <a:rPr sz="1200" dirty="0">
                <a:solidFill>
                  <a:srgbClr val="404040"/>
                </a:solidFill>
                <a:latin typeface="Arial"/>
                <a:cs typeface="Arial"/>
              </a:rPr>
              <a:t>on the entire data</a:t>
            </a:r>
            <a:r>
              <a:rPr sz="1200" spc="-160" dirty="0">
                <a:solidFill>
                  <a:srgbClr val="404040"/>
                </a:solidFill>
                <a:latin typeface="Arial"/>
                <a:cs typeface="Arial"/>
              </a:rPr>
              <a:t> </a:t>
            </a:r>
            <a:r>
              <a:rPr sz="1200" dirty="0">
                <a:solidFill>
                  <a:srgbClr val="404040"/>
                </a:solidFill>
                <a:latin typeface="Arial"/>
                <a:cs typeface="Arial"/>
              </a:rPr>
              <a:t>set</a:t>
            </a:r>
            <a:endParaRPr sz="1200">
              <a:latin typeface="Arial"/>
              <a:cs typeface="Arial"/>
            </a:endParaRPr>
          </a:p>
        </p:txBody>
      </p:sp>
      <p:sp>
        <p:nvSpPr>
          <p:cNvPr id="4" name="object 4"/>
          <p:cNvSpPr txBox="1"/>
          <p:nvPr/>
        </p:nvSpPr>
        <p:spPr>
          <a:xfrm>
            <a:off x="7183881" y="4899461"/>
            <a:ext cx="3401695" cy="827405"/>
          </a:xfrm>
          <a:prstGeom prst="rect">
            <a:avLst/>
          </a:prstGeom>
        </p:spPr>
        <p:txBody>
          <a:bodyPr vert="horz" wrap="square" lIns="0" tIns="132080" rIns="0" bIns="0" rtlCol="0">
            <a:spAutoFit/>
          </a:bodyPr>
          <a:lstStyle/>
          <a:p>
            <a:pPr marL="12700">
              <a:lnSpc>
                <a:spcPct val="100000"/>
              </a:lnSpc>
              <a:spcBef>
                <a:spcPts val="1040"/>
              </a:spcBef>
            </a:pPr>
            <a:r>
              <a:rPr sz="1400" b="1" spc="-5" dirty="0">
                <a:solidFill>
                  <a:srgbClr val="404040"/>
                </a:solidFill>
                <a:latin typeface="Arial"/>
                <a:cs typeface="Arial"/>
              </a:rPr>
              <a:t>Data visualization tools and</a:t>
            </a:r>
            <a:r>
              <a:rPr sz="1400" b="1" spc="-100" dirty="0">
                <a:solidFill>
                  <a:srgbClr val="404040"/>
                </a:solidFill>
                <a:latin typeface="Arial"/>
                <a:cs typeface="Arial"/>
              </a:rPr>
              <a:t> </a:t>
            </a:r>
            <a:r>
              <a:rPr sz="1400" b="1" spc="-5" dirty="0">
                <a:solidFill>
                  <a:srgbClr val="404040"/>
                </a:solidFill>
                <a:latin typeface="Arial"/>
                <a:cs typeface="Arial"/>
              </a:rPr>
              <a:t>techniques</a:t>
            </a:r>
            <a:endParaRPr sz="1400">
              <a:latin typeface="Arial"/>
              <a:cs typeface="Arial"/>
            </a:endParaRPr>
          </a:p>
          <a:p>
            <a:pPr marL="12700">
              <a:lnSpc>
                <a:spcPct val="100000"/>
              </a:lnSpc>
              <a:spcBef>
                <a:spcPts val="810"/>
              </a:spcBef>
            </a:pPr>
            <a:r>
              <a:rPr sz="1200" spc="-5" dirty="0">
                <a:solidFill>
                  <a:srgbClr val="404040"/>
                </a:solidFill>
                <a:latin typeface="Arial"/>
                <a:cs typeface="Arial"/>
              </a:rPr>
              <a:t>Use </a:t>
            </a:r>
            <a:r>
              <a:rPr sz="1200" dirty="0">
                <a:solidFill>
                  <a:srgbClr val="404040"/>
                </a:solidFill>
                <a:latin typeface="Arial"/>
                <a:cs typeface="Arial"/>
              </a:rPr>
              <a:t>any data </a:t>
            </a:r>
            <a:r>
              <a:rPr sz="1200" spc="-5" dirty="0">
                <a:solidFill>
                  <a:srgbClr val="404040"/>
                </a:solidFill>
                <a:latin typeface="Arial"/>
                <a:cs typeface="Arial"/>
              </a:rPr>
              <a:t>visualization </a:t>
            </a:r>
            <a:r>
              <a:rPr sz="1200" dirty="0">
                <a:solidFill>
                  <a:srgbClr val="404040"/>
                </a:solidFill>
                <a:latin typeface="Arial"/>
                <a:cs typeface="Arial"/>
              </a:rPr>
              <a:t>tools and </a:t>
            </a:r>
            <a:r>
              <a:rPr sz="1200" spc="-5" dirty="0">
                <a:solidFill>
                  <a:srgbClr val="404040"/>
                </a:solidFill>
                <a:latin typeface="Arial"/>
                <a:cs typeface="Arial"/>
              </a:rPr>
              <a:t>techniques</a:t>
            </a:r>
            <a:r>
              <a:rPr sz="1200" spc="-120" dirty="0">
                <a:solidFill>
                  <a:srgbClr val="404040"/>
                </a:solidFill>
                <a:latin typeface="Arial"/>
                <a:cs typeface="Arial"/>
              </a:rPr>
              <a:t> </a:t>
            </a:r>
            <a:r>
              <a:rPr sz="1200" dirty="0">
                <a:solidFill>
                  <a:srgbClr val="404040"/>
                </a:solidFill>
                <a:latin typeface="Arial"/>
                <a:cs typeface="Arial"/>
              </a:rPr>
              <a:t>or</a:t>
            </a:r>
            <a:endParaRPr sz="1200">
              <a:latin typeface="Arial"/>
              <a:cs typeface="Arial"/>
            </a:endParaRPr>
          </a:p>
          <a:p>
            <a:pPr marL="12700">
              <a:lnSpc>
                <a:spcPct val="100000"/>
              </a:lnSpc>
            </a:pPr>
            <a:r>
              <a:rPr sz="1200" dirty="0">
                <a:solidFill>
                  <a:srgbClr val="404040"/>
                </a:solidFill>
                <a:latin typeface="Arial"/>
                <a:cs typeface="Arial"/>
              </a:rPr>
              <a:t>statistical </a:t>
            </a:r>
            <a:r>
              <a:rPr sz="1200" spc="-5" dirty="0">
                <a:solidFill>
                  <a:srgbClr val="404040"/>
                </a:solidFill>
                <a:latin typeface="Arial"/>
                <a:cs typeface="Arial"/>
              </a:rPr>
              <a:t>analysis techniques </a:t>
            </a:r>
            <a:r>
              <a:rPr sz="1200" dirty="0">
                <a:solidFill>
                  <a:srgbClr val="404040"/>
                </a:solidFill>
                <a:latin typeface="Arial"/>
                <a:cs typeface="Arial"/>
              </a:rPr>
              <a:t>to </a:t>
            </a:r>
            <a:r>
              <a:rPr sz="1200" spc="-5" dirty="0">
                <a:solidFill>
                  <a:srgbClr val="404040"/>
                </a:solidFill>
                <a:latin typeface="Arial"/>
                <a:cs typeface="Arial"/>
              </a:rPr>
              <a:t>explore</a:t>
            </a:r>
            <a:r>
              <a:rPr sz="1200" spc="-80" dirty="0">
                <a:solidFill>
                  <a:srgbClr val="404040"/>
                </a:solidFill>
                <a:latin typeface="Arial"/>
                <a:cs typeface="Arial"/>
              </a:rPr>
              <a:t> </a:t>
            </a:r>
            <a:r>
              <a:rPr sz="1200" spc="-5" dirty="0">
                <a:solidFill>
                  <a:srgbClr val="404040"/>
                </a:solidFill>
                <a:latin typeface="Arial"/>
                <a:cs typeface="Arial"/>
              </a:rPr>
              <a:t>data</a:t>
            </a:r>
            <a:endParaRPr sz="1200">
              <a:latin typeface="Arial"/>
              <a:cs typeface="Arial"/>
            </a:endParaRPr>
          </a:p>
        </p:txBody>
      </p:sp>
      <p:sp>
        <p:nvSpPr>
          <p:cNvPr id="5" name="object 5"/>
          <p:cNvSpPr txBox="1"/>
          <p:nvPr/>
        </p:nvSpPr>
        <p:spPr>
          <a:xfrm>
            <a:off x="925779" y="2011171"/>
            <a:ext cx="3900804" cy="2220595"/>
          </a:xfrm>
          <a:prstGeom prst="rect">
            <a:avLst/>
          </a:prstGeom>
        </p:spPr>
        <p:txBody>
          <a:bodyPr vert="horz" wrap="square" lIns="0" tIns="12700" rIns="0" bIns="0" rtlCol="0">
            <a:spAutoFit/>
          </a:bodyPr>
          <a:lstStyle/>
          <a:p>
            <a:pPr marL="12700" marR="5080">
              <a:lnSpc>
                <a:spcPct val="100000"/>
              </a:lnSpc>
              <a:spcBef>
                <a:spcPts val="100"/>
              </a:spcBef>
            </a:pPr>
            <a:r>
              <a:rPr sz="1200" dirty="0">
                <a:solidFill>
                  <a:srgbClr val="404040"/>
                </a:solidFill>
                <a:latin typeface="Arial"/>
                <a:cs typeface="Arial"/>
              </a:rPr>
              <a:t>Once the data </a:t>
            </a:r>
            <a:r>
              <a:rPr sz="1200" spc="-5" dirty="0">
                <a:solidFill>
                  <a:srgbClr val="404040"/>
                </a:solidFill>
                <a:latin typeface="Arial"/>
                <a:cs typeface="Arial"/>
              </a:rPr>
              <a:t>is collected, </a:t>
            </a:r>
            <a:r>
              <a:rPr sz="1200" spc="-10" dirty="0">
                <a:solidFill>
                  <a:srgbClr val="404040"/>
                </a:solidFill>
                <a:latin typeface="Arial"/>
                <a:cs typeface="Arial"/>
              </a:rPr>
              <a:t>it’s </a:t>
            </a:r>
            <a:r>
              <a:rPr sz="1200" spc="-5" dirty="0">
                <a:solidFill>
                  <a:srgbClr val="404040"/>
                </a:solidFill>
                <a:latin typeface="Arial"/>
                <a:cs typeface="Arial"/>
              </a:rPr>
              <a:t>time </a:t>
            </a:r>
            <a:r>
              <a:rPr sz="1200" dirty="0">
                <a:solidFill>
                  <a:srgbClr val="404040"/>
                </a:solidFill>
                <a:latin typeface="Arial"/>
                <a:cs typeface="Arial"/>
              </a:rPr>
              <a:t>to assess the  </a:t>
            </a:r>
            <a:r>
              <a:rPr sz="1200" spc="-5" dirty="0">
                <a:solidFill>
                  <a:srgbClr val="404040"/>
                </a:solidFill>
                <a:latin typeface="Arial"/>
                <a:cs typeface="Arial"/>
              </a:rPr>
              <a:t>condition </a:t>
            </a:r>
            <a:r>
              <a:rPr sz="1200" dirty="0">
                <a:solidFill>
                  <a:srgbClr val="404040"/>
                </a:solidFill>
                <a:latin typeface="Arial"/>
                <a:cs typeface="Arial"/>
              </a:rPr>
              <a:t>of it, </a:t>
            </a:r>
            <a:r>
              <a:rPr sz="1200" spc="-5" dirty="0">
                <a:solidFill>
                  <a:srgbClr val="404040"/>
                </a:solidFill>
                <a:latin typeface="Arial"/>
                <a:cs typeface="Arial"/>
              </a:rPr>
              <a:t>including </a:t>
            </a:r>
            <a:r>
              <a:rPr sz="1200" dirty="0">
                <a:solidFill>
                  <a:srgbClr val="404040"/>
                </a:solidFill>
                <a:latin typeface="Arial"/>
                <a:cs typeface="Arial"/>
              </a:rPr>
              <a:t>looking for trends, </a:t>
            </a:r>
            <a:r>
              <a:rPr sz="1200" spc="-5" dirty="0">
                <a:solidFill>
                  <a:srgbClr val="404040"/>
                </a:solidFill>
                <a:latin typeface="Arial"/>
                <a:cs typeface="Arial"/>
              </a:rPr>
              <a:t>outliers,  exceptions, incorrect, inconsistent, missing, or skewed  information. </a:t>
            </a:r>
            <a:r>
              <a:rPr sz="1200" dirty="0">
                <a:solidFill>
                  <a:srgbClr val="404040"/>
                </a:solidFill>
                <a:latin typeface="Arial"/>
                <a:cs typeface="Arial"/>
              </a:rPr>
              <a:t>This </a:t>
            </a:r>
            <a:r>
              <a:rPr sz="1200" spc="-5" dirty="0">
                <a:solidFill>
                  <a:srgbClr val="404040"/>
                </a:solidFill>
                <a:latin typeface="Arial"/>
                <a:cs typeface="Arial"/>
              </a:rPr>
              <a:t>is important because your source data  </a:t>
            </a:r>
            <a:r>
              <a:rPr sz="1200" spc="-10" dirty="0">
                <a:solidFill>
                  <a:srgbClr val="404040"/>
                </a:solidFill>
                <a:latin typeface="Arial"/>
                <a:cs typeface="Arial"/>
              </a:rPr>
              <a:t>will </a:t>
            </a:r>
            <a:r>
              <a:rPr sz="1200" dirty="0">
                <a:solidFill>
                  <a:srgbClr val="404040"/>
                </a:solidFill>
                <a:latin typeface="Arial"/>
                <a:cs typeface="Arial"/>
              </a:rPr>
              <a:t>inform </a:t>
            </a:r>
            <a:r>
              <a:rPr sz="1200" spc="-5" dirty="0">
                <a:solidFill>
                  <a:srgbClr val="404040"/>
                </a:solidFill>
                <a:latin typeface="Arial"/>
                <a:cs typeface="Arial"/>
              </a:rPr>
              <a:t>all </a:t>
            </a:r>
            <a:r>
              <a:rPr sz="1200" dirty="0">
                <a:solidFill>
                  <a:srgbClr val="404040"/>
                </a:solidFill>
                <a:latin typeface="Arial"/>
                <a:cs typeface="Arial"/>
              </a:rPr>
              <a:t>of </a:t>
            </a:r>
            <a:r>
              <a:rPr sz="1200" spc="-5" dirty="0">
                <a:solidFill>
                  <a:srgbClr val="404040"/>
                </a:solidFill>
                <a:latin typeface="Arial"/>
                <a:cs typeface="Arial"/>
              </a:rPr>
              <a:t>your model’s findings, </a:t>
            </a:r>
            <a:r>
              <a:rPr sz="1200" dirty="0">
                <a:solidFill>
                  <a:srgbClr val="404040"/>
                </a:solidFill>
                <a:latin typeface="Arial"/>
                <a:cs typeface="Arial"/>
              </a:rPr>
              <a:t>so </a:t>
            </a:r>
            <a:r>
              <a:rPr sz="1200" spc="-5" dirty="0">
                <a:solidFill>
                  <a:srgbClr val="404040"/>
                </a:solidFill>
                <a:latin typeface="Arial"/>
                <a:cs typeface="Arial"/>
              </a:rPr>
              <a:t>it is critical </a:t>
            </a:r>
            <a:r>
              <a:rPr sz="1200" dirty="0">
                <a:solidFill>
                  <a:srgbClr val="404040"/>
                </a:solidFill>
                <a:latin typeface="Arial"/>
                <a:cs typeface="Arial"/>
              </a:rPr>
              <a:t>to be  </a:t>
            </a:r>
            <a:r>
              <a:rPr sz="1200" spc="-5" dirty="0">
                <a:solidFill>
                  <a:srgbClr val="404040"/>
                </a:solidFill>
                <a:latin typeface="Arial"/>
                <a:cs typeface="Arial"/>
              </a:rPr>
              <a:t>sure </a:t>
            </a:r>
            <a:r>
              <a:rPr sz="1200" dirty="0">
                <a:solidFill>
                  <a:srgbClr val="404040"/>
                </a:solidFill>
                <a:latin typeface="Arial"/>
                <a:cs typeface="Arial"/>
              </a:rPr>
              <a:t>it does </a:t>
            </a:r>
            <a:r>
              <a:rPr sz="1200" spc="-5" dirty="0">
                <a:solidFill>
                  <a:srgbClr val="404040"/>
                </a:solidFill>
                <a:latin typeface="Arial"/>
                <a:cs typeface="Arial"/>
              </a:rPr>
              <a:t>not </a:t>
            </a:r>
            <a:r>
              <a:rPr sz="1200" dirty="0">
                <a:solidFill>
                  <a:srgbClr val="404040"/>
                </a:solidFill>
                <a:latin typeface="Arial"/>
                <a:cs typeface="Arial"/>
              </a:rPr>
              <a:t>contain </a:t>
            </a:r>
            <a:r>
              <a:rPr sz="1200" spc="-5" dirty="0">
                <a:solidFill>
                  <a:srgbClr val="404040"/>
                </a:solidFill>
                <a:latin typeface="Arial"/>
                <a:cs typeface="Arial"/>
              </a:rPr>
              <a:t>unseen biases. </a:t>
            </a:r>
            <a:r>
              <a:rPr sz="1200" dirty="0">
                <a:solidFill>
                  <a:srgbClr val="404040"/>
                </a:solidFill>
                <a:latin typeface="Arial"/>
                <a:cs typeface="Arial"/>
              </a:rPr>
              <a:t>For </a:t>
            </a:r>
            <a:r>
              <a:rPr sz="1200" spc="-5" dirty="0">
                <a:solidFill>
                  <a:srgbClr val="404040"/>
                </a:solidFill>
                <a:latin typeface="Arial"/>
                <a:cs typeface="Arial"/>
              </a:rPr>
              <a:t>example, </a:t>
            </a:r>
            <a:r>
              <a:rPr sz="1200" dirty="0">
                <a:solidFill>
                  <a:srgbClr val="404040"/>
                </a:solidFill>
                <a:latin typeface="Arial"/>
                <a:cs typeface="Arial"/>
              </a:rPr>
              <a:t>if  </a:t>
            </a:r>
            <a:r>
              <a:rPr sz="1200" spc="-10" dirty="0">
                <a:solidFill>
                  <a:srgbClr val="404040"/>
                </a:solidFill>
                <a:latin typeface="Arial"/>
                <a:cs typeface="Arial"/>
              </a:rPr>
              <a:t>you </a:t>
            </a:r>
            <a:r>
              <a:rPr sz="1200" dirty="0">
                <a:solidFill>
                  <a:srgbClr val="404040"/>
                </a:solidFill>
                <a:latin typeface="Arial"/>
                <a:cs typeface="Arial"/>
              </a:rPr>
              <a:t>are looking at customer </a:t>
            </a:r>
            <a:r>
              <a:rPr sz="1200" spc="-5" dirty="0">
                <a:solidFill>
                  <a:srgbClr val="404040"/>
                </a:solidFill>
                <a:latin typeface="Arial"/>
                <a:cs typeface="Arial"/>
              </a:rPr>
              <a:t>behavior </a:t>
            </a:r>
            <a:r>
              <a:rPr sz="1200" spc="-15" dirty="0">
                <a:solidFill>
                  <a:srgbClr val="404040"/>
                </a:solidFill>
                <a:latin typeface="Arial"/>
                <a:cs typeface="Arial"/>
              </a:rPr>
              <a:t>nationally, </a:t>
            </a:r>
            <a:r>
              <a:rPr sz="1200" spc="-5" dirty="0">
                <a:solidFill>
                  <a:srgbClr val="404040"/>
                </a:solidFill>
                <a:latin typeface="Arial"/>
                <a:cs typeface="Arial"/>
              </a:rPr>
              <a:t>but only  pulling in data </a:t>
            </a:r>
            <a:r>
              <a:rPr sz="1200" dirty="0">
                <a:solidFill>
                  <a:srgbClr val="404040"/>
                </a:solidFill>
                <a:latin typeface="Arial"/>
                <a:cs typeface="Arial"/>
              </a:rPr>
              <a:t>from </a:t>
            </a:r>
            <a:r>
              <a:rPr sz="1200" spc="-5" dirty="0">
                <a:solidFill>
                  <a:srgbClr val="404040"/>
                </a:solidFill>
                <a:latin typeface="Arial"/>
                <a:cs typeface="Arial"/>
              </a:rPr>
              <a:t>a limited </a:t>
            </a:r>
            <a:r>
              <a:rPr sz="1200" dirty="0">
                <a:solidFill>
                  <a:srgbClr val="404040"/>
                </a:solidFill>
                <a:latin typeface="Arial"/>
                <a:cs typeface="Arial"/>
              </a:rPr>
              <a:t>sample, </a:t>
            </a:r>
            <a:r>
              <a:rPr sz="1200" spc="-10" dirty="0">
                <a:solidFill>
                  <a:srgbClr val="404040"/>
                </a:solidFill>
                <a:latin typeface="Arial"/>
                <a:cs typeface="Arial"/>
              </a:rPr>
              <a:t>you </a:t>
            </a:r>
            <a:r>
              <a:rPr sz="1200" spc="-5" dirty="0">
                <a:solidFill>
                  <a:srgbClr val="404040"/>
                </a:solidFill>
                <a:latin typeface="Arial"/>
                <a:cs typeface="Arial"/>
              </a:rPr>
              <a:t>might </a:t>
            </a:r>
            <a:r>
              <a:rPr sz="1200" dirty="0">
                <a:solidFill>
                  <a:srgbClr val="404040"/>
                </a:solidFill>
                <a:latin typeface="Arial"/>
                <a:cs typeface="Arial"/>
              </a:rPr>
              <a:t>miss  </a:t>
            </a:r>
            <a:r>
              <a:rPr sz="1200" spc="-5" dirty="0">
                <a:solidFill>
                  <a:srgbClr val="404040"/>
                </a:solidFill>
                <a:latin typeface="Arial"/>
                <a:cs typeface="Arial"/>
              </a:rPr>
              <a:t>important geographic regions. </a:t>
            </a:r>
            <a:r>
              <a:rPr sz="1200" dirty="0">
                <a:solidFill>
                  <a:srgbClr val="404040"/>
                </a:solidFill>
                <a:latin typeface="Arial"/>
                <a:cs typeface="Arial"/>
              </a:rPr>
              <a:t>This </a:t>
            </a:r>
            <a:r>
              <a:rPr sz="1200" spc="-5" dirty="0">
                <a:solidFill>
                  <a:srgbClr val="404040"/>
                </a:solidFill>
                <a:latin typeface="Arial"/>
                <a:cs typeface="Arial"/>
              </a:rPr>
              <a:t>is </a:t>
            </a:r>
            <a:r>
              <a:rPr sz="1200" dirty="0">
                <a:solidFill>
                  <a:srgbClr val="404040"/>
                </a:solidFill>
                <a:latin typeface="Arial"/>
                <a:cs typeface="Arial"/>
              </a:rPr>
              <a:t>the time to catch  any </a:t>
            </a:r>
            <a:r>
              <a:rPr sz="1200" spc="-5" dirty="0">
                <a:solidFill>
                  <a:srgbClr val="404040"/>
                </a:solidFill>
                <a:latin typeface="Arial"/>
                <a:cs typeface="Arial"/>
              </a:rPr>
              <a:t>issues </a:t>
            </a:r>
            <a:r>
              <a:rPr sz="1200" dirty="0">
                <a:solidFill>
                  <a:srgbClr val="404040"/>
                </a:solidFill>
                <a:latin typeface="Arial"/>
                <a:cs typeface="Arial"/>
              </a:rPr>
              <a:t>that </a:t>
            </a:r>
            <a:r>
              <a:rPr sz="1200" spc="-5" dirty="0">
                <a:solidFill>
                  <a:srgbClr val="404040"/>
                </a:solidFill>
                <a:latin typeface="Arial"/>
                <a:cs typeface="Arial"/>
              </a:rPr>
              <a:t>could incorrectly </a:t>
            </a:r>
            <a:r>
              <a:rPr sz="1200" dirty="0">
                <a:solidFill>
                  <a:srgbClr val="404040"/>
                </a:solidFill>
                <a:latin typeface="Arial"/>
                <a:cs typeface="Arial"/>
              </a:rPr>
              <a:t>skew </a:t>
            </a:r>
            <a:r>
              <a:rPr sz="1200" spc="-5" dirty="0">
                <a:solidFill>
                  <a:srgbClr val="404040"/>
                </a:solidFill>
                <a:latin typeface="Arial"/>
                <a:cs typeface="Arial"/>
              </a:rPr>
              <a:t>your model’s  findings, on </a:t>
            </a:r>
            <a:r>
              <a:rPr sz="1200" dirty="0">
                <a:solidFill>
                  <a:srgbClr val="404040"/>
                </a:solidFill>
                <a:latin typeface="Arial"/>
                <a:cs typeface="Arial"/>
              </a:rPr>
              <a:t>the </a:t>
            </a:r>
            <a:r>
              <a:rPr sz="1200" spc="-5" dirty="0">
                <a:solidFill>
                  <a:srgbClr val="404040"/>
                </a:solidFill>
                <a:latin typeface="Arial"/>
                <a:cs typeface="Arial"/>
              </a:rPr>
              <a:t>entire data </a:t>
            </a:r>
            <a:r>
              <a:rPr sz="1200" dirty="0">
                <a:solidFill>
                  <a:srgbClr val="404040"/>
                </a:solidFill>
                <a:latin typeface="Arial"/>
                <a:cs typeface="Arial"/>
              </a:rPr>
              <a:t>set, and </a:t>
            </a:r>
            <a:r>
              <a:rPr sz="1200" spc="-5" dirty="0">
                <a:solidFill>
                  <a:srgbClr val="404040"/>
                </a:solidFill>
                <a:latin typeface="Arial"/>
                <a:cs typeface="Arial"/>
              </a:rPr>
              <a:t>not </a:t>
            </a:r>
            <a:r>
              <a:rPr sz="1200" dirty="0">
                <a:solidFill>
                  <a:srgbClr val="404040"/>
                </a:solidFill>
                <a:latin typeface="Arial"/>
                <a:cs typeface="Arial"/>
              </a:rPr>
              <a:t>just </a:t>
            </a:r>
            <a:r>
              <a:rPr sz="1200" spc="-5" dirty="0">
                <a:solidFill>
                  <a:srgbClr val="404040"/>
                </a:solidFill>
                <a:latin typeface="Arial"/>
                <a:cs typeface="Arial"/>
              </a:rPr>
              <a:t>on partial or  </a:t>
            </a:r>
            <a:r>
              <a:rPr sz="1200" dirty="0">
                <a:solidFill>
                  <a:srgbClr val="404040"/>
                </a:solidFill>
                <a:latin typeface="Arial"/>
                <a:cs typeface="Arial"/>
              </a:rPr>
              <a:t>sample </a:t>
            </a:r>
            <a:r>
              <a:rPr sz="1200" spc="-5" dirty="0">
                <a:solidFill>
                  <a:srgbClr val="404040"/>
                </a:solidFill>
                <a:latin typeface="Arial"/>
                <a:cs typeface="Arial"/>
              </a:rPr>
              <a:t>data</a:t>
            </a:r>
            <a:r>
              <a:rPr sz="1200" spc="-60" dirty="0">
                <a:solidFill>
                  <a:srgbClr val="404040"/>
                </a:solidFill>
                <a:latin typeface="Arial"/>
                <a:cs typeface="Arial"/>
              </a:rPr>
              <a:t> </a:t>
            </a:r>
            <a:r>
              <a:rPr sz="1200" dirty="0">
                <a:solidFill>
                  <a:srgbClr val="404040"/>
                </a:solidFill>
                <a:latin typeface="Arial"/>
                <a:cs typeface="Arial"/>
              </a:rPr>
              <a:t>sets.</a:t>
            </a:r>
            <a:endParaRPr sz="1200">
              <a:latin typeface="Arial"/>
              <a:cs typeface="Arial"/>
            </a:endParaRPr>
          </a:p>
        </p:txBody>
      </p:sp>
      <p:sp>
        <p:nvSpPr>
          <p:cNvPr id="6" name="object 6"/>
          <p:cNvSpPr/>
          <p:nvPr/>
        </p:nvSpPr>
        <p:spPr>
          <a:xfrm>
            <a:off x="5690615" y="1964435"/>
            <a:ext cx="864235" cy="864235"/>
          </a:xfrm>
          <a:custGeom>
            <a:avLst/>
            <a:gdLst/>
            <a:ahLst/>
            <a:cxnLst/>
            <a:rect l="l" t="t" r="r" b="b"/>
            <a:pathLst>
              <a:path w="864234" h="864235">
                <a:moveTo>
                  <a:pt x="432054" y="0"/>
                </a:moveTo>
                <a:lnTo>
                  <a:pt x="384974" y="2535"/>
                </a:lnTo>
                <a:lnTo>
                  <a:pt x="339363" y="9964"/>
                </a:lnTo>
                <a:lnTo>
                  <a:pt x="295485" y="22024"/>
                </a:lnTo>
                <a:lnTo>
                  <a:pt x="253603" y="38452"/>
                </a:lnTo>
                <a:lnTo>
                  <a:pt x="213980" y="58984"/>
                </a:lnTo>
                <a:lnTo>
                  <a:pt x="176881" y="83356"/>
                </a:lnTo>
                <a:lnTo>
                  <a:pt x="142568" y="111305"/>
                </a:lnTo>
                <a:lnTo>
                  <a:pt x="111305" y="142568"/>
                </a:lnTo>
                <a:lnTo>
                  <a:pt x="83356" y="176881"/>
                </a:lnTo>
                <a:lnTo>
                  <a:pt x="58984" y="213980"/>
                </a:lnTo>
                <a:lnTo>
                  <a:pt x="38452" y="253603"/>
                </a:lnTo>
                <a:lnTo>
                  <a:pt x="22024" y="295485"/>
                </a:lnTo>
                <a:lnTo>
                  <a:pt x="9964" y="339363"/>
                </a:lnTo>
                <a:lnTo>
                  <a:pt x="2535" y="384974"/>
                </a:lnTo>
                <a:lnTo>
                  <a:pt x="0" y="432053"/>
                </a:lnTo>
                <a:lnTo>
                  <a:pt x="2535" y="479133"/>
                </a:lnTo>
                <a:lnTo>
                  <a:pt x="9964" y="524744"/>
                </a:lnTo>
                <a:lnTo>
                  <a:pt x="22024" y="568622"/>
                </a:lnTo>
                <a:lnTo>
                  <a:pt x="38452" y="610504"/>
                </a:lnTo>
                <a:lnTo>
                  <a:pt x="58984" y="650127"/>
                </a:lnTo>
                <a:lnTo>
                  <a:pt x="83356" y="687226"/>
                </a:lnTo>
                <a:lnTo>
                  <a:pt x="111305" y="721539"/>
                </a:lnTo>
                <a:lnTo>
                  <a:pt x="142568" y="752802"/>
                </a:lnTo>
                <a:lnTo>
                  <a:pt x="176881" y="780751"/>
                </a:lnTo>
                <a:lnTo>
                  <a:pt x="213980" y="805123"/>
                </a:lnTo>
                <a:lnTo>
                  <a:pt x="253603" y="825655"/>
                </a:lnTo>
                <a:lnTo>
                  <a:pt x="295485" y="842083"/>
                </a:lnTo>
                <a:lnTo>
                  <a:pt x="339363" y="854143"/>
                </a:lnTo>
                <a:lnTo>
                  <a:pt x="384974" y="861572"/>
                </a:lnTo>
                <a:lnTo>
                  <a:pt x="432054" y="864108"/>
                </a:lnTo>
                <a:lnTo>
                  <a:pt x="479133" y="861572"/>
                </a:lnTo>
                <a:lnTo>
                  <a:pt x="524744" y="854143"/>
                </a:lnTo>
                <a:lnTo>
                  <a:pt x="568622" y="842083"/>
                </a:lnTo>
                <a:lnTo>
                  <a:pt x="610504" y="825655"/>
                </a:lnTo>
                <a:lnTo>
                  <a:pt x="650127" y="805123"/>
                </a:lnTo>
                <a:lnTo>
                  <a:pt x="687226" y="780751"/>
                </a:lnTo>
                <a:lnTo>
                  <a:pt x="721539" y="752802"/>
                </a:lnTo>
                <a:lnTo>
                  <a:pt x="752802" y="721539"/>
                </a:lnTo>
                <a:lnTo>
                  <a:pt x="780751" y="687226"/>
                </a:lnTo>
                <a:lnTo>
                  <a:pt x="805123" y="650127"/>
                </a:lnTo>
                <a:lnTo>
                  <a:pt x="825655" y="610504"/>
                </a:lnTo>
                <a:lnTo>
                  <a:pt x="842083" y="568622"/>
                </a:lnTo>
                <a:lnTo>
                  <a:pt x="854143" y="524744"/>
                </a:lnTo>
                <a:lnTo>
                  <a:pt x="861572" y="479133"/>
                </a:lnTo>
                <a:lnTo>
                  <a:pt x="864108" y="432053"/>
                </a:lnTo>
                <a:lnTo>
                  <a:pt x="861572" y="384974"/>
                </a:lnTo>
                <a:lnTo>
                  <a:pt x="854143" y="339363"/>
                </a:lnTo>
                <a:lnTo>
                  <a:pt x="842083" y="295485"/>
                </a:lnTo>
                <a:lnTo>
                  <a:pt x="825655" y="253603"/>
                </a:lnTo>
                <a:lnTo>
                  <a:pt x="805123" y="213980"/>
                </a:lnTo>
                <a:lnTo>
                  <a:pt x="780751" y="176881"/>
                </a:lnTo>
                <a:lnTo>
                  <a:pt x="752802" y="142568"/>
                </a:lnTo>
                <a:lnTo>
                  <a:pt x="721539" y="111305"/>
                </a:lnTo>
                <a:lnTo>
                  <a:pt x="687226" y="83356"/>
                </a:lnTo>
                <a:lnTo>
                  <a:pt x="650127" y="58984"/>
                </a:lnTo>
                <a:lnTo>
                  <a:pt x="610504" y="38452"/>
                </a:lnTo>
                <a:lnTo>
                  <a:pt x="568622" y="22024"/>
                </a:lnTo>
                <a:lnTo>
                  <a:pt x="524744" y="9964"/>
                </a:lnTo>
                <a:lnTo>
                  <a:pt x="479133" y="2535"/>
                </a:lnTo>
                <a:lnTo>
                  <a:pt x="432054" y="0"/>
                </a:lnTo>
                <a:close/>
              </a:path>
            </a:pathLst>
          </a:custGeom>
          <a:solidFill>
            <a:srgbClr val="001F5F"/>
          </a:solidFill>
        </p:spPr>
        <p:txBody>
          <a:bodyPr wrap="square" lIns="0" tIns="0" rIns="0" bIns="0" rtlCol="0"/>
          <a:lstStyle/>
          <a:p>
            <a:endParaRPr/>
          </a:p>
        </p:txBody>
      </p:sp>
      <p:sp>
        <p:nvSpPr>
          <p:cNvPr id="7" name="object 7"/>
          <p:cNvSpPr/>
          <p:nvPr/>
        </p:nvSpPr>
        <p:spPr>
          <a:xfrm>
            <a:off x="5690615" y="3332988"/>
            <a:ext cx="864235" cy="864235"/>
          </a:xfrm>
          <a:custGeom>
            <a:avLst/>
            <a:gdLst/>
            <a:ahLst/>
            <a:cxnLst/>
            <a:rect l="l" t="t" r="r" b="b"/>
            <a:pathLst>
              <a:path w="864234" h="864235">
                <a:moveTo>
                  <a:pt x="432054" y="0"/>
                </a:moveTo>
                <a:lnTo>
                  <a:pt x="384974" y="2535"/>
                </a:lnTo>
                <a:lnTo>
                  <a:pt x="339363" y="9964"/>
                </a:lnTo>
                <a:lnTo>
                  <a:pt x="295485" y="22024"/>
                </a:lnTo>
                <a:lnTo>
                  <a:pt x="253603" y="38452"/>
                </a:lnTo>
                <a:lnTo>
                  <a:pt x="213980" y="58984"/>
                </a:lnTo>
                <a:lnTo>
                  <a:pt x="176881" y="83356"/>
                </a:lnTo>
                <a:lnTo>
                  <a:pt x="142568" y="111305"/>
                </a:lnTo>
                <a:lnTo>
                  <a:pt x="111305" y="142568"/>
                </a:lnTo>
                <a:lnTo>
                  <a:pt x="83356" y="176881"/>
                </a:lnTo>
                <a:lnTo>
                  <a:pt x="58984" y="213980"/>
                </a:lnTo>
                <a:lnTo>
                  <a:pt x="38452" y="253603"/>
                </a:lnTo>
                <a:lnTo>
                  <a:pt x="22024" y="295485"/>
                </a:lnTo>
                <a:lnTo>
                  <a:pt x="9964" y="339363"/>
                </a:lnTo>
                <a:lnTo>
                  <a:pt x="2535" y="384974"/>
                </a:lnTo>
                <a:lnTo>
                  <a:pt x="0" y="432054"/>
                </a:lnTo>
                <a:lnTo>
                  <a:pt x="2535" y="479133"/>
                </a:lnTo>
                <a:lnTo>
                  <a:pt x="9964" y="524744"/>
                </a:lnTo>
                <a:lnTo>
                  <a:pt x="22024" y="568622"/>
                </a:lnTo>
                <a:lnTo>
                  <a:pt x="38452" y="610504"/>
                </a:lnTo>
                <a:lnTo>
                  <a:pt x="58984" y="650127"/>
                </a:lnTo>
                <a:lnTo>
                  <a:pt x="83356" y="687226"/>
                </a:lnTo>
                <a:lnTo>
                  <a:pt x="111305" y="721539"/>
                </a:lnTo>
                <a:lnTo>
                  <a:pt x="142568" y="752802"/>
                </a:lnTo>
                <a:lnTo>
                  <a:pt x="176881" y="780751"/>
                </a:lnTo>
                <a:lnTo>
                  <a:pt x="213980" y="805123"/>
                </a:lnTo>
                <a:lnTo>
                  <a:pt x="253603" y="825655"/>
                </a:lnTo>
                <a:lnTo>
                  <a:pt x="295485" y="842083"/>
                </a:lnTo>
                <a:lnTo>
                  <a:pt x="339363" y="854143"/>
                </a:lnTo>
                <a:lnTo>
                  <a:pt x="384974" y="861572"/>
                </a:lnTo>
                <a:lnTo>
                  <a:pt x="432054" y="864107"/>
                </a:lnTo>
                <a:lnTo>
                  <a:pt x="479133" y="861572"/>
                </a:lnTo>
                <a:lnTo>
                  <a:pt x="524744" y="854143"/>
                </a:lnTo>
                <a:lnTo>
                  <a:pt x="568622" y="842083"/>
                </a:lnTo>
                <a:lnTo>
                  <a:pt x="610504" y="825655"/>
                </a:lnTo>
                <a:lnTo>
                  <a:pt x="650127" y="805123"/>
                </a:lnTo>
                <a:lnTo>
                  <a:pt x="687226" y="780751"/>
                </a:lnTo>
                <a:lnTo>
                  <a:pt x="721539" y="752802"/>
                </a:lnTo>
                <a:lnTo>
                  <a:pt x="752802" y="721539"/>
                </a:lnTo>
                <a:lnTo>
                  <a:pt x="780751" y="687226"/>
                </a:lnTo>
                <a:lnTo>
                  <a:pt x="805123" y="650127"/>
                </a:lnTo>
                <a:lnTo>
                  <a:pt x="825655" y="610504"/>
                </a:lnTo>
                <a:lnTo>
                  <a:pt x="842083" y="568622"/>
                </a:lnTo>
                <a:lnTo>
                  <a:pt x="854143" y="524744"/>
                </a:lnTo>
                <a:lnTo>
                  <a:pt x="861572" y="479133"/>
                </a:lnTo>
                <a:lnTo>
                  <a:pt x="864108" y="432054"/>
                </a:lnTo>
                <a:lnTo>
                  <a:pt x="861572" y="384974"/>
                </a:lnTo>
                <a:lnTo>
                  <a:pt x="854143" y="339363"/>
                </a:lnTo>
                <a:lnTo>
                  <a:pt x="842083" y="295485"/>
                </a:lnTo>
                <a:lnTo>
                  <a:pt x="825655" y="253603"/>
                </a:lnTo>
                <a:lnTo>
                  <a:pt x="805123" y="213980"/>
                </a:lnTo>
                <a:lnTo>
                  <a:pt x="780751" y="176881"/>
                </a:lnTo>
                <a:lnTo>
                  <a:pt x="752802" y="142568"/>
                </a:lnTo>
                <a:lnTo>
                  <a:pt x="721539" y="111305"/>
                </a:lnTo>
                <a:lnTo>
                  <a:pt x="687226" y="83356"/>
                </a:lnTo>
                <a:lnTo>
                  <a:pt x="650127" y="58984"/>
                </a:lnTo>
                <a:lnTo>
                  <a:pt x="610504" y="38452"/>
                </a:lnTo>
                <a:lnTo>
                  <a:pt x="568622" y="22024"/>
                </a:lnTo>
                <a:lnTo>
                  <a:pt x="524744" y="9964"/>
                </a:lnTo>
                <a:lnTo>
                  <a:pt x="479133" y="2535"/>
                </a:lnTo>
                <a:lnTo>
                  <a:pt x="432054" y="0"/>
                </a:lnTo>
                <a:close/>
              </a:path>
            </a:pathLst>
          </a:custGeom>
          <a:solidFill>
            <a:srgbClr val="C00000"/>
          </a:solidFill>
        </p:spPr>
        <p:txBody>
          <a:bodyPr wrap="square" lIns="0" tIns="0" rIns="0" bIns="0" rtlCol="0"/>
          <a:lstStyle/>
          <a:p>
            <a:endParaRPr/>
          </a:p>
        </p:txBody>
      </p:sp>
      <p:sp>
        <p:nvSpPr>
          <p:cNvPr id="8" name="object 8"/>
          <p:cNvSpPr/>
          <p:nvPr/>
        </p:nvSpPr>
        <p:spPr>
          <a:xfrm>
            <a:off x="5690615" y="4735067"/>
            <a:ext cx="864235" cy="864235"/>
          </a:xfrm>
          <a:custGeom>
            <a:avLst/>
            <a:gdLst/>
            <a:ahLst/>
            <a:cxnLst/>
            <a:rect l="l" t="t" r="r" b="b"/>
            <a:pathLst>
              <a:path w="864234" h="864235">
                <a:moveTo>
                  <a:pt x="432054" y="0"/>
                </a:moveTo>
                <a:lnTo>
                  <a:pt x="384974" y="2535"/>
                </a:lnTo>
                <a:lnTo>
                  <a:pt x="339363" y="9964"/>
                </a:lnTo>
                <a:lnTo>
                  <a:pt x="295485" y="22024"/>
                </a:lnTo>
                <a:lnTo>
                  <a:pt x="253603" y="38452"/>
                </a:lnTo>
                <a:lnTo>
                  <a:pt x="213980" y="58984"/>
                </a:lnTo>
                <a:lnTo>
                  <a:pt x="176881" y="83356"/>
                </a:lnTo>
                <a:lnTo>
                  <a:pt x="142568" y="111305"/>
                </a:lnTo>
                <a:lnTo>
                  <a:pt x="111305" y="142568"/>
                </a:lnTo>
                <a:lnTo>
                  <a:pt x="83356" y="176881"/>
                </a:lnTo>
                <a:lnTo>
                  <a:pt x="58984" y="213980"/>
                </a:lnTo>
                <a:lnTo>
                  <a:pt x="38452" y="253603"/>
                </a:lnTo>
                <a:lnTo>
                  <a:pt x="22024" y="295485"/>
                </a:lnTo>
                <a:lnTo>
                  <a:pt x="9964" y="339363"/>
                </a:lnTo>
                <a:lnTo>
                  <a:pt x="2535" y="384974"/>
                </a:lnTo>
                <a:lnTo>
                  <a:pt x="0" y="432053"/>
                </a:lnTo>
                <a:lnTo>
                  <a:pt x="2535" y="479133"/>
                </a:lnTo>
                <a:lnTo>
                  <a:pt x="9964" y="524744"/>
                </a:lnTo>
                <a:lnTo>
                  <a:pt x="22024" y="568622"/>
                </a:lnTo>
                <a:lnTo>
                  <a:pt x="38452" y="610504"/>
                </a:lnTo>
                <a:lnTo>
                  <a:pt x="58984" y="650127"/>
                </a:lnTo>
                <a:lnTo>
                  <a:pt x="83356" y="687226"/>
                </a:lnTo>
                <a:lnTo>
                  <a:pt x="111305" y="721539"/>
                </a:lnTo>
                <a:lnTo>
                  <a:pt x="142568" y="752802"/>
                </a:lnTo>
                <a:lnTo>
                  <a:pt x="176881" y="780751"/>
                </a:lnTo>
                <a:lnTo>
                  <a:pt x="213980" y="805123"/>
                </a:lnTo>
                <a:lnTo>
                  <a:pt x="253603" y="825655"/>
                </a:lnTo>
                <a:lnTo>
                  <a:pt x="295485" y="842083"/>
                </a:lnTo>
                <a:lnTo>
                  <a:pt x="339363" y="854143"/>
                </a:lnTo>
                <a:lnTo>
                  <a:pt x="384974" y="861572"/>
                </a:lnTo>
                <a:lnTo>
                  <a:pt x="432054" y="864107"/>
                </a:lnTo>
                <a:lnTo>
                  <a:pt x="479133" y="861572"/>
                </a:lnTo>
                <a:lnTo>
                  <a:pt x="524744" y="854143"/>
                </a:lnTo>
                <a:lnTo>
                  <a:pt x="568622" y="842083"/>
                </a:lnTo>
                <a:lnTo>
                  <a:pt x="610504" y="825655"/>
                </a:lnTo>
                <a:lnTo>
                  <a:pt x="650127" y="805123"/>
                </a:lnTo>
                <a:lnTo>
                  <a:pt x="687226" y="780751"/>
                </a:lnTo>
                <a:lnTo>
                  <a:pt x="721539" y="752802"/>
                </a:lnTo>
                <a:lnTo>
                  <a:pt x="752802" y="721539"/>
                </a:lnTo>
                <a:lnTo>
                  <a:pt x="780751" y="687226"/>
                </a:lnTo>
                <a:lnTo>
                  <a:pt x="805123" y="650127"/>
                </a:lnTo>
                <a:lnTo>
                  <a:pt x="825655" y="610504"/>
                </a:lnTo>
                <a:lnTo>
                  <a:pt x="842083" y="568622"/>
                </a:lnTo>
                <a:lnTo>
                  <a:pt x="854143" y="524744"/>
                </a:lnTo>
                <a:lnTo>
                  <a:pt x="861572" y="479133"/>
                </a:lnTo>
                <a:lnTo>
                  <a:pt x="864108" y="432053"/>
                </a:lnTo>
                <a:lnTo>
                  <a:pt x="861572" y="384974"/>
                </a:lnTo>
                <a:lnTo>
                  <a:pt x="854143" y="339363"/>
                </a:lnTo>
                <a:lnTo>
                  <a:pt x="842083" y="295485"/>
                </a:lnTo>
                <a:lnTo>
                  <a:pt x="825655" y="253603"/>
                </a:lnTo>
                <a:lnTo>
                  <a:pt x="805123" y="213980"/>
                </a:lnTo>
                <a:lnTo>
                  <a:pt x="780751" y="176881"/>
                </a:lnTo>
                <a:lnTo>
                  <a:pt x="752802" y="142568"/>
                </a:lnTo>
                <a:lnTo>
                  <a:pt x="721539" y="111305"/>
                </a:lnTo>
                <a:lnTo>
                  <a:pt x="687226" y="83356"/>
                </a:lnTo>
                <a:lnTo>
                  <a:pt x="650127" y="58984"/>
                </a:lnTo>
                <a:lnTo>
                  <a:pt x="610504" y="38452"/>
                </a:lnTo>
                <a:lnTo>
                  <a:pt x="568622" y="22024"/>
                </a:lnTo>
                <a:lnTo>
                  <a:pt x="524744" y="9964"/>
                </a:lnTo>
                <a:lnTo>
                  <a:pt x="479133" y="2535"/>
                </a:lnTo>
                <a:lnTo>
                  <a:pt x="432054" y="0"/>
                </a:lnTo>
                <a:close/>
              </a:path>
            </a:pathLst>
          </a:custGeom>
          <a:solidFill>
            <a:srgbClr val="00AF50"/>
          </a:solidFill>
        </p:spPr>
        <p:txBody>
          <a:bodyPr wrap="square" lIns="0" tIns="0" rIns="0" bIns="0" rtlCol="0"/>
          <a:lstStyle/>
          <a:p>
            <a:endParaRPr/>
          </a:p>
        </p:txBody>
      </p:sp>
      <p:sp>
        <p:nvSpPr>
          <p:cNvPr id="9" name="object 9"/>
          <p:cNvSpPr/>
          <p:nvPr/>
        </p:nvSpPr>
        <p:spPr>
          <a:xfrm>
            <a:off x="6748271" y="2211323"/>
            <a:ext cx="226060" cy="314325"/>
          </a:xfrm>
          <a:custGeom>
            <a:avLst/>
            <a:gdLst/>
            <a:ahLst/>
            <a:cxnLst/>
            <a:rect l="l" t="t" r="r" b="b"/>
            <a:pathLst>
              <a:path w="226059" h="314325">
                <a:moveTo>
                  <a:pt x="129539" y="0"/>
                </a:moveTo>
                <a:lnTo>
                  <a:pt x="0" y="0"/>
                </a:lnTo>
                <a:lnTo>
                  <a:pt x="96011" y="156972"/>
                </a:lnTo>
                <a:lnTo>
                  <a:pt x="0" y="313943"/>
                </a:lnTo>
                <a:lnTo>
                  <a:pt x="129539" y="313943"/>
                </a:lnTo>
                <a:lnTo>
                  <a:pt x="225551" y="156972"/>
                </a:lnTo>
                <a:lnTo>
                  <a:pt x="129539" y="0"/>
                </a:lnTo>
                <a:close/>
              </a:path>
            </a:pathLst>
          </a:custGeom>
          <a:solidFill>
            <a:srgbClr val="001F5F">
              <a:alpha val="98037"/>
            </a:srgbClr>
          </a:solidFill>
        </p:spPr>
        <p:txBody>
          <a:bodyPr wrap="square" lIns="0" tIns="0" rIns="0" bIns="0" rtlCol="0"/>
          <a:lstStyle/>
          <a:p>
            <a:endParaRPr/>
          </a:p>
        </p:txBody>
      </p:sp>
      <p:sp>
        <p:nvSpPr>
          <p:cNvPr id="10" name="object 10"/>
          <p:cNvSpPr/>
          <p:nvPr/>
        </p:nvSpPr>
        <p:spPr>
          <a:xfrm>
            <a:off x="6760464" y="4986528"/>
            <a:ext cx="226060" cy="315595"/>
          </a:xfrm>
          <a:custGeom>
            <a:avLst/>
            <a:gdLst/>
            <a:ahLst/>
            <a:cxnLst/>
            <a:rect l="l" t="t" r="r" b="b"/>
            <a:pathLst>
              <a:path w="226059" h="315595">
                <a:moveTo>
                  <a:pt x="129539" y="0"/>
                </a:moveTo>
                <a:lnTo>
                  <a:pt x="0" y="0"/>
                </a:lnTo>
                <a:lnTo>
                  <a:pt x="96011" y="157734"/>
                </a:lnTo>
                <a:lnTo>
                  <a:pt x="0" y="315468"/>
                </a:lnTo>
                <a:lnTo>
                  <a:pt x="129539" y="315468"/>
                </a:lnTo>
                <a:lnTo>
                  <a:pt x="225551" y="157734"/>
                </a:lnTo>
                <a:lnTo>
                  <a:pt x="129539" y="0"/>
                </a:lnTo>
                <a:close/>
              </a:path>
            </a:pathLst>
          </a:custGeom>
          <a:solidFill>
            <a:srgbClr val="00AF50">
              <a:alpha val="98037"/>
            </a:srgbClr>
          </a:solidFill>
        </p:spPr>
        <p:txBody>
          <a:bodyPr wrap="square" lIns="0" tIns="0" rIns="0" bIns="0" rtlCol="0"/>
          <a:lstStyle/>
          <a:p>
            <a:endParaRPr/>
          </a:p>
        </p:txBody>
      </p:sp>
      <p:sp>
        <p:nvSpPr>
          <p:cNvPr id="11" name="object 11"/>
          <p:cNvSpPr/>
          <p:nvPr/>
        </p:nvSpPr>
        <p:spPr>
          <a:xfrm>
            <a:off x="6742176" y="3613403"/>
            <a:ext cx="226060" cy="314325"/>
          </a:xfrm>
          <a:custGeom>
            <a:avLst/>
            <a:gdLst/>
            <a:ahLst/>
            <a:cxnLst/>
            <a:rect l="l" t="t" r="r" b="b"/>
            <a:pathLst>
              <a:path w="226059" h="314325">
                <a:moveTo>
                  <a:pt x="129540" y="0"/>
                </a:moveTo>
                <a:lnTo>
                  <a:pt x="0" y="0"/>
                </a:lnTo>
                <a:lnTo>
                  <a:pt x="96012" y="156972"/>
                </a:lnTo>
                <a:lnTo>
                  <a:pt x="0" y="313944"/>
                </a:lnTo>
                <a:lnTo>
                  <a:pt x="129540" y="313944"/>
                </a:lnTo>
                <a:lnTo>
                  <a:pt x="225551" y="156972"/>
                </a:lnTo>
                <a:lnTo>
                  <a:pt x="129540" y="0"/>
                </a:lnTo>
                <a:close/>
              </a:path>
            </a:pathLst>
          </a:custGeom>
          <a:solidFill>
            <a:srgbClr val="C00000">
              <a:alpha val="98037"/>
            </a:srgbClr>
          </a:solidFill>
        </p:spPr>
        <p:txBody>
          <a:bodyPr wrap="square" lIns="0" tIns="0" rIns="0" bIns="0" rtlCol="0"/>
          <a:lstStyle/>
          <a:p>
            <a:endParaRPr/>
          </a:p>
        </p:txBody>
      </p:sp>
      <p:sp>
        <p:nvSpPr>
          <p:cNvPr id="12" name="object 12"/>
          <p:cNvSpPr txBox="1"/>
          <p:nvPr/>
        </p:nvSpPr>
        <p:spPr>
          <a:xfrm>
            <a:off x="7183881" y="3573020"/>
            <a:ext cx="3933190" cy="919480"/>
          </a:xfrm>
          <a:prstGeom prst="rect">
            <a:avLst/>
          </a:prstGeom>
        </p:spPr>
        <p:txBody>
          <a:bodyPr vert="horz" wrap="square" lIns="0" tIns="83820" rIns="0" bIns="0" rtlCol="0">
            <a:spAutoFit/>
          </a:bodyPr>
          <a:lstStyle/>
          <a:p>
            <a:pPr marL="12700">
              <a:lnSpc>
                <a:spcPct val="100000"/>
              </a:lnSpc>
              <a:spcBef>
                <a:spcPts val="660"/>
              </a:spcBef>
            </a:pPr>
            <a:r>
              <a:rPr sz="1400" b="1" spc="-5" dirty="0">
                <a:solidFill>
                  <a:srgbClr val="404040"/>
                </a:solidFill>
                <a:latin typeface="Arial"/>
                <a:cs typeface="Arial"/>
              </a:rPr>
              <a:t>Discover unseen bias </a:t>
            </a:r>
            <a:r>
              <a:rPr sz="1400" b="1" dirty="0">
                <a:solidFill>
                  <a:srgbClr val="404040"/>
                </a:solidFill>
                <a:latin typeface="Arial"/>
                <a:cs typeface="Arial"/>
              </a:rPr>
              <a:t>in</a:t>
            </a:r>
            <a:r>
              <a:rPr sz="1400" b="1" spc="-75" dirty="0">
                <a:solidFill>
                  <a:srgbClr val="404040"/>
                </a:solidFill>
                <a:latin typeface="Arial"/>
                <a:cs typeface="Arial"/>
              </a:rPr>
              <a:t> </a:t>
            </a:r>
            <a:r>
              <a:rPr sz="1400" b="1" spc="-5" dirty="0">
                <a:solidFill>
                  <a:srgbClr val="404040"/>
                </a:solidFill>
                <a:latin typeface="Arial"/>
                <a:cs typeface="Arial"/>
              </a:rPr>
              <a:t>data</a:t>
            </a:r>
            <a:endParaRPr sz="1400">
              <a:latin typeface="Arial"/>
              <a:cs typeface="Arial"/>
            </a:endParaRPr>
          </a:p>
          <a:p>
            <a:pPr marL="12700" marR="5080">
              <a:lnSpc>
                <a:spcPct val="100000"/>
              </a:lnSpc>
              <a:spcBef>
                <a:spcPts val="475"/>
              </a:spcBef>
            </a:pPr>
            <a:r>
              <a:rPr sz="1200" dirty="0">
                <a:solidFill>
                  <a:srgbClr val="404040"/>
                </a:solidFill>
                <a:latin typeface="Arial"/>
                <a:cs typeface="Arial"/>
              </a:rPr>
              <a:t>If </a:t>
            </a:r>
            <a:r>
              <a:rPr sz="1200" spc="-10" dirty="0">
                <a:solidFill>
                  <a:srgbClr val="404040"/>
                </a:solidFill>
                <a:latin typeface="Arial"/>
                <a:cs typeface="Arial"/>
              </a:rPr>
              <a:t>you </a:t>
            </a:r>
            <a:r>
              <a:rPr sz="1200" dirty="0">
                <a:solidFill>
                  <a:srgbClr val="404040"/>
                </a:solidFill>
                <a:latin typeface="Arial"/>
                <a:cs typeface="Arial"/>
              </a:rPr>
              <a:t>are looking at customer </a:t>
            </a:r>
            <a:r>
              <a:rPr sz="1200" spc="-5" dirty="0">
                <a:solidFill>
                  <a:srgbClr val="404040"/>
                </a:solidFill>
                <a:latin typeface="Arial"/>
                <a:cs typeface="Arial"/>
              </a:rPr>
              <a:t>behavior </a:t>
            </a:r>
            <a:r>
              <a:rPr sz="1200" spc="-15" dirty="0">
                <a:solidFill>
                  <a:srgbClr val="404040"/>
                </a:solidFill>
                <a:latin typeface="Arial"/>
                <a:cs typeface="Arial"/>
              </a:rPr>
              <a:t>nationally, </a:t>
            </a:r>
            <a:r>
              <a:rPr sz="1200" spc="-5" dirty="0">
                <a:solidFill>
                  <a:srgbClr val="404040"/>
                </a:solidFill>
                <a:latin typeface="Arial"/>
                <a:cs typeface="Arial"/>
              </a:rPr>
              <a:t>but only  pulling in data </a:t>
            </a:r>
            <a:r>
              <a:rPr sz="1200" dirty="0">
                <a:solidFill>
                  <a:srgbClr val="404040"/>
                </a:solidFill>
                <a:latin typeface="Arial"/>
                <a:cs typeface="Arial"/>
              </a:rPr>
              <a:t>from </a:t>
            </a:r>
            <a:r>
              <a:rPr sz="1200" spc="-5" dirty="0">
                <a:solidFill>
                  <a:srgbClr val="404040"/>
                </a:solidFill>
                <a:latin typeface="Arial"/>
                <a:cs typeface="Arial"/>
              </a:rPr>
              <a:t>a limited </a:t>
            </a:r>
            <a:r>
              <a:rPr sz="1200" dirty="0">
                <a:solidFill>
                  <a:srgbClr val="404040"/>
                </a:solidFill>
                <a:latin typeface="Arial"/>
                <a:cs typeface="Arial"/>
              </a:rPr>
              <a:t>sample, </a:t>
            </a:r>
            <a:r>
              <a:rPr sz="1200" spc="-10" dirty="0">
                <a:solidFill>
                  <a:srgbClr val="404040"/>
                </a:solidFill>
                <a:latin typeface="Arial"/>
                <a:cs typeface="Arial"/>
              </a:rPr>
              <a:t>you </a:t>
            </a:r>
            <a:r>
              <a:rPr sz="1200" spc="-5" dirty="0">
                <a:solidFill>
                  <a:srgbClr val="404040"/>
                </a:solidFill>
                <a:latin typeface="Arial"/>
                <a:cs typeface="Arial"/>
              </a:rPr>
              <a:t>might </a:t>
            </a:r>
            <a:r>
              <a:rPr sz="1200" dirty="0">
                <a:solidFill>
                  <a:srgbClr val="404040"/>
                </a:solidFill>
                <a:latin typeface="Arial"/>
                <a:cs typeface="Arial"/>
              </a:rPr>
              <a:t>miss  </a:t>
            </a:r>
            <a:r>
              <a:rPr sz="1200" spc="-5" dirty="0">
                <a:solidFill>
                  <a:srgbClr val="404040"/>
                </a:solidFill>
                <a:latin typeface="Arial"/>
                <a:cs typeface="Arial"/>
              </a:rPr>
              <a:t>important geographic</a:t>
            </a:r>
            <a:r>
              <a:rPr sz="1200" spc="-45" dirty="0">
                <a:solidFill>
                  <a:srgbClr val="404040"/>
                </a:solidFill>
                <a:latin typeface="Arial"/>
                <a:cs typeface="Arial"/>
              </a:rPr>
              <a:t> </a:t>
            </a:r>
            <a:r>
              <a:rPr sz="1200" spc="-5" dirty="0">
                <a:solidFill>
                  <a:srgbClr val="404040"/>
                </a:solidFill>
                <a:latin typeface="Arial"/>
                <a:cs typeface="Arial"/>
              </a:rPr>
              <a:t>regions.</a:t>
            </a:r>
            <a:endParaRPr sz="1200">
              <a:latin typeface="Arial"/>
              <a:cs typeface="Arial"/>
            </a:endParaRPr>
          </a:p>
        </p:txBody>
      </p:sp>
      <p:sp>
        <p:nvSpPr>
          <p:cNvPr id="14" name="object 13"/>
          <p:cNvSpPr txBox="1"/>
          <p:nvPr/>
        </p:nvSpPr>
        <p:spPr>
          <a:xfrm>
            <a:off x="5869940" y="2070861"/>
            <a:ext cx="534670" cy="574040"/>
          </a:xfrm>
          <a:prstGeom prst="rect">
            <a:avLst/>
          </a:prstGeom>
        </p:spPr>
        <p:txBody>
          <a:bodyPr vert="horz" wrap="square" lIns="0" tIns="12700" rIns="0" bIns="0" rtlCol="0">
            <a:spAutoFit/>
          </a:bodyPr>
          <a:lstStyle/>
          <a:p>
            <a:pPr marL="12700">
              <a:lnSpc>
                <a:spcPct val="100000"/>
              </a:lnSpc>
              <a:spcBef>
                <a:spcPts val="100"/>
              </a:spcBef>
            </a:pPr>
            <a:r>
              <a:rPr sz="3600" b="1" spc="-5" dirty="0">
                <a:solidFill>
                  <a:srgbClr val="FFFFFF"/>
                </a:solidFill>
                <a:latin typeface="Arial"/>
                <a:cs typeface="Arial"/>
              </a:rPr>
              <a:t>01</a:t>
            </a:r>
            <a:endParaRPr sz="3600">
              <a:latin typeface="Arial"/>
              <a:cs typeface="Arial"/>
            </a:endParaRPr>
          </a:p>
        </p:txBody>
      </p:sp>
      <p:sp>
        <p:nvSpPr>
          <p:cNvPr id="15" name="object 14"/>
          <p:cNvSpPr txBox="1"/>
          <p:nvPr/>
        </p:nvSpPr>
        <p:spPr>
          <a:xfrm>
            <a:off x="5855589" y="3463290"/>
            <a:ext cx="534670" cy="574040"/>
          </a:xfrm>
          <a:prstGeom prst="rect">
            <a:avLst/>
          </a:prstGeom>
        </p:spPr>
        <p:txBody>
          <a:bodyPr vert="horz" wrap="square" lIns="0" tIns="12700" rIns="0" bIns="0" rtlCol="0">
            <a:spAutoFit/>
          </a:bodyPr>
          <a:lstStyle/>
          <a:p>
            <a:pPr marL="12700">
              <a:lnSpc>
                <a:spcPct val="100000"/>
              </a:lnSpc>
              <a:spcBef>
                <a:spcPts val="100"/>
              </a:spcBef>
            </a:pPr>
            <a:r>
              <a:rPr sz="3600" b="1" spc="-5" dirty="0">
                <a:solidFill>
                  <a:srgbClr val="FFFFFF"/>
                </a:solidFill>
                <a:latin typeface="Arial"/>
                <a:cs typeface="Arial"/>
              </a:rPr>
              <a:t>02</a:t>
            </a:r>
            <a:endParaRPr sz="3600">
              <a:latin typeface="Arial"/>
              <a:cs typeface="Arial"/>
            </a:endParaRPr>
          </a:p>
        </p:txBody>
      </p:sp>
      <p:sp>
        <p:nvSpPr>
          <p:cNvPr id="16" name="object 15"/>
          <p:cNvSpPr txBox="1"/>
          <p:nvPr/>
        </p:nvSpPr>
        <p:spPr>
          <a:xfrm>
            <a:off x="5825490" y="4843398"/>
            <a:ext cx="534670" cy="574040"/>
          </a:xfrm>
          <a:prstGeom prst="rect">
            <a:avLst/>
          </a:prstGeom>
        </p:spPr>
        <p:txBody>
          <a:bodyPr vert="horz" wrap="square" lIns="0" tIns="12700" rIns="0" bIns="0" rtlCol="0">
            <a:spAutoFit/>
          </a:bodyPr>
          <a:lstStyle/>
          <a:p>
            <a:pPr marL="12700">
              <a:lnSpc>
                <a:spcPct val="100000"/>
              </a:lnSpc>
              <a:spcBef>
                <a:spcPts val="100"/>
              </a:spcBef>
            </a:pPr>
            <a:r>
              <a:rPr sz="3600" b="1" spc="-5" dirty="0">
                <a:solidFill>
                  <a:srgbClr val="FFFFFF"/>
                </a:solidFill>
                <a:latin typeface="Arial"/>
                <a:cs typeface="Arial"/>
              </a:rPr>
              <a:t>03</a:t>
            </a:r>
            <a:endParaRPr sz="3600">
              <a:latin typeface="Arial"/>
              <a:cs typeface="Arial"/>
            </a:endParaRPr>
          </a:p>
        </p:txBody>
      </p:sp>
    </p:spTree>
    <p:extLst>
      <p:ext uri="{BB962C8B-B14F-4D97-AF65-F5344CB8AC3E}">
        <p14:creationId xmlns:p14="http://schemas.microsoft.com/office/powerpoint/2010/main" val="4273995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p:cNvSpPr>
          <p:nvPr/>
        </p:nvSpPr>
        <p:spPr>
          <a:xfrm>
            <a:off x="1285113" y="404875"/>
            <a:ext cx="9620885" cy="635000"/>
          </a:xfrm>
          <a:prstGeom prst="rect">
            <a:avLst/>
          </a:prstGeom>
        </p:spPr>
        <p:txBody>
          <a:bodyPr vert="horz" wrap="square" lIns="0" tIns="12065"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5" smtClean="0"/>
              <a:t>2. Formatting data to make </a:t>
            </a:r>
            <a:r>
              <a:rPr lang="en-US" smtClean="0"/>
              <a:t>it</a:t>
            </a:r>
            <a:r>
              <a:rPr lang="en-US" spc="35" smtClean="0"/>
              <a:t> </a:t>
            </a:r>
            <a:r>
              <a:rPr lang="en-US" spc="-5" smtClean="0"/>
              <a:t>consistent</a:t>
            </a:r>
            <a:endParaRPr lang="en-US" spc="-5" dirty="0"/>
          </a:p>
        </p:txBody>
      </p:sp>
      <p:sp>
        <p:nvSpPr>
          <p:cNvPr id="3" name="object 3"/>
          <p:cNvSpPr txBox="1"/>
          <p:nvPr/>
        </p:nvSpPr>
        <p:spPr>
          <a:xfrm>
            <a:off x="7183881" y="2145526"/>
            <a:ext cx="3326129" cy="589280"/>
          </a:xfrm>
          <a:prstGeom prst="rect">
            <a:avLst/>
          </a:prstGeom>
        </p:spPr>
        <p:txBody>
          <a:bodyPr vert="horz" wrap="square" lIns="0" tIns="102870" rIns="0" bIns="0" rtlCol="0">
            <a:spAutoFit/>
          </a:bodyPr>
          <a:lstStyle/>
          <a:p>
            <a:pPr marL="12700">
              <a:lnSpc>
                <a:spcPct val="100000"/>
              </a:lnSpc>
              <a:spcBef>
                <a:spcPts val="810"/>
              </a:spcBef>
            </a:pPr>
            <a:r>
              <a:rPr sz="1400" b="1" spc="-5" dirty="0">
                <a:solidFill>
                  <a:srgbClr val="404040"/>
                </a:solidFill>
                <a:latin typeface="Arial"/>
                <a:cs typeface="Arial"/>
              </a:rPr>
              <a:t>Anomalies </a:t>
            </a:r>
            <a:r>
              <a:rPr sz="1400" b="1" dirty="0">
                <a:solidFill>
                  <a:srgbClr val="404040"/>
                </a:solidFill>
                <a:latin typeface="Arial"/>
                <a:cs typeface="Arial"/>
              </a:rPr>
              <a:t>in </a:t>
            </a:r>
            <a:r>
              <a:rPr sz="1400" b="1" spc="-5" dirty="0">
                <a:solidFill>
                  <a:srgbClr val="404040"/>
                </a:solidFill>
                <a:latin typeface="Arial"/>
                <a:cs typeface="Arial"/>
              </a:rPr>
              <a:t>how the data </a:t>
            </a:r>
            <a:r>
              <a:rPr sz="1400" b="1" dirty="0">
                <a:solidFill>
                  <a:srgbClr val="404040"/>
                </a:solidFill>
                <a:latin typeface="Arial"/>
                <a:cs typeface="Arial"/>
              </a:rPr>
              <a:t>is</a:t>
            </a:r>
            <a:r>
              <a:rPr sz="1400" b="1" spc="-125" dirty="0">
                <a:solidFill>
                  <a:srgbClr val="404040"/>
                </a:solidFill>
                <a:latin typeface="Arial"/>
                <a:cs typeface="Arial"/>
              </a:rPr>
              <a:t> </a:t>
            </a:r>
            <a:r>
              <a:rPr sz="1400" b="1" dirty="0">
                <a:solidFill>
                  <a:srgbClr val="404040"/>
                </a:solidFill>
                <a:latin typeface="Arial"/>
                <a:cs typeface="Arial"/>
              </a:rPr>
              <a:t>formatted</a:t>
            </a:r>
            <a:endParaRPr sz="1400">
              <a:latin typeface="Arial"/>
              <a:cs typeface="Arial"/>
            </a:endParaRPr>
          </a:p>
          <a:p>
            <a:pPr marL="12700">
              <a:lnSpc>
                <a:spcPct val="100000"/>
              </a:lnSpc>
              <a:spcBef>
                <a:spcPts val="605"/>
              </a:spcBef>
            </a:pPr>
            <a:r>
              <a:rPr sz="1200" spc="-5" dirty="0">
                <a:solidFill>
                  <a:srgbClr val="404040"/>
                </a:solidFill>
                <a:latin typeface="Arial"/>
                <a:cs typeface="Arial"/>
              </a:rPr>
              <a:t>$50 </a:t>
            </a:r>
            <a:r>
              <a:rPr sz="1200" spc="-10" dirty="0">
                <a:solidFill>
                  <a:srgbClr val="404040"/>
                </a:solidFill>
                <a:latin typeface="Arial"/>
                <a:cs typeface="Arial"/>
              </a:rPr>
              <a:t>vs </a:t>
            </a:r>
            <a:r>
              <a:rPr sz="1200" spc="-5" dirty="0">
                <a:solidFill>
                  <a:srgbClr val="404040"/>
                </a:solidFill>
                <a:latin typeface="Arial"/>
                <a:cs typeface="Arial"/>
              </a:rPr>
              <a:t>USD</a:t>
            </a:r>
            <a:r>
              <a:rPr sz="1200" spc="-10" dirty="0">
                <a:solidFill>
                  <a:srgbClr val="404040"/>
                </a:solidFill>
                <a:latin typeface="Arial"/>
                <a:cs typeface="Arial"/>
              </a:rPr>
              <a:t> </a:t>
            </a:r>
            <a:r>
              <a:rPr sz="1200" spc="-5" dirty="0">
                <a:solidFill>
                  <a:srgbClr val="404040"/>
                </a:solidFill>
                <a:latin typeface="Arial"/>
                <a:cs typeface="Arial"/>
              </a:rPr>
              <a:t>50</a:t>
            </a:r>
            <a:endParaRPr sz="1200">
              <a:latin typeface="Arial"/>
              <a:cs typeface="Arial"/>
            </a:endParaRPr>
          </a:p>
        </p:txBody>
      </p:sp>
      <p:sp>
        <p:nvSpPr>
          <p:cNvPr id="4" name="object 4"/>
          <p:cNvSpPr txBox="1"/>
          <p:nvPr/>
        </p:nvSpPr>
        <p:spPr>
          <a:xfrm>
            <a:off x="7183881" y="4933459"/>
            <a:ext cx="3336925" cy="626110"/>
          </a:xfrm>
          <a:prstGeom prst="rect">
            <a:avLst/>
          </a:prstGeom>
        </p:spPr>
        <p:txBody>
          <a:bodyPr vert="horz" wrap="square" lIns="0" tIns="122555" rIns="0" bIns="0" rtlCol="0">
            <a:spAutoFit/>
          </a:bodyPr>
          <a:lstStyle/>
          <a:p>
            <a:pPr marL="12700">
              <a:lnSpc>
                <a:spcPct val="100000"/>
              </a:lnSpc>
              <a:spcBef>
                <a:spcPts val="965"/>
              </a:spcBef>
            </a:pPr>
            <a:r>
              <a:rPr sz="1400" b="1" spc="-5" dirty="0">
                <a:solidFill>
                  <a:srgbClr val="404040"/>
                </a:solidFill>
                <a:latin typeface="Arial"/>
                <a:cs typeface="Arial"/>
              </a:rPr>
              <a:t>Inconsistency</a:t>
            </a:r>
            <a:r>
              <a:rPr sz="1400" b="1" spc="-50" dirty="0">
                <a:solidFill>
                  <a:srgbClr val="404040"/>
                </a:solidFill>
                <a:latin typeface="Arial"/>
                <a:cs typeface="Arial"/>
              </a:rPr>
              <a:t> </a:t>
            </a:r>
            <a:r>
              <a:rPr sz="1400" b="1" dirty="0">
                <a:solidFill>
                  <a:srgbClr val="404040"/>
                </a:solidFill>
                <a:latin typeface="Arial"/>
                <a:cs typeface="Arial"/>
              </a:rPr>
              <a:t>checking</a:t>
            </a:r>
            <a:endParaRPr sz="1400">
              <a:latin typeface="Arial"/>
              <a:cs typeface="Arial"/>
            </a:endParaRPr>
          </a:p>
          <a:p>
            <a:pPr marL="12700">
              <a:lnSpc>
                <a:spcPct val="100000"/>
              </a:lnSpc>
              <a:spcBef>
                <a:spcPts val="740"/>
              </a:spcBef>
            </a:pPr>
            <a:r>
              <a:rPr sz="1200" spc="-5" dirty="0">
                <a:solidFill>
                  <a:srgbClr val="404040"/>
                </a:solidFill>
                <a:latin typeface="Arial"/>
                <a:cs typeface="Arial"/>
              </a:rPr>
              <a:t>Inconsistent values </a:t>
            </a:r>
            <a:r>
              <a:rPr sz="1200" dirty="0">
                <a:solidFill>
                  <a:srgbClr val="404040"/>
                </a:solidFill>
                <a:latin typeface="Arial"/>
                <a:cs typeface="Arial"/>
              </a:rPr>
              <a:t>from </a:t>
            </a:r>
            <a:r>
              <a:rPr sz="1200" spc="-5" dirty="0">
                <a:solidFill>
                  <a:srgbClr val="404040"/>
                </a:solidFill>
                <a:latin typeface="Arial"/>
                <a:cs typeface="Arial"/>
              </a:rPr>
              <a:t>different sources </a:t>
            </a:r>
            <a:r>
              <a:rPr sz="1200" dirty="0">
                <a:solidFill>
                  <a:srgbClr val="404040"/>
                </a:solidFill>
                <a:latin typeface="Arial"/>
                <a:cs typeface="Arial"/>
              </a:rPr>
              <a:t>of</a:t>
            </a:r>
            <a:r>
              <a:rPr sz="1200" spc="-55" dirty="0">
                <a:solidFill>
                  <a:srgbClr val="404040"/>
                </a:solidFill>
                <a:latin typeface="Arial"/>
                <a:cs typeface="Arial"/>
              </a:rPr>
              <a:t> </a:t>
            </a:r>
            <a:r>
              <a:rPr sz="1200" spc="-5" dirty="0">
                <a:solidFill>
                  <a:srgbClr val="404040"/>
                </a:solidFill>
                <a:latin typeface="Arial"/>
                <a:cs typeface="Arial"/>
              </a:rPr>
              <a:t>data</a:t>
            </a:r>
            <a:endParaRPr sz="1200">
              <a:latin typeface="Arial"/>
              <a:cs typeface="Arial"/>
            </a:endParaRPr>
          </a:p>
        </p:txBody>
      </p:sp>
      <p:sp>
        <p:nvSpPr>
          <p:cNvPr id="5" name="object 5"/>
          <p:cNvSpPr txBox="1"/>
          <p:nvPr/>
        </p:nvSpPr>
        <p:spPr>
          <a:xfrm>
            <a:off x="925779" y="2011171"/>
            <a:ext cx="3926204" cy="2220595"/>
          </a:xfrm>
          <a:prstGeom prst="rect">
            <a:avLst/>
          </a:prstGeom>
        </p:spPr>
        <p:txBody>
          <a:bodyPr vert="horz" wrap="square" lIns="0" tIns="12700" rIns="0" bIns="0" rtlCol="0">
            <a:spAutoFit/>
          </a:bodyPr>
          <a:lstStyle/>
          <a:p>
            <a:pPr marL="12700" marR="5080">
              <a:lnSpc>
                <a:spcPct val="100000"/>
              </a:lnSpc>
              <a:spcBef>
                <a:spcPts val="100"/>
              </a:spcBef>
            </a:pPr>
            <a:r>
              <a:rPr sz="1200" dirty="0">
                <a:solidFill>
                  <a:srgbClr val="404040"/>
                </a:solidFill>
                <a:latin typeface="Arial"/>
                <a:cs typeface="Arial"/>
              </a:rPr>
              <a:t>The </a:t>
            </a:r>
            <a:r>
              <a:rPr sz="1200" spc="-5" dirty="0">
                <a:solidFill>
                  <a:srgbClr val="404040"/>
                </a:solidFill>
                <a:latin typeface="Arial"/>
                <a:cs typeface="Arial"/>
              </a:rPr>
              <a:t>next </a:t>
            </a:r>
            <a:r>
              <a:rPr sz="1200" dirty="0">
                <a:solidFill>
                  <a:srgbClr val="404040"/>
                </a:solidFill>
                <a:latin typeface="Arial"/>
                <a:cs typeface="Arial"/>
              </a:rPr>
              <a:t>step </a:t>
            </a:r>
            <a:r>
              <a:rPr sz="1200" spc="-5" dirty="0">
                <a:solidFill>
                  <a:srgbClr val="404040"/>
                </a:solidFill>
                <a:latin typeface="Arial"/>
                <a:cs typeface="Arial"/>
              </a:rPr>
              <a:t>in great data preparation is </a:t>
            </a:r>
            <a:r>
              <a:rPr sz="1200" dirty="0">
                <a:solidFill>
                  <a:srgbClr val="404040"/>
                </a:solidFill>
                <a:latin typeface="Arial"/>
                <a:cs typeface="Arial"/>
              </a:rPr>
              <a:t>to </a:t>
            </a:r>
            <a:r>
              <a:rPr sz="1200" spc="-5" dirty="0">
                <a:solidFill>
                  <a:srgbClr val="404040"/>
                </a:solidFill>
                <a:latin typeface="Arial"/>
                <a:cs typeface="Arial"/>
              </a:rPr>
              <a:t>ensure your  data is </a:t>
            </a:r>
            <a:r>
              <a:rPr sz="1200" dirty="0">
                <a:solidFill>
                  <a:srgbClr val="404040"/>
                </a:solidFill>
                <a:latin typeface="Arial"/>
                <a:cs typeface="Arial"/>
              </a:rPr>
              <a:t>formatted </a:t>
            </a:r>
            <a:r>
              <a:rPr sz="1200" spc="-5" dirty="0">
                <a:solidFill>
                  <a:srgbClr val="404040"/>
                </a:solidFill>
                <a:latin typeface="Arial"/>
                <a:cs typeface="Arial"/>
              </a:rPr>
              <a:t>in a </a:t>
            </a:r>
            <a:r>
              <a:rPr sz="1200" spc="-10" dirty="0">
                <a:solidFill>
                  <a:srgbClr val="404040"/>
                </a:solidFill>
                <a:latin typeface="Arial"/>
                <a:cs typeface="Arial"/>
              </a:rPr>
              <a:t>way </a:t>
            </a:r>
            <a:r>
              <a:rPr sz="1200" dirty="0">
                <a:solidFill>
                  <a:srgbClr val="404040"/>
                </a:solidFill>
                <a:latin typeface="Arial"/>
                <a:cs typeface="Arial"/>
              </a:rPr>
              <a:t>that best fits </a:t>
            </a:r>
            <a:r>
              <a:rPr sz="1200" spc="-5" dirty="0">
                <a:solidFill>
                  <a:srgbClr val="404040"/>
                </a:solidFill>
                <a:latin typeface="Arial"/>
                <a:cs typeface="Arial"/>
              </a:rPr>
              <a:t>your </a:t>
            </a:r>
            <a:r>
              <a:rPr sz="1200" dirty="0">
                <a:solidFill>
                  <a:srgbClr val="404040"/>
                </a:solidFill>
                <a:latin typeface="Arial"/>
                <a:cs typeface="Arial"/>
              </a:rPr>
              <a:t>machine  learning model. If </a:t>
            </a:r>
            <a:r>
              <a:rPr sz="1200" spc="-5" dirty="0">
                <a:solidFill>
                  <a:srgbClr val="404040"/>
                </a:solidFill>
                <a:latin typeface="Arial"/>
                <a:cs typeface="Arial"/>
              </a:rPr>
              <a:t>you are aggregating data </a:t>
            </a:r>
            <a:r>
              <a:rPr sz="1200" dirty="0">
                <a:solidFill>
                  <a:srgbClr val="404040"/>
                </a:solidFill>
                <a:latin typeface="Arial"/>
                <a:cs typeface="Arial"/>
              </a:rPr>
              <a:t>from </a:t>
            </a:r>
            <a:r>
              <a:rPr sz="1200" spc="-5" dirty="0">
                <a:solidFill>
                  <a:srgbClr val="404040"/>
                </a:solidFill>
                <a:latin typeface="Arial"/>
                <a:cs typeface="Arial"/>
              </a:rPr>
              <a:t>different  </a:t>
            </a:r>
            <a:r>
              <a:rPr sz="1200" dirty="0">
                <a:solidFill>
                  <a:srgbClr val="404040"/>
                </a:solidFill>
                <a:latin typeface="Arial"/>
                <a:cs typeface="Arial"/>
              </a:rPr>
              <a:t>sources, </a:t>
            </a:r>
            <a:r>
              <a:rPr sz="1200" spc="-5" dirty="0">
                <a:solidFill>
                  <a:srgbClr val="404040"/>
                </a:solidFill>
                <a:latin typeface="Arial"/>
                <a:cs typeface="Arial"/>
              </a:rPr>
              <a:t>or if your data </a:t>
            </a:r>
            <a:r>
              <a:rPr sz="1200" dirty="0">
                <a:solidFill>
                  <a:srgbClr val="404040"/>
                </a:solidFill>
                <a:latin typeface="Arial"/>
                <a:cs typeface="Arial"/>
              </a:rPr>
              <a:t>set </a:t>
            </a:r>
            <a:r>
              <a:rPr sz="1200" spc="-5" dirty="0">
                <a:solidFill>
                  <a:srgbClr val="404040"/>
                </a:solidFill>
                <a:latin typeface="Arial"/>
                <a:cs typeface="Arial"/>
              </a:rPr>
              <a:t>has been manually updated by  </a:t>
            </a:r>
            <a:r>
              <a:rPr sz="1200" dirty="0">
                <a:solidFill>
                  <a:srgbClr val="404040"/>
                </a:solidFill>
                <a:latin typeface="Arial"/>
                <a:cs typeface="Arial"/>
              </a:rPr>
              <a:t>more than one </a:t>
            </a:r>
            <a:r>
              <a:rPr sz="1200" spc="-10" dirty="0">
                <a:solidFill>
                  <a:srgbClr val="404040"/>
                </a:solidFill>
                <a:latin typeface="Arial"/>
                <a:cs typeface="Arial"/>
              </a:rPr>
              <a:t>stakeholder, </a:t>
            </a:r>
            <a:r>
              <a:rPr sz="1200" spc="-5" dirty="0">
                <a:solidFill>
                  <a:srgbClr val="404040"/>
                </a:solidFill>
                <a:latin typeface="Arial"/>
                <a:cs typeface="Arial"/>
              </a:rPr>
              <a:t>you’ll likely discover  anomalies in how the data is </a:t>
            </a:r>
            <a:r>
              <a:rPr sz="1200" dirty="0">
                <a:solidFill>
                  <a:srgbClr val="404040"/>
                </a:solidFill>
                <a:latin typeface="Arial"/>
                <a:cs typeface="Arial"/>
              </a:rPr>
              <a:t>formatted </a:t>
            </a:r>
            <a:r>
              <a:rPr sz="1200" spc="-5" dirty="0">
                <a:solidFill>
                  <a:srgbClr val="404040"/>
                </a:solidFill>
                <a:latin typeface="Arial"/>
                <a:cs typeface="Arial"/>
              </a:rPr>
              <a:t>(e.g. USD5.50  versus </a:t>
            </a:r>
            <a:r>
              <a:rPr sz="1200" dirty="0">
                <a:solidFill>
                  <a:srgbClr val="404040"/>
                </a:solidFill>
                <a:latin typeface="Arial"/>
                <a:cs typeface="Arial"/>
              </a:rPr>
              <a:t>$5.50). In </a:t>
            </a:r>
            <a:r>
              <a:rPr sz="1200" spc="-5" dirty="0">
                <a:solidFill>
                  <a:srgbClr val="404040"/>
                </a:solidFill>
                <a:latin typeface="Arial"/>
                <a:cs typeface="Arial"/>
              </a:rPr>
              <a:t>the </a:t>
            </a:r>
            <a:r>
              <a:rPr sz="1200" dirty="0">
                <a:solidFill>
                  <a:srgbClr val="404040"/>
                </a:solidFill>
                <a:latin typeface="Arial"/>
                <a:cs typeface="Arial"/>
              </a:rPr>
              <a:t>same </a:t>
            </a:r>
            <a:r>
              <a:rPr sz="1200" spc="-30" dirty="0">
                <a:solidFill>
                  <a:srgbClr val="404040"/>
                </a:solidFill>
                <a:latin typeface="Arial"/>
                <a:cs typeface="Arial"/>
              </a:rPr>
              <a:t>way, </a:t>
            </a:r>
            <a:r>
              <a:rPr sz="1200" spc="-5" dirty="0">
                <a:solidFill>
                  <a:srgbClr val="404040"/>
                </a:solidFill>
                <a:latin typeface="Arial"/>
                <a:cs typeface="Arial"/>
              </a:rPr>
              <a:t>standardizing values in a  </a:t>
            </a:r>
            <a:r>
              <a:rPr sz="1200" dirty="0">
                <a:solidFill>
                  <a:srgbClr val="404040"/>
                </a:solidFill>
                <a:latin typeface="Arial"/>
                <a:cs typeface="Arial"/>
              </a:rPr>
              <a:t>column, </a:t>
            </a:r>
            <a:r>
              <a:rPr sz="1200" spc="-5" dirty="0">
                <a:solidFill>
                  <a:srgbClr val="404040"/>
                </a:solidFill>
                <a:latin typeface="Arial"/>
                <a:cs typeface="Arial"/>
              </a:rPr>
              <a:t>e.g. </a:t>
            </a:r>
            <a:r>
              <a:rPr sz="1200" dirty="0">
                <a:solidFill>
                  <a:srgbClr val="404040"/>
                </a:solidFill>
                <a:latin typeface="Arial"/>
                <a:cs typeface="Arial"/>
              </a:rPr>
              <a:t>State names that </a:t>
            </a:r>
            <a:r>
              <a:rPr sz="1200" spc="-5" dirty="0">
                <a:solidFill>
                  <a:srgbClr val="404040"/>
                </a:solidFill>
                <a:latin typeface="Arial"/>
                <a:cs typeface="Arial"/>
              </a:rPr>
              <a:t>could be spelled out or  abbreviated) </a:t>
            </a:r>
            <a:r>
              <a:rPr sz="1200" spc="-10" dirty="0">
                <a:solidFill>
                  <a:srgbClr val="404040"/>
                </a:solidFill>
                <a:latin typeface="Arial"/>
                <a:cs typeface="Arial"/>
              </a:rPr>
              <a:t>will </a:t>
            </a:r>
            <a:r>
              <a:rPr sz="1200" spc="-5" dirty="0">
                <a:solidFill>
                  <a:srgbClr val="404040"/>
                </a:solidFill>
                <a:latin typeface="Arial"/>
                <a:cs typeface="Arial"/>
              </a:rPr>
              <a:t>ensure </a:t>
            </a:r>
            <a:r>
              <a:rPr sz="1200" dirty="0">
                <a:solidFill>
                  <a:srgbClr val="404040"/>
                </a:solidFill>
                <a:latin typeface="Arial"/>
                <a:cs typeface="Arial"/>
              </a:rPr>
              <a:t>that </a:t>
            </a:r>
            <a:r>
              <a:rPr sz="1200" spc="-5" dirty="0">
                <a:solidFill>
                  <a:srgbClr val="404040"/>
                </a:solidFill>
                <a:latin typeface="Arial"/>
                <a:cs typeface="Arial"/>
              </a:rPr>
              <a:t>your data </a:t>
            </a:r>
            <a:r>
              <a:rPr sz="1200" spc="-10" dirty="0">
                <a:solidFill>
                  <a:srgbClr val="404040"/>
                </a:solidFill>
                <a:latin typeface="Arial"/>
                <a:cs typeface="Arial"/>
              </a:rPr>
              <a:t>will </a:t>
            </a:r>
            <a:r>
              <a:rPr sz="1200" spc="-5" dirty="0">
                <a:solidFill>
                  <a:srgbClr val="404040"/>
                </a:solidFill>
                <a:latin typeface="Arial"/>
                <a:cs typeface="Arial"/>
              </a:rPr>
              <a:t>aggregate  </a:t>
            </a:r>
            <a:r>
              <a:rPr sz="1200" spc="-15" dirty="0">
                <a:solidFill>
                  <a:srgbClr val="404040"/>
                </a:solidFill>
                <a:latin typeface="Arial"/>
                <a:cs typeface="Arial"/>
              </a:rPr>
              <a:t>correctly. </a:t>
            </a:r>
            <a:r>
              <a:rPr sz="1200" dirty="0">
                <a:solidFill>
                  <a:srgbClr val="404040"/>
                </a:solidFill>
                <a:latin typeface="Arial"/>
                <a:cs typeface="Arial"/>
              </a:rPr>
              <a:t>Consistent </a:t>
            </a:r>
            <a:r>
              <a:rPr sz="1200" spc="-5" dirty="0">
                <a:solidFill>
                  <a:srgbClr val="404040"/>
                </a:solidFill>
                <a:latin typeface="Arial"/>
                <a:cs typeface="Arial"/>
              </a:rPr>
              <a:t>data </a:t>
            </a:r>
            <a:r>
              <a:rPr sz="1200" dirty="0">
                <a:solidFill>
                  <a:srgbClr val="404040"/>
                </a:solidFill>
                <a:latin typeface="Arial"/>
                <a:cs typeface="Arial"/>
              </a:rPr>
              <a:t>formatting takes </a:t>
            </a:r>
            <a:r>
              <a:rPr sz="1200" spc="-5" dirty="0">
                <a:solidFill>
                  <a:srgbClr val="404040"/>
                </a:solidFill>
                <a:latin typeface="Arial"/>
                <a:cs typeface="Arial"/>
              </a:rPr>
              <a:t>away </a:t>
            </a:r>
            <a:r>
              <a:rPr sz="1200" dirty="0">
                <a:solidFill>
                  <a:srgbClr val="404040"/>
                </a:solidFill>
                <a:latin typeface="Arial"/>
                <a:cs typeface="Arial"/>
              </a:rPr>
              <a:t>these  </a:t>
            </a:r>
            <a:r>
              <a:rPr sz="1200" spc="-5" dirty="0">
                <a:solidFill>
                  <a:srgbClr val="404040"/>
                </a:solidFill>
                <a:latin typeface="Arial"/>
                <a:cs typeface="Arial"/>
              </a:rPr>
              <a:t>errors so </a:t>
            </a:r>
            <a:r>
              <a:rPr sz="1200" dirty="0">
                <a:solidFill>
                  <a:srgbClr val="404040"/>
                </a:solidFill>
                <a:latin typeface="Arial"/>
                <a:cs typeface="Arial"/>
              </a:rPr>
              <a:t>that the </a:t>
            </a:r>
            <a:r>
              <a:rPr sz="1200" spc="-5" dirty="0">
                <a:solidFill>
                  <a:srgbClr val="404040"/>
                </a:solidFill>
                <a:latin typeface="Arial"/>
                <a:cs typeface="Arial"/>
              </a:rPr>
              <a:t>entire data </a:t>
            </a:r>
            <a:r>
              <a:rPr sz="1200" dirty="0">
                <a:solidFill>
                  <a:srgbClr val="404040"/>
                </a:solidFill>
                <a:latin typeface="Arial"/>
                <a:cs typeface="Arial"/>
              </a:rPr>
              <a:t>set </a:t>
            </a:r>
            <a:r>
              <a:rPr sz="1200" spc="-5" dirty="0">
                <a:solidFill>
                  <a:srgbClr val="404040"/>
                </a:solidFill>
                <a:latin typeface="Arial"/>
                <a:cs typeface="Arial"/>
              </a:rPr>
              <a:t>uses </a:t>
            </a:r>
            <a:r>
              <a:rPr sz="1200" dirty="0">
                <a:solidFill>
                  <a:srgbClr val="404040"/>
                </a:solidFill>
                <a:latin typeface="Arial"/>
                <a:cs typeface="Arial"/>
              </a:rPr>
              <a:t>the same input  formatting</a:t>
            </a:r>
            <a:r>
              <a:rPr sz="1200" spc="-45" dirty="0">
                <a:solidFill>
                  <a:srgbClr val="404040"/>
                </a:solidFill>
                <a:latin typeface="Arial"/>
                <a:cs typeface="Arial"/>
              </a:rPr>
              <a:t> </a:t>
            </a:r>
            <a:r>
              <a:rPr sz="1200" dirty="0">
                <a:solidFill>
                  <a:srgbClr val="404040"/>
                </a:solidFill>
                <a:latin typeface="Arial"/>
                <a:cs typeface="Arial"/>
              </a:rPr>
              <a:t>protocols.</a:t>
            </a:r>
            <a:endParaRPr sz="1200">
              <a:latin typeface="Arial"/>
              <a:cs typeface="Arial"/>
            </a:endParaRPr>
          </a:p>
        </p:txBody>
      </p:sp>
      <p:sp>
        <p:nvSpPr>
          <p:cNvPr id="6" name="object 6"/>
          <p:cNvSpPr/>
          <p:nvPr/>
        </p:nvSpPr>
        <p:spPr>
          <a:xfrm>
            <a:off x="5690615" y="1964435"/>
            <a:ext cx="864235" cy="864235"/>
          </a:xfrm>
          <a:custGeom>
            <a:avLst/>
            <a:gdLst/>
            <a:ahLst/>
            <a:cxnLst/>
            <a:rect l="l" t="t" r="r" b="b"/>
            <a:pathLst>
              <a:path w="864234" h="864235">
                <a:moveTo>
                  <a:pt x="432054" y="0"/>
                </a:moveTo>
                <a:lnTo>
                  <a:pt x="384974" y="2535"/>
                </a:lnTo>
                <a:lnTo>
                  <a:pt x="339363" y="9964"/>
                </a:lnTo>
                <a:lnTo>
                  <a:pt x="295485" y="22024"/>
                </a:lnTo>
                <a:lnTo>
                  <a:pt x="253603" y="38452"/>
                </a:lnTo>
                <a:lnTo>
                  <a:pt x="213980" y="58984"/>
                </a:lnTo>
                <a:lnTo>
                  <a:pt x="176881" y="83356"/>
                </a:lnTo>
                <a:lnTo>
                  <a:pt x="142568" y="111305"/>
                </a:lnTo>
                <a:lnTo>
                  <a:pt x="111305" y="142568"/>
                </a:lnTo>
                <a:lnTo>
                  <a:pt x="83356" y="176881"/>
                </a:lnTo>
                <a:lnTo>
                  <a:pt x="58984" y="213980"/>
                </a:lnTo>
                <a:lnTo>
                  <a:pt x="38452" y="253603"/>
                </a:lnTo>
                <a:lnTo>
                  <a:pt x="22024" y="295485"/>
                </a:lnTo>
                <a:lnTo>
                  <a:pt x="9964" y="339363"/>
                </a:lnTo>
                <a:lnTo>
                  <a:pt x="2535" y="384974"/>
                </a:lnTo>
                <a:lnTo>
                  <a:pt x="0" y="432053"/>
                </a:lnTo>
                <a:lnTo>
                  <a:pt x="2535" y="479133"/>
                </a:lnTo>
                <a:lnTo>
                  <a:pt x="9964" y="524744"/>
                </a:lnTo>
                <a:lnTo>
                  <a:pt x="22024" y="568622"/>
                </a:lnTo>
                <a:lnTo>
                  <a:pt x="38452" y="610504"/>
                </a:lnTo>
                <a:lnTo>
                  <a:pt x="58984" y="650127"/>
                </a:lnTo>
                <a:lnTo>
                  <a:pt x="83356" y="687226"/>
                </a:lnTo>
                <a:lnTo>
                  <a:pt x="111305" y="721539"/>
                </a:lnTo>
                <a:lnTo>
                  <a:pt x="142568" y="752802"/>
                </a:lnTo>
                <a:lnTo>
                  <a:pt x="176881" y="780751"/>
                </a:lnTo>
                <a:lnTo>
                  <a:pt x="213980" y="805123"/>
                </a:lnTo>
                <a:lnTo>
                  <a:pt x="253603" y="825655"/>
                </a:lnTo>
                <a:lnTo>
                  <a:pt x="295485" y="842083"/>
                </a:lnTo>
                <a:lnTo>
                  <a:pt x="339363" y="854143"/>
                </a:lnTo>
                <a:lnTo>
                  <a:pt x="384974" y="861572"/>
                </a:lnTo>
                <a:lnTo>
                  <a:pt x="432054" y="864108"/>
                </a:lnTo>
                <a:lnTo>
                  <a:pt x="479133" y="861572"/>
                </a:lnTo>
                <a:lnTo>
                  <a:pt x="524744" y="854143"/>
                </a:lnTo>
                <a:lnTo>
                  <a:pt x="568622" y="842083"/>
                </a:lnTo>
                <a:lnTo>
                  <a:pt x="610504" y="825655"/>
                </a:lnTo>
                <a:lnTo>
                  <a:pt x="650127" y="805123"/>
                </a:lnTo>
                <a:lnTo>
                  <a:pt x="687226" y="780751"/>
                </a:lnTo>
                <a:lnTo>
                  <a:pt x="721539" y="752802"/>
                </a:lnTo>
                <a:lnTo>
                  <a:pt x="752802" y="721539"/>
                </a:lnTo>
                <a:lnTo>
                  <a:pt x="780751" y="687226"/>
                </a:lnTo>
                <a:lnTo>
                  <a:pt x="805123" y="650127"/>
                </a:lnTo>
                <a:lnTo>
                  <a:pt x="825655" y="610504"/>
                </a:lnTo>
                <a:lnTo>
                  <a:pt x="842083" y="568622"/>
                </a:lnTo>
                <a:lnTo>
                  <a:pt x="854143" y="524744"/>
                </a:lnTo>
                <a:lnTo>
                  <a:pt x="861572" y="479133"/>
                </a:lnTo>
                <a:lnTo>
                  <a:pt x="864108" y="432053"/>
                </a:lnTo>
                <a:lnTo>
                  <a:pt x="861572" y="384974"/>
                </a:lnTo>
                <a:lnTo>
                  <a:pt x="854143" y="339363"/>
                </a:lnTo>
                <a:lnTo>
                  <a:pt x="842083" y="295485"/>
                </a:lnTo>
                <a:lnTo>
                  <a:pt x="825655" y="253603"/>
                </a:lnTo>
                <a:lnTo>
                  <a:pt x="805123" y="213980"/>
                </a:lnTo>
                <a:lnTo>
                  <a:pt x="780751" y="176881"/>
                </a:lnTo>
                <a:lnTo>
                  <a:pt x="752802" y="142568"/>
                </a:lnTo>
                <a:lnTo>
                  <a:pt x="721539" y="111305"/>
                </a:lnTo>
                <a:lnTo>
                  <a:pt x="687226" y="83356"/>
                </a:lnTo>
                <a:lnTo>
                  <a:pt x="650127" y="58984"/>
                </a:lnTo>
                <a:lnTo>
                  <a:pt x="610504" y="38452"/>
                </a:lnTo>
                <a:lnTo>
                  <a:pt x="568622" y="22024"/>
                </a:lnTo>
                <a:lnTo>
                  <a:pt x="524744" y="9964"/>
                </a:lnTo>
                <a:lnTo>
                  <a:pt x="479133" y="2535"/>
                </a:lnTo>
                <a:lnTo>
                  <a:pt x="432054" y="0"/>
                </a:lnTo>
                <a:close/>
              </a:path>
            </a:pathLst>
          </a:custGeom>
          <a:solidFill>
            <a:srgbClr val="001F5F"/>
          </a:solidFill>
        </p:spPr>
        <p:txBody>
          <a:bodyPr wrap="square" lIns="0" tIns="0" rIns="0" bIns="0" rtlCol="0"/>
          <a:lstStyle/>
          <a:p>
            <a:endParaRPr/>
          </a:p>
        </p:txBody>
      </p:sp>
      <p:sp>
        <p:nvSpPr>
          <p:cNvPr id="7" name="object 7"/>
          <p:cNvSpPr/>
          <p:nvPr/>
        </p:nvSpPr>
        <p:spPr>
          <a:xfrm>
            <a:off x="5690615" y="3332988"/>
            <a:ext cx="864235" cy="864235"/>
          </a:xfrm>
          <a:custGeom>
            <a:avLst/>
            <a:gdLst/>
            <a:ahLst/>
            <a:cxnLst/>
            <a:rect l="l" t="t" r="r" b="b"/>
            <a:pathLst>
              <a:path w="864234" h="864235">
                <a:moveTo>
                  <a:pt x="432054" y="0"/>
                </a:moveTo>
                <a:lnTo>
                  <a:pt x="384974" y="2535"/>
                </a:lnTo>
                <a:lnTo>
                  <a:pt x="339363" y="9964"/>
                </a:lnTo>
                <a:lnTo>
                  <a:pt x="295485" y="22024"/>
                </a:lnTo>
                <a:lnTo>
                  <a:pt x="253603" y="38452"/>
                </a:lnTo>
                <a:lnTo>
                  <a:pt x="213980" y="58984"/>
                </a:lnTo>
                <a:lnTo>
                  <a:pt x="176881" y="83356"/>
                </a:lnTo>
                <a:lnTo>
                  <a:pt x="142568" y="111305"/>
                </a:lnTo>
                <a:lnTo>
                  <a:pt x="111305" y="142568"/>
                </a:lnTo>
                <a:lnTo>
                  <a:pt x="83356" y="176881"/>
                </a:lnTo>
                <a:lnTo>
                  <a:pt x="58984" y="213980"/>
                </a:lnTo>
                <a:lnTo>
                  <a:pt x="38452" y="253603"/>
                </a:lnTo>
                <a:lnTo>
                  <a:pt x="22024" y="295485"/>
                </a:lnTo>
                <a:lnTo>
                  <a:pt x="9964" y="339363"/>
                </a:lnTo>
                <a:lnTo>
                  <a:pt x="2535" y="384974"/>
                </a:lnTo>
                <a:lnTo>
                  <a:pt x="0" y="432054"/>
                </a:lnTo>
                <a:lnTo>
                  <a:pt x="2535" y="479133"/>
                </a:lnTo>
                <a:lnTo>
                  <a:pt x="9964" y="524744"/>
                </a:lnTo>
                <a:lnTo>
                  <a:pt x="22024" y="568622"/>
                </a:lnTo>
                <a:lnTo>
                  <a:pt x="38452" y="610504"/>
                </a:lnTo>
                <a:lnTo>
                  <a:pt x="58984" y="650127"/>
                </a:lnTo>
                <a:lnTo>
                  <a:pt x="83356" y="687226"/>
                </a:lnTo>
                <a:lnTo>
                  <a:pt x="111305" y="721539"/>
                </a:lnTo>
                <a:lnTo>
                  <a:pt x="142568" y="752802"/>
                </a:lnTo>
                <a:lnTo>
                  <a:pt x="176881" y="780751"/>
                </a:lnTo>
                <a:lnTo>
                  <a:pt x="213980" y="805123"/>
                </a:lnTo>
                <a:lnTo>
                  <a:pt x="253603" y="825655"/>
                </a:lnTo>
                <a:lnTo>
                  <a:pt x="295485" y="842083"/>
                </a:lnTo>
                <a:lnTo>
                  <a:pt x="339363" y="854143"/>
                </a:lnTo>
                <a:lnTo>
                  <a:pt x="384974" y="861572"/>
                </a:lnTo>
                <a:lnTo>
                  <a:pt x="432054" y="864107"/>
                </a:lnTo>
                <a:lnTo>
                  <a:pt x="479133" y="861572"/>
                </a:lnTo>
                <a:lnTo>
                  <a:pt x="524744" y="854143"/>
                </a:lnTo>
                <a:lnTo>
                  <a:pt x="568622" y="842083"/>
                </a:lnTo>
                <a:lnTo>
                  <a:pt x="610504" y="825655"/>
                </a:lnTo>
                <a:lnTo>
                  <a:pt x="650127" y="805123"/>
                </a:lnTo>
                <a:lnTo>
                  <a:pt x="687226" y="780751"/>
                </a:lnTo>
                <a:lnTo>
                  <a:pt x="721539" y="752802"/>
                </a:lnTo>
                <a:lnTo>
                  <a:pt x="752802" y="721539"/>
                </a:lnTo>
                <a:lnTo>
                  <a:pt x="780751" y="687226"/>
                </a:lnTo>
                <a:lnTo>
                  <a:pt x="805123" y="650127"/>
                </a:lnTo>
                <a:lnTo>
                  <a:pt x="825655" y="610504"/>
                </a:lnTo>
                <a:lnTo>
                  <a:pt x="842083" y="568622"/>
                </a:lnTo>
                <a:lnTo>
                  <a:pt x="854143" y="524744"/>
                </a:lnTo>
                <a:lnTo>
                  <a:pt x="861572" y="479133"/>
                </a:lnTo>
                <a:lnTo>
                  <a:pt x="864108" y="432054"/>
                </a:lnTo>
                <a:lnTo>
                  <a:pt x="861572" y="384974"/>
                </a:lnTo>
                <a:lnTo>
                  <a:pt x="854143" y="339363"/>
                </a:lnTo>
                <a:lnTo>
                  <a:pt x="842083" y="295485"/>
                </a:lnTo>
                <a:lnTo>
                  <a:pt x="825655" y="253603"/>
                </a:lnTo>
                <a:lnTo>
                  <a:pt x="805123" y="213980"/>
                </a:lnTo>
                <a:lnTo>
                  <a:pt x="780751" y="176881"/>
                </a:lnTo>
                <a:lnTo>
                  <a:pt x="752802" y="142568"/>
                </a:lnTo>
                <a:lnTo>
                  <a:pt x="721539" y="111305"/>
                </a:lnTo>
                <a:lnTo>
                  <a:pt x="687226" y="83356"/>
                </a:lnTo>
                <a:lnTo>
                  <a:pt x="650127" y="58984"/>
                </a:lnTo>
                <a:lnTo>
                  <a:pt x="610504" y="38452"/>
                </a:lnTo>
                <a:lnTo>
                  <a:pt x="568622" y="22024"/>
                </a:lnTo>
                <a:lnTo>
                  <a:pt x="524744" y="9964"/>
                </a:lnTo>
                <a:lnTo>
                  <a:pt x="479133" y="2535"/>
                </a:lnTo>
                <a:lnTo>
                  <a:pt x="432054" y="0"/>
                </a:lnTo>
                <a:close/>
              </a:path>
            </a:pathLst>
          </a:custGeom>
          <a:solidFill>
            <a:srgbClr val="C00000"/>
          </a:solidFill>
        </p:spPr>
        <p:txBody>
          <a:bodyPr wrap="square" lIns="0" tIns="0" rIns="0" bIns="0" rtlCol="0"/>
          <a:lstStyle/>
          <a:p>
            <a:endParaRPr/>
          </a:p>
        </p:txBody>
      </p:sp>
      <p:sp>
        <p:nvSpPr>
          <p:cNvPr id="8" name="object 8"/>
          <p:cNvSpPr/>
          <p:nvPr/>
        </p:nvSpPr>
        <p:spPr>
          <a:xfrm>
            <a:off x="5690615" y="4735067"/>
            <a:ext cx="864235" cy="864235"/>
          </a:xfrm>
          <a:custGeom>
            <a:avLst/>
            <a:gdLst/>
            <a:ahLst/>
            <a:cxnLst/>
            <a:rect l="l" t="t" r="r" b="b"/>
            <a:pathLst>
              <a:path w="864234" h="864235">
                <a:moveTo>
                  <a:pt x="432054" y="0"/>
                </a:moveTo>
                <a:lnTo>
                  <a:pt x="384974" y="2535"/>
                </a:lnTo>
                <a:lnTo>
                  <a:pt x="339363" y="9964"/>
                </a:lnTo>
                <a:lnTo>
                  <a:pt x="295485" y="22024"/>
                </a:lnTo>
                <a:lnTo>
                  <a:pt x="253603" y="38452"/>
                </a:lnTo>
                <a:lnTo>
                  <a:pt x="213980" y="58984"/>
                </a:lnTo>
                <a:lnTo>
                  <a:pt x="176881" y="83356"/>
                </a:lnTo>
                <a:lnTo>
                  <a:pt x="142568" y="111305"/>
                </a:lnTo>
                <a:lnTo>
                  <a:pt x="111305" y="142568"/>
                </a:lnTo>
                <a:lnTo>
                  <a:pt x="83356" y="176881"/>
                </a:lnTo>
                <a:lnTo>
                  <a:pt x="58984" y="213980"/>
                </a:lnTo>
                <a:lnTo>
                  <a:pt x="38452" y="253603"/>
                </a:lnTo>
                <a:lnTo>
                  <a:pt x="22024" y="295485"/>
                </a:lnTo>
                <a:lnTo>
                  <a:pt x="9964" y="339363"/>
                </a:lnTo>
                <a:lnTo>
                  <a:pt x="2535" y="384974"/>
                </a:lnTo>
                <a:lnTo>
                  <a:pt x="0" y="432053"/>
                </a:lnTo>
                <a:lnTo>
                  <a:pt x="2535" y="479133"/>
                </a:lnTo>
                <a:lnTo>
                  <a:pt x="9964" y="524744"/>
                </a:lnTo>
                <a:lnTo>
                  <a:pt x="22024" y="568622"/>
                </a:lnTo>
                <a:lnTo>
                  <a:pt x="38452" y="610504"/>
                </a:lnTo>
                <a:lnTo>
                  <a:pt x="58984" y="650127"/>
                </a:lnTo>
                <a:lnTo>
                  <a:pt x="83356" y="687226"/>
                </a:lnTo>
                <a:lnTo>
                  <a:pt x="111305" y="721539"/>
                </a:lnTo>
                <a:lnTo>
                  <a:pt x="142568" y="752802"/>
                </a:lnTo>
                <a:lnTo>
                  <a:pt x="176881" y="780751"/>
                </a:lnTo>
                <a:lnTo>
                  <a:pt x="213980" y="805123"/>
                </a:lnTo>
                <a:lnTo>
                  <a:pt x="253603" y="825655"/>
                </a:lnTo>
                <a:lnTo>
                  <a:pt x="295485" y="842083"/>
                </a:lnTo>
                <a:lnTo>
                  <a:pt x="339363" y="854143"/>
                </a:lnTo>
                <a:lnTo>
                  <a:pt x="384974" y="861572"/>
                </a:lnTo>
                <a:lnTo>
                  <a:pt x="432054" y="864107"/>
                </a:lnTo>
                <a:lnTo>
                  <a:pt x="479133" y="861572"/>
                </a:lnTo>
                <a:lnTo>
                  <a:pt x="524744" y="854143"/>
                </a:lnTo>
                <a:lnTo>
                  <a:pt x="568622" y="842083"/>
                </a:lnTo>
                <a:lnTo>
                  <a:pt x="610504" y="825655"/>
                </a:lnTo>
                <a:lnTo>
                  <a:pt x="650127" y="805123"/>
                </a:lnTo>
                <a:lnTo>
                  <a:pt x="687226" y="780751"/>
                </a:lnTo>
                <a:lnTo>
                  <a:pt x="721539" y="752802"/>
                </a:lnTo>
                <a:lnTo>
                  <a:pt x="752802" y="721539"/>
                </a:lnTo>
                <a:lnTo>
                  <a:pt x="780751" y="687226"/>
                </a:lnTo>
                <a:lnTo>
                  <a:pt x="805123" y="650127"/>
                </a:lnTo>
                <a:lnTo>
                  <a:pt x="825655" y="610504"/>
                </a:lnTo>
                <a:lnTo>
                  <a:pt x="842083" y="568622"/>
                </a:lnTo>
                <a:lnTo>
                  <a:pt x="854143" y="524744"/>
                </a:lnTo>
                <a:lnTo>
                  <a:pt x="861572" y="479133"/>
                </a:lnTo>
                <a:lnTo>
                  <a:pt x="864108" y="432053"/>
                </a:lnTo>
                <a:lnTo>
                  <a:pt x="861572" y="384974"/>
                </a:lnTo>
                <a:lnTo>
                  <a:pt x="854143" y="339363"/>
                </a:lnTo>
                <a:lnTo>
                  <a:pt x="842083" y="295485"/>
                </a:lnTo>
                <a:lnTo>
                  <a:pt x="825655" y="253603"/>
                </a:lnTo>
                <a:lnTo>
                  <a:pt x="805123" y="213980"/>
                </a:lnTo>
                <a:lnTo>
                  <a:pt x="780751" y="176881"/>
                </a:lnTo>
                <a:lnTo>
                  <a:pt x="752802" y="142568"/>
                </a:lnTo>
                <a:lnTo>
                  <a:pt x="721539" y="111305"/>
                </a:lnTo>
                <a:lnTo>
                  <a:pt x="687226" y="83356"/>
                </a:lnTo>
                <a:lnTo>
                  <a:pt x="650127" y="58984"/>
                </a:lnTo>
                <a:lnTo>
                  <a:pt x="610504" y="38452"/>
                </a:lnTo>
                <a:lnTo>
                  <a:pt x="568622" y="22024"/>
                </a:lnTo>
                <a:lnTo>
                  <a:pt x="524744" y="9964"/>
                </a:lnTo>
                <a:lnTo>
                  <a:pt x="479133" y="2535"/>
                </a:lnTo>
                <a:lnTo>
                  <a:pt x="432054" y="0"/>
                </a:lnTo>
                <a:close/>
              </a:path>
            </a:pathLst>
          </a:custGeom>
          <a:solidFill>
            <a:srgbClr val="00AF50"/>
          </a:solidFill>
        </p:spPr>
        <p:txBody>
          <a:bodyPr wrap="square" lIns="0" tIns="0" rIns="0" bIns="0" rtlCol="0"/>
          <a:lstStyle/>
          <a:p>
            <a:endParaRPr/>
          </a:p>
        </p:txBody>
      </p:sp>
      <p:sp>
        <p:nvSpPr>
          <p:cNvPr id="9" name="object 9"/>
          <p:cNvSpPr/>
          <p:nvPr/>
        </p:nvSpPr>
        <p:spPr>
          <a:xfrm>
            <a:off x="6748271" y="2211323"/>
            <a:ext cx="226060" cy="314325"/>
          </a:xfrm>
          <a:custGeom>
            <a:avLst/>
            <a:gdLst/>
            <a:ahLst/>
            <a:cxnLst/>
            <a:rect l="l" t="t" r="r" b="b"/>
            <a:pathLst>
              <a:path w="226059" h="314325">
                <a:moveTo>
                  <a:pt x="129539" y="0"/>
                </a:moveTo>
                <a:lnTo>
                  <a:pt x="0" y="0"/>
                </a:lnTo>
                <a:lnTo>
                  <a:pt x="96011" y="156972"/>
                </a:lnTo>
                <a:lnTo>
                  <a:pt x="0" y="313943"/>
                </a:lnTo>
                <a:lnTo>
                  <a:pt x="129539" y="313943"/>
                </a:lnTo>
                <a:lnTo>
                  <a:pt x="225551" y="156972"/>
                </a:lnTo>
                <a:lnTo>
                  <a:pt x="129539" y="0"/>
                </a:lnTo>
                <a:close/>
              </a:path>
            </a:pathLst>
          </a:custGeom>
          <a:solidFill>
            <a:srgbClr val="001F5F">
              <a:alpha val="98037"/>
            </a:srgbClr>
          </a:solidFill>
        </p:spPr>
        <p:txBody>
          <a:bodyPr wrap="square" lIns="0" tIns="0" rIns="0" bIns="0" rtlCol="0"/>
          <a:lstStyle/>
          <a:p>
            <a:endParaRPr/>
          </a:p>
        </p:txBody>
      </p:sp>
      <p:sp>
        <p:nvSpPr>
          <p:cNvPr id="10" name="object 10"/>
          <p:cNvSpPr/>
          <p:nvPr/>
        </p:nvSpPr>
        <p:spPr>
          <a:xfrm>
            <a:off x="6760464" y="4986528"/>
            <a:ext cx="226060" cy="315595"/>
          </a:xfrm>
          <a:custGeom>
            <a:avLst/>
            <a:gdLst/>
            <a:ahLst/>
            <a:cxnLst/>
            <a:rect l="l" t="t" r="r" b="b"/>
            <a:pathLst>
              <a:path w="226059" h="315595">
                <a:moveTo>
                  <a:pt x="129539" y="0"/>
                </a:moveTo>
                <a:lnTo>
                  <a:pt x="0" y="0"/>
                </a:lnTo>
                <a:lnTo>
                  <a:pt x="96011" y="157734"/>
                </a:lnTo>
                <a:lnTo>
                  <a:pt x="0" y="315468"/>
                </a:lnTo>
                <a:lnTo>
                  <a:pt x="129539" y="315468"/>
                </a:lnTo>
                <a:lnTo>
                  <a:pt x="225551" y="157734"/>
                </a:lnTo>
                <a:lnTo>
                  <a:pt x="129539" y="0"/>
                </a:lnTo>
                <a:close/>
              </a:path>
            </a:pathLst>
          </a:custGeom>
          <a:solidFill>
            <a:srgbClr val="00AF50">
              <a:alpha val="98037"/>
            </a:srgbClr>
          </a:solidFill>
        </p:spPr>
        <p:txBody>
          <a:bodyPr wrap="square" lIns="0" tIns="0" rIns="0" bIns="0" rtlCol="0"/>
          <a:lstStyle/>
          <a:p>
            <a:endParaRPr/>
          </a:p>
        </p:txBody>
      </p:sp>
      <p:sp>
        <p:nvSpPr>
          <p:cNvPr id="11" name="object 11"/>
          <p:cNvSpPr/>
          <p:nvPr/>
        </p:nvSpPr>
        <p:spPr>
          <a:xfrm>
            <a:off x="6742176" y="3613403"/>
            <a:ext cx="226060" cy="314325"/>
          </a:xfrm>
          <a:custGeom>
            <a:avLst/>
            <a:gdLst/>
            <a:ahLst/>
            <a:cxnLst/>
            <a:rect l="l" t="t" r="r" b="b"/>
            <a:pathLst>
              <a:path w="226059" h="314325">
                <a:moveTo>
                  <a:pt x="129540" y="0"/>
                </a:moveTo>
                <a:lnTo>
                  <a:pt x="0" y="0"/>
                </a:lnTo>
                <a:lnTo>
                  <a:pt x="96012" y="156972"/>
                </a:lnTo>
                <a:lnTo>
                  <a:pt x="0" y="313944"/>
                </a:lnTo>
                <a:lnTo>
                  <a:pt x="129540" y="313944"/>
                </a:lnTo>
                <a:lnTo>
                  <a:pt x="225551" y="156972"/>
                </a:lnTo>
                <a:lnTo>
                  <a:pt x="129540" y="0"/>
                </a:lnTo>
                <a:close/>
              </a:path>
            </a:pathLst>
          </a:custGeom>
          <a:solidFill>
            <a:srgbClr val="C00000">
              <a:alpha val="98037"/>
            </a:srgbClr>
          </a:solidFill>
        </p:spPr>
        <p:txBody>
          <a:bodyPr wrap="square" lIns="0" tIns="0" rIns="0" bIns="0" rtlCol="0"/>
          <a:lstStyle/>
          <a:p>
            <a:endParaRPr/>
          </a:p>
        </p:txBody>
      </p:sp>
      <p:sp>
        <p:nvSpPr>
          <p:cNvPr id="12" name="object 12"/>
          <p:cNvSpPr txBox="1"/>
          <p:nvPr/>
        </p:nvSpPr>
        <p:spPr>
          <a:xfrm>
            <a:off x="7183881" y="3573020"/>
            <a:ext cx="3941445" cy="736600"/>
          </a:xfrm>
          <a:prstGeom prst="rect">
            <a:avLst/>
          </a:prstGeom>
        </p:spPr>
        <p:txBody>
          <a:bodyPr vert="horz" wrap="square" lIns="0" tIns="83820" rIns="0" bIns="0" rtlCol="0">
            <a:spAutoFit/>
          </a:bodyPr>
          <a:lstStyle/>
          <a:p>
            <a:pPr marL="12700">
              <a:lnSpc>
                <a:spcPct val="100000"/>
              </a:lnSpc>
              <a:spcBef>
                <a:spcPts val="660"/>
              </a:spcBef>
            </a:pPr>
            <a:r>
              <a:rPr sz="1400" b="1" spc="-5" dirty="0">
                <a:solidFill>
                  <a:srgbClr val="404040"/>
                </a:solidFill>
                <a:latin typeface="Arial"/>
                <a:cs typeface="Arial"/>
              </a:rPr>
              <a:t>Formatting inconsistency </a:t>
            </a:r>
            <a:r>
              <a:rPr sz="1400" b="1" dirty="0">
                <a:solidFill>
                  <a:srgbClr val="404040"/>
                </a:solidFill>
                <a:latin typeface="Arial"/>
                <a:cs typeface="Arial"/>
              </a:rPr>
              <a:t>in </a:t>
            </a:r>
            <a:r>
              <a:rPr sz="1400" b="1" spc="-5" dirty="0">
                <a:solidFill>
                  <a:srgbClr val="404040"/>
                </a:solidFill>
                <a:latin typeface="Arial"/>
                <a:cs typeface="Arial"/>
              </a:rPr>
              <a:t>unstructured</a:t>
            </a:r>
            <a:r>
              <a:rPr sz="1400" b="1" spc="-120" dirty="0">
                <a:solidFill>
                  <a:srgbClr val="404040"/>
                </a:solidFill>
                <a:latin typeface="Arial"/>
                <a:cs typeface="Arial"/>
              </a:rPr>
              <a:t> </a:t>
            </a:r>
            <a:r>
              <a:rPr sz="1400" b="1" spc="-5" dirty="0">
                <a:solidFill>
                  <a:srgbClr val="404040"/>
                </a:solidFill>
                <a:latin typeface="Arial"/>
                <a:cs typeface="Arial"/>
              </a:rPr>
              <a:t>data</a:t>
            </a:r>
            <a:endParaRPr sz="1400">
              <a:latin typeface="Arial"/>
              <a:cs typeface="Arial"/>
            </a:endParaRPr>
          </a:p>
          <a:p>
            <a:pPr marL="12700" marR="266700">
              <a:lnSpc>
                <a:spcPct val="100000"/>
              </a:lnSpc>
              <a:spcBef>
                <a:spcPts val="475"/>
              </a:spcBef>
            </a:pPr>
            <a:r>
              <a:rPr sz="1200" spc="-25" dirty="0">
                <a:solidFill>
                  <a:srgbClr val="404040"/>
                </a:solidFill>
                <a:latin typeface="Arial"/>
                <a:cs typeface="Arial"/>
              </a:rPr>
              <a:t>Two </a:t>
            </a:r>
            <a:r>
              <a:rPr sz="1200" spc="-5" dirty="0">
                <a:solidFill>
                  <a:srgbClr val="404040"/>
                </a:solidFill>
                <a:latin typeface="Arial"/>
                <a:cs typeface="Arial"/>
              </a:rPr>
              <a:t>different words </a:t>
            </a:r>
            <a:r>
              <a:rPr sz="1200" b="1" spc="-5" dirty="0">
                <a:solidFill>
                  <a:srgbClr val="404040"/>
                </a:solidFill>
                <a:latin typeface="Arial"/>
                <a:cs typeface="Arial"/>
              </a:rPr>
              <a:t>length </a:t>
            </a:r>
            <a:r>
              <a:rPr sz="1200" spc="-5" dirty="0">
                <a:solidFill>
                  <a:srgbClr val="404040"/>
                </a:solidFill>
                <a:latin typeface="Arial"/>
                <a:cs typeface="Arial"/>
              </a:rPr>
              <a:t>and </a:t>
            </a:r>
            <a:r>
              <a:rPr sz="1200" b="1" dirty="0">
                <a:solidFill>
                  <a:srgbClr val="404040"/>
                </a:solidFill>
                <a:latin typeface="Arial"/>
                <a:cs typeface="Arial"/>
              </a:rPr>
              <a:t>size </a:t>
            </a:r>
            <a:r>
              <a:rPr sz="1200" dirty="0">
                <a:solidFill>
                  <a:srgbClr val="404040"/>
                </a:solidFill>
                <a:latin typeface="Arial"/>
                <a:cs typeface="Arial"/>
              </a:rPr>
              <a:t>of </a:t>
            </a:r>
            <a:r>
              <a:rPr sz="1200" spc="-5" dirty="0">
                <a:solidFill>
                  <a:srgbClr val="404040"/>
                </a:solidFill>
                <a:latin typeface="Arial"/>
                <a:cs typeface="Arial"/>
              </a:rPr>
              <a:t>array results in  different</a:t>
            </a:r>
            <a:r>
              <a:rPr sz="1200" spc="-25" dirty="0">
                <a:solidFill>
                  <a:srgbClr val="404040"/>
                </a:solidFill>
                <a:latin typeface="Arial"/>
                <a:cs typeface="Arial"/>
              </a:rPr>
              <a:t> </a:t>
            </a:r>
            <a:r>
              <a:rPr sz="1200" spc="-5" dirty="0">
                <a:solidFill>
                  <a:srgbClr val="404040"/>
                </a:solidFill>
                <a:latin typeface="Arial"/>
                <a:cs typeface="Arial"/>
              </a:rPr>
              <a:t>vectors.</a:t>
            </a:r>
            <a:endParaRPr sz="1200">
              <a:latin typeface="Arial"/>
              <a:cs typeface="Arial"/>
            </a:endParaRPr>
          </a:p>
        </p:txBody>
      </p:sp>
      <p:sp>
        <p:nvSpPr>
          <p:cNvPr id="13" name="object 13"/>
          <p:cNvSpPr txBox="1"/>
          <p:nvPr/>
        </p:nvSpPr>
        <p:spPr>
          <a:xfrm>
            <a:off x="5869940" y="2070861"/>
            <a:ext cx="534670" cy="574040"/>
          </a:xfrm>
          <a:prstGeom prst="rect">
            <a:avLst/>
          </a:prstGeom>
        </p:spPr>
        <p:txBody>
          <a:bodyPr vert="horz" wrap="square" lIns="0" tIns="12700" rIns="0" bIns="0" rtlCol="0">
            <a:spAutoFit/>
          </a:bodyPr>
          <a:lstStyle/>
          <a:p>
            <a:pPr marL="12700">
              <a:lnSpc>
                <a:spcPct val="100000"/>
              </a:lnSpc>
              <a:spcBef>
                <a:spcPts val="100"/>
              </a:spcBef>
            </a:pPr>
            <a:r>
              <a:rPr sz="3600" b="1" spc="-5" dirty="0">
                <a:solidFill>
                  <a:srgbClr val="FFFFFF"/>
                </a:solidFill>
                <a:latin typeface="Arial"/>
                <a:cs typeface="Arial"/>
              </a:rPr>
              <a:t>01</a:t>
            </a:r>
            <a:endParaRPr sz="3600">
              <a:latin typeface="Arial"/>
              <a:cs typeface="Arial"/>
            </a:endParaRPr>
          </a:p>
        </p:txBody>
      </p:sp>
      <p:sp>
        <p:nvSpPr>
          <p:cNvPr id="14" name="object 14"/>
          <p:cNvSpPr txBox="1"/>
          <p:nvPr/>
        </p:nvSpPr>
        <p:spPr>
          <a:xfrm>
            <a:off x="5855589" y="3463290"/>
            <a:ext cx="534670" cy="574040"/>
          </a:xfrm>
          <a:prstGeom prst="rect">
            <a:avLst/>
          </a:prstGeom>
        </p:spPr>
        <p:txBody>
          <a:bodyPr vert="horz" wrap="square" lIns="0" tIns="12700" rIns="0" bIns="0" rtlCol="0">
            <a:spAutoFit/>
          </a:bodyPr>
          <a:lstStyle/>
          <a:p>
            <a:pPr marL="12700">
              <a:lnSpc>
                <a:spcPct val="100000"/>
              </a:lnSpc>
              <a:spcBef>
                <a:spcPts val="100"/>
              </a:spcBef>
            </a:pPr>
            <a:r>
              <a:rPr sz="3600" b="1" spc="-5" dirty="0">
                <a:solidFill>
                  <a:srgbClr val="FFFFFF"/>
                </a:solidFill>
                <a:latin typeface="Arial"/>
                <a:cs typeface="Arial"/>
              </a:rPr>
              <a:t>02</a:t>
            </a:r>
            <a:endParaRPr sz="3600">
              <a:latin typeface="Arial"/>
              <a:cs typeface="Arial"/>
            </a:endParaRPr>
          </a:p>
        </p:txBody>
      </p:sp>
      <p:sp>
        <p:nvSpPr>
          <p:cNvPr id="15" name="object 15"/>
          <p:cNvSpPr txBox="1"/>
          <p:nvPr/>
        </p:nvSpPr>
        <p:spPr>
          <a:xfrm>
            <a:off x="5825490" y="4843398"/>
            <a:ext cx="534670" cy="574040"/>
          </a:xfrm>
          <a:prstGeom prst="rect">
            <a:avLst/>
          </a:prstGeom>
        </p:spPr>
        <p:txBody>
          <a:bodyPr vert="horz" wrap="square" lIns="0" tIns="12700" rIns="0" bIns="0" rtlCol="0">
            <a:spAutoFit/>
          </a:bodyPr>
          <a:lstStyle/>
          <a:p>
            <a:pPr marL="12700">
              <a:lnSpc>
                <a:spcPct val="100000"/>
              </a:lnSpc>
              <a:spcBef>
                <a:spcPts val="100"/>
              </a:spcBef>
            </a:pPr>
            <a:r>
              <a:rPr sz="3600" b="1" spc="-5" dirty="0">
                <a:solidFill>
                  <a:srgbClr val="FFFFFF"/>
                </a:solidFill>
                <a:latin typeface="Arial"/>
                <a:cs typeface="Arial"/>
              </a:rPr>
              <a:t>03</a:t>
            </a:r>
            <a:endParaRPr sz="3600">
              <a:latin typeface="Arial"/>
              <a:cs typeface="Arial"/>
            </a:endParaRPr>
          </a:p>
        </p:txBody>
      </p:sp>
    </p:spTree>
    <p:extLst>
      <p:ext uri="{BB962C8B-B14F-4D97-AF65-F5344CB8AC3E}">
        <p14:creationId xmlns:p14="http://schemas.microsoft.com/office/powerpoint/2010/main" val="869132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 is Data Science?</a:t>
            </a:r>
            <a:endParaRPr lang="en-US" dirty="0"/>
          </a:p>
        </p:txBody>
      </p:sp>
      <p:pic>
        <p:nvPicPr>
          <p:cNvPr id="1026" name="Picture 2" descr="Hasil gambar untuk data scient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6" y="1260903"/>
            <a:ext cx="5210175" cy="49053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284891" y="2756079"/>
            <a:ext cx="5640946" cy="1200329"/>
          </a:xfrm>
          <a:prstGeom prst="rect">
            <a:avLst/>
          </a:prstGeom>
          <a:noFill/>
        </p:spPr>
        <p:txBody>
          <a:bodyPr wrap="square" rtlCol="0">
            <a:spAutoFit/>
          </a:bodyPr>
          <a:lstStyle/>
          <a:p>
            <a:pPr algn="just"/>
            <a:r>
              <a:rPr lang="en-US" b="1" dirty="0"/>
              <a:t>Data science </a:t>
            </a:r>
            <a:r>
              <a:rPr lang="en-US" dirty="0"/>
              <a:t>is a multi-disciplinary field that uses scientific methods, processes, algorithms and systems to extract knowledge and insights from structured and unstructured </a:t>
            </a:r>
            <a:r>
              <a:rPr lang="en-US" dirty="0" smtClean="0"/>
              <a:t>data. (wikipedia.org)</a:t>
            </a:r>
            <a:endParaRPr lang="en-US" dirty="0"/>
          </a:p>
        </p:txBody>
      </p:sp>
    </p:spTree>
    <p:extLst>
      <p:ext uri="{BB962C8B-B14F-4D97-AF65-F5344CB8AC3E}">
        <p14:creationId xmlns:p14="http://schemas.microsoft.com/office/powerpoint/2010/main" val="23663701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object 2"/>
          <p:cNvSpPr txBox="1">
            <a:spLocks/>
          </p:cNvSpPr>
          <p:nvPr/>
        </p:nvSpPr>
        <p:spPr>
          <a:xfrm>
            <a:off x="3092957" y="404875"/>
            <a:ext cx="6005195" cy="635000"/>
          </a:xfrm>
          <a:prstGeom prst="rect">
            <a:avLst/>
          </a:prstGeom>
        </p:spPr>
        <p:txBody>
          <a:bodyPr vert="horz" wrap="square" lIns="0" tIns="12065" rIns="0" bIns="0" rtlCol="0">
            <a:spAutoFit/>
          </a:bodyPr>
          <a:lstStyle>
            <a:lvl1pPr>
              <a:defRPr sz="4000" b="1" i="0">
                <a:solidFill>
                  <a:srgbClr val="404040"/>
                </a:solidFill>
                <a:latin typeface="Arial"/>
                <a:ea typeface="+mj-ea"/>
                <a:cs typeface="Arial"/>
              </a:defRPr>
            </a:lvl1p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000" b="1" i="0" u="none" strike="noStrike" kern="0" cap="none" spc="-5" normalizeH="0" baseline="0" noProof="0" smtClean="0">
                <a:ln>
                  <a:noFill/>
                </a:ln>
                <a:solidFill>
                  <a:srgbClr val="404040"/>
                </a:solidFill>
                <a:effectLst/>
                <a:uLnTx/>
                <a:uFillTx/>
                <a:latin typeface="Arial"/>
                <a:cs typeface="Arial"/>
              </a:rPr>
              <a:t>3. Improving data</a:t>
            </a:r>
            <a:r>
              <a:rPr kumimoji="0" lang="en-US" sz="4000" b="1" i="0" u="none" strike="noStrike" kern="0" cap="none" spc="-35" normalizeH="0" baseline="0" noProof="0" smtClean="0">
                <a:ln>
                  <a:noFill/>
                </a:ln>
                <a:solidFill>
                  <a:srgbClr val="404040"/>
                </a:solidFill>
                <a:effectLst/>
                <a:uLnTx/>
                <a:uFillTx/>
                <a:latin typeface="Arial"/>
                <a:cs typeface="Arial"/>
              </a:rPr>
              <a:t> </a:t>
            </a:r>
            <a:r>
              <a:rPr kumimoji="0" lang="en-US" sz="4000" b="1" i="0" u="none" strike="noStrike" kern="0" cap="none" spc="-5" normalizeH="0" baseline="0" noProof="0" smtClean="0">
                <a:ln>
                  <a:noFill/>
                </a:ln>
                <a:solidFill>
                  <a:srgbClr val="404040"/>
                </a:solidFill>
                <a:effectLst/>
                <a:uLnTx/>
                <a:uFillTx/>
                <a:latin typeface="Arial"/>
                <a:cs typeface="Arial"/>
              </a:rPr>
              <a:t>quality</a:t>
            </a:r>
            <a:endParaRPr kumimoji="0" lang="en-US" sz="4000" b="1" i="0" u="none" strike="noStrike" kern="0" cap="none" spc="-5" normalizeH="0" baseline="0" noProof="0" dirty="0">
              <a:ln>
                <a:noFill/>
              </a:ln>
              <a:solidFill>
                <a:srgbClr val="404040"/>
              </a:solidFill>
              <a:effectLst/>
              <a:uLnTx/>
              <a:uFillTx/>
              <a:latin typeface="Arial"/>
              <a:cs typeface="Arial"/>
            </a:endParaRPr>
          </a:p>
        </p:txBody>
      </p:sp>
      <p:sp>
        <p:nvSpPr>
          <p:cNvPr id="32" name="object 3"/>
          <p:cNvSpPr txBox="1"/>
          <p:nvPr/>
        </p:nvSpPr>
        <p:spPr>
          <a:xfrm>
            <a:off x="7183881" y="2145526"/>
            <a:ext cx="3823970" cy="772160"/>
          </a:xfrm>
          <a:prstGeom prst="rect">
            <a:avLst/>
          </a:prstGeom>
        </p:spPr>
        <p:txBody>
          <a:bodyPr vert="horz" wrap="square" lIns="0" tIns="102870" rIns="0" bIns="0" rtlCol="0">
            <a:spAutoFit/>
          </a:bodyPr>
          <a:lstStyle/>
          <a:p>
            <a:pPr marL="12700" defTabSz="914400">
              <a:spcBef>
                <a:spcPts val="810"/>
              </a:spcBef>
            </a:pPr>
            <a:r>
              <a:rPr sz="1400" b="1" spc="-5" dirty="0">
                <a:solidFill>
                  <a:srgbClr val="404040"/>
                </a:solidFill>
                <a:cs typeface="Arial"/>
              </a:rPr>
              <a:t>Handling </a:t>
            </a:r>
            <a:r>
              <a:rPr sz="1400" b="1" dirty="0">
                <a:solidFill>
                  <a:srgbClr val="404040"/>
                </a:solidFill>
                <a:cs typeface="Arial"/>
              </a:rPr>
              <a:t>missing</a:t>
            </a:r>
            <a:r>
              <a:rPr sz="1400" b="1" spc="-80" dirty="0">
                <a:solidFill>
                  <a:srgbClr val="404040"/>
                </a:solidFill>
                <a:cs typeface="Arial"/>
              </a:rPr>
              <a:t> </a:t>
            </a:r>
            <a:r>
              <a:rPr sz="1400" b="1" spc="-5" dirty="0">
                <a:solidFill>
                  <a:srgbClr val="404040"/>
                </a:solidFill>
                <a:cs typeface="Arial"/>
              </a:rPr>
              <a:t>data</a:t>
            </a:r>
            <a:endParaRPr sz="1400">
              <a:solidFill>
                <a:prstClr val="black"/>
              </a:solidFill>
              <a:cs typeface="Arial"/>
            </a:endParaRPr>
          </a:p>
          <a:p>
            <a:pPr marL="12700" marR="5080" defTabSz="914400">
              <a:spcBef>
                <a:spcPts val="605"/>
              </a:spcBef>
            </a:pPr>
            <a:r>
              <a:rPr sz="1200" dirty="0">
                <a:solidFill>
                  <a:srgbClr val="404040"/>
                </a:solidFill>
                <a:cs typeface="Arial"/>
              </a:rPr>
              <a:t>This </a:t>
            </a:r>
            <a:r>
              <a:rPr sz="1200" spc="-5" dirty="0">
                <a:solidFill>
                  <a:srgbClr val="404040"/>
                </a:solidFill>
                <a:cs typeface="Arial"/>
              </a:rPr>
              <a:t>is </a:t>
            </a:r>
            <a:r>
              <a:rPr sz="1200" dirty="0">
                <a:solidFill>
                  <a:srgbClr val="404040"/>
                </a:solidFill>
                <a:cs typeface="Arial"/>
              </a:rPr>
              <a:t>the time to catch </a:t>
            </a:r>
            <a:r>
              <a:rPr sz="1200" spc="-5" dirty="0">
                <a:solidFill>
                  <a:srgbClr val="404040"/>
                </a:solidFill>
                <a:cs typeface="Arial"/>
              </a:rPr>
              <a:t>any issues </a:t>
            </a:r>
            <a:r>
              <a:rPr sz="1200" dirty="0">
                <a:solidFill>
                  <a:srgbClr val="404040"/>
                </a:solidFill>
                <a:cs typeface="Arial"/>
              </a:rPr>
              <a:t>that </a:t>
            </a:r>
            <a:r>
              <a:rPr sz="1200" spc="-5" dirty="0">
                <a:solidFill>
                  <a:srgbClr val="404040"/>
                </a:solidFill>
                <a:cs typeface="Arial"/>
              </a:rPr>
              <a:t>could incorrectly  </a:t>
            </a:r>
            <a:r>
              <a:rPr sz="1200" dirty="0">
                <a:solidFill>
                  <a:srgbClr val="404040"/>
                </a:solidFill>
                <a:cs typeface="Arial"/>
              </a:rPr>
              <a:t>skew </a:t>
            </a:r>
            <a:r>
              <a:rPr sz="1200" spc="-5" dirty="0">
                <a:solidFill>
                  <a:srgbClr val="404040"/>
                </a:solidFill>
                <a:cs typeface="Arial"/>
              </a:rPr>
              <a:t>your model’s findings, </a:t>
            </a:r>
            <a:r>
              <a:rPr sz="1200" dirty="0">
                <a:solidFill>
                  <a:srgbClr val="404040"/>
                </a:solidFill>
                <a:cs typeface="Arial"/>
              </a:rPr>
              <a:t>on the entire data</a:t>
            </a:r>
            <a:r>
              <a:rPr sz="1200" spc="-160" dirty="0">
                <a:solidFill>
                  <a:srgbClr val="404040"/>
                </a:solidFill>
                <a:cs typeface="Arial"/>
              </a:rPr>
              <a:t> </a:t>
            </a:r>
            <a:r>
              <a:rPr sz="1200" dirty="0">
                <a:solidFill>
                  <a:srgbClr val="404040"/>
                </a:solidFill>
                <a:cs typeface="Arial"/>
              </a:rPr>
              <a:t>set</a:t>
            </a:r>
            <a:endParaRPr sz="1200">
              <a:solidFill>
                <a:prstClr val="black"/>
              </a:solidFill>
              <a:cs typeface="Arial"/>
            </a:endParaRPr>
          </a:p>
        </p:txBody>
      </p:sp>
      <p:sp>
        <p:nvSpPr>
          <p:cNvPr id="33" name="object 4"/>
          <p:cNvSpPr txBox="1"/>
          <p:nvPr/>
        </p:nvSpPr>
        <p:spPr>
          <a:xfrm>
            <a:off x="7183881" y="4934230"/>
            <a:ext cx="3400425" cy="762000"/>
          </a:xfrm>
          <a:prstGeom prst="rect">
            <a:avLst/>
          </a:prstGeom>
        </p:spPr>
        <p:txBody>
          <a:bodyPr vert="horz" wrap="square" lIns="0" tIns="97155" rIns="0" bIns="0" rtlCol="0">
            <a:spAutoFit/>
          </a:bodyPr>
          <a:lstStyle/>
          <a:p>
            <a:pPr marL="12700" defTabSz="914400">
              <a:spcBef>
                <a:spcPts val="765"/>
              </a:spcBef>
            </a:pPr>
            <a:r>
              <a:rPr sz="1400" b="1" spc="-5" dirty="0">
                <a:solidFill>
                  <a:srgbClr val="404040"/>
                </a:solidFill>
                <a:cs typeface="Arial"/>
              </a:rPr>
              <a:t>Unbalanced data</a:t>
            </a:r>
            <a:r>
              <a:rPr sz="1400" b="1" spc="-70" dirty="0">
                <a:solidFill>
                  <a:srgbClr val="404040"/>
                </a:solidFill>
                <a:cs typeface="Arial"/>
              </a:rPr>
              <a:t> </a:t>
            </a:r>
            <a:r>
              <a:rPr sz="1400" b="1" spc="-5" dirty="0">
                <a:solidFill>
                  <a:srgbClr val="404040"/>
                </a:solidFill>
                <a:cs typeface="Arial"/>
              </a:rPr>
              <a:t>handling</a:t>
            </a:r>
            <a:endParaRPr sz="1400">
              <a:solidFill>
                <a:prstClr val="black"/>
              </a:solidFill>
              <a:cs typeface="Arial"/>
            </a:endParaRPr>
          </a:p>
          <a:p>
            <a:pPr marL="12700" marR="5080" defTabSz="914400">
              <a:spcBef>
                <a:spcPts val="570"/>
              </a:spcBef>
            </a:pPr>
            <a:r>
              <a:rPr sz="1200" spc="-5" dirty="0">
                <a:solidFill>
                  <a:srgbClr val="404040"/>
                </a:solidFill>
                <a:cs typeface="Arial"/>
              </a:rPr>
              <a:t>Use any </a:t>
            </a:r>
            <a:r>
              <a:rPr sz="1200" dirty="0">
                <a:solidFill>
                  <a:srgbClr val="404040"/>
                </a:solidFill>
                <a:cs typeface="Arial"/>
              </a:rPr>
              <a:t>data </a:t>
            </a:r>
            <a:r>
              <a:rPr sz="1200" spc="-5" dirty="0">
                <a:solidFill>
                  <a:srgbClr val="404040"/>
                </a:solidFill>
                <a:cs typeface="Arial"/>
              </a:rPr>
              <a:t>visualization </a:t>
            </a:r>
            <a:r>
              <a:rPr sz="1200" dirty="0">
                <a:solidFill>
                  <a:srgbClr val="404040"/>
                </a:solidFill>
                <a:cs typeface="Arial"/>
              </a:rPr>
              <a:t>tools </a:t>
            </a:r>
            <a:r>
              <a:rPr sz="1200" spc="-5" dirty="0">
                <a:solidFill>
                  <a:srgbClr val="404040"/>
                </a:solidFill>
                <a:cs typeface="Arial"/>
              </a:rPr>
              <a:t>and techniques</a:t>
            </a:r>
            <a:r>
              <a:rPr sz="1200" spc="-100" dirty="0">
                <a:solidFill>
                  <a:srgbClr val="404040"/>
                </a:solidFill>
                <a:cs typeface="Arial"/>
              </a:rPr>
              <a:t> </a:t>
            </a:r>
            <a:r>
              <a:rPr sz="1200" spc="-5" dirty="0">
                <a:solidFill>
                  <a:srgbClr val="404040"/>
                </a:solidFill>
                <a:cs typeface="Arial"/>
              </a:rPr>
              <a:t>or  </a:t>
            </a:r>
            <a:r>
              <a:rPr sz="1200" dirty="0">
                <a:solidFill>
                  <a:srgbClr val="404040"/>
                </a:solidFill>
                <a:cs typeface="Arial"/>
              </a:rPr>
              <a:t>statistical </a:t>
            </a:r>
            <a:r>
              <a:rPr sz="1200" spc="-5" dirty="0">
                <a:solidFill>
                  <a:srgbClr val="404040"/>
                </a:solidFill>
                <a:cs typeface="Arial"/>
              </a:rPr>
              <a:t>analysis techniques </a:t>
            </a:r>
            <a:r>
              <a:rPr sz="1200" dirty="0">
                <a:solidFill>
                  <a:srgbClr val="404040"/>
                </a:solidFill>
                <a:cs typeface="Arial"/>
              </a:rPr>
              <a:t>to </a:t>
            </a:r>
            <a:r>
              <a:rPr sz="1200" spc="-5" dirty="0">
                <a:solidFill>
                  <a:srgbClr val="404040"/>
                </a:solidFill>
                <a:cs typeface="Arial"/>
              </a:rPr>
              <a:t>explore</a:t>
            </a:r>
            <a:r>
              <a:rPr sz="1200" spc="-80" dirty="0">
                <a:solidFill>
                  <a:srgbClr val="404040"/>
                </a:solidFill>
                <a:cs typeface="Arial"/>
              </a:rPr>
              <a:t> </a:t>
            </a:r>
            <a:r>
              <a:rPr sz="1200" spc="-5" dirty="0">
                <a:solidFill>
                  <a:srgbClr val="404040"/>
                </a:solidFill>
                <a:cs typeface="Arial"/>
              </a:rPr>
              <a:t>data</a:t>
            </a:r>
            <a:endParaRPr sz="1200">
              <a:solidFill>
                <a:prstClr val="black"/>
              </a:solidFill>
              <a:cs typeface="Arial"/>
            </a:endParaRPr>
          </a:p>
        </p:txBody>
      </p:sp>
      <p:sp>
        <p:nvSpPr>
          <p:cNvPr id="34" name="object 5"/>
          <p:cNvSpPr txBox="1">
            <a:spLocks/>
          </p:cNvSpPr>
          <p:nvPr/>
        </p:nvSpPr>
        <p:spPr>
          <a:xfrm>
            <a:off x="925779" y="2011171"/>
            <a:ext cx="3922395" cy="4049395"/>
          </a:xfrm>
          <a:prstGeom prst="rect">
            <a:avLst/>
          </a:prstGeom>
        </p:spPr>
        <p:txBody>
          <a:bodyPr vert="horz" wrap="square" lIns="0" tIns="12700" rIns="0" bIns="0" rtlCol="0">
            <a:spAutoFit/>
          </a:bodyPr>
          <a:lstStyle>
            <a:lvl1pPr marL="0">
              <a:defRPr sz="1200" b="0" i="0">
                <a:solidFill>
                  <a:srgbClr val="404040"/>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marR="5080" lvl="0" indent="0" defTabSz="914400" eaLnBrk="1" fontAlgn="auto" latinLnBrk="0" hangingPunct="1">
              <a:lnSpc>
                <a:spcPct val="100000"/>
              </a:lnSpc>
              <a:spcBef>
                <a:spcPts val="100"/>
              </a:spcBef>
              <a:spcAft>
                <a:spcPts val="0"/>
              </a:spcAft>
              <a:buClrTx/>
              <a:buSzTx/>
              <a:buFontTx/>
              <a:buNone/>
              <a:tabLst/>
              <a:defRPr/>
            </a:pPr>
            <a:r>
              <a:rPr kumimoji="0" lang="en-US" sz="1200" b="0" i="0" u="none" strike="noStrike" kern="0" cap="none" spc="0" normalizeH="0" baseline="0" noProof="0" smtClean="0">
                <a:ln>
                  <a:noFill/>
                </a:ln>
                <a:solidFill>
                  <a:srgbClr val="404040"/>
                </a:solidFill>
                <a:effectLst/>
                <a:uLnTx/>
                <a:uFillTx/>
                <a:latin typeface="Arial"/>
                <a:cs typeface="Arial"/>
              </a:rPr>
              <a:t>Start </a:t>
            </a:r>
            <a:r>
              <a:rPr kumimoji="0" lang="en-US" sz="1200" b="0" i="0" u="none" strike="noStrike" kern="0" cap="none" spc="-5" normalizeH="0" baseline="0" noProof="0" smtClean="0">
                <a:ln>
                  <a:noFill/>
                </a:ln>
                <a:solidFill>
                  <a:srgbClr val="404040"/>
                </a:solidFill>
                <a:effectLst/>
                <a:uLnTx/>
                <a:uFillTx/>
                <a:latin typeface="Arial"/>
                <a:cs typeface="Arial"/>
              </a:rPr>
              <a:t>by having a strategy </a:t>
            </a:r>
            <a:r>
              <a:rPr kumimoji="0" lang="en-US" sz="1200" b="0" i="0" u="none" strike="noStrike" kern="0" cap="none" spc="5" normalizeH="0" baseline="0" noProof="0" smtClean="0">
                <a:ln>
                  <a:noFill/>
                </a:ln>
                <a:solidFill>
                  <a:srgbClr val="404040"/>
                </a:solidFill>
                <a:effectLst/>
                <a:uLnTx/>
                <a:uFillTx/>
                <a:latin typeface="Arial"/>
                <a:cs typeface="Arial"/>
              </a:rPr>
              <a:t>for </a:t>
            </a:r>
            <a:r>
              <a:rPr kumimoji="0" lang="en-US" sz="1200" b="0" i="0" u="none" strike="noStrike" kern="0" cap="none" spc="-5" normalizeH="0" baseline="0" noProof="0" smtClean="0">
                <a:ln>
                  <a:noFill/>
                </a:ln>
                <a:solidFill>
                  <a:srgbClr val="404040"/>
                </a:solidFill>
                <a:effectLst/>
                <a:uLnTx/>
                <a:uFillTx/>
                <a:latin typeface="Arial"/>
                <a:cs typeface="Arial"/>
              </a:rPr>
              <a:t>dealing with erroneous </a:t>
            </a:r>
            <a:r>
              <a:rPr kumimoji="0" lang="en-US" sz="1200" b="0" i="0" u="none" strike="noStrike" kern="0" cap="none" spc="0" normalizeH="0" baseline="0" noProof="0" smtClean="0">
                <a:ln>
                  <a:noFill/>
                </a:ln>
                <a:solidFill>
                  <a:srgbClr val="404040"/>
                </a:solidFill>
                <a:effectLst/>
                <a:uLnTx/>
                <a:uFillTx/>
                <a:latin typeface="Arial"/>
                <a:cs typeface="Arial"/>
              </a:rPr>
              <a:t>data,  </a:t>
            </a:r>
            <a:r>
              <a:rPr kumimoji="0" lang="en-US" sz="1200" b="0" i="0" u="none" strike="noStrike" kern="0" cap="none" spc="-5" normalizeH="0" baseline="0" noProof="0" smtClean="0">
                <a:ln>
                  <a:noFill/>
                </a:ln>
                <a:solidFill>
                  <a:srgbClr val="404040"/>
                </a:solidFill>
                <a:effectLst/>
                <a:uLnTx/>
                <a:uFillTx/>
                <a:latin typeface="Arial"/>
                <a:cs typeface="Arial"/>
              </a:rPr>
              <a:t>missing values, extreme values, and outliers in your </a:t>
            </a:r>
            <a:r>
              <a:rPr kumimoji="0" lang="en-US" sz="1200" b="0" i="0" u="none" strike="noStrike" kern="0" cap="none" spc="0" normalizeH="0" baseline="0" noProof="0" smtClean="0">
                <a:ln>
                  <a:noFill/>
                </a:ln>
                <a:solidFill>
                  <a:srgbClr val="404040"/>
                </a:solidFill>
                <a:effectLst/>
                <a:uLnTx/>
                <a:uFillTx/>
                <a:latin typeface="Arial"/>
                <a:cs typeface="Arial"/>
              </a:rPr>
              <a:t>data.  </a:t>
            </a:r>
            <a:r>
              <a:rPr kumimoji="0" lang="en-US" sz="1200" b="0" i="0" u="none" strike="noStrike" kern="0" cap="none" spc="-5" normalizeH="0" baseline="0" noProof="0" smtClean="0">
                <a:ln>
                  <a:noFill/>
                </a:ln>
                <a:solidFill>
                  <a:srgbClr val="404040"/>
                </a:solidFill>
                <a:effectLst/>
                <a:uLnTx/>
                <a:uFillTx/>
                <a:latin typeface="Arial"/>
                <a:cs typeface="Arial"/>
              </a:rPr>
              <a:t>Self-service data preparation </a:t>
            </a:r>
            <a:r>
              <a:rPr kumimoji="0" lang="en-US" sz="1200" b="0" i="0" u="none" strike="noStrike" kern="0" cap="none" spc="0" normalizeH="0" baseline="0" noProof="0" smtClean="0">
                <a:ln>
                  <a:noFill/>
                </a:ln>
                <a:solidFill>
                  <a:srgbClr val="404040"/>
                </a:solidFill>
                <a:effectLst/>
                <a:uLnTx/>
                <a:uFillTx/>
                <a:latin typeface="Arial"/>
                <a:cs typeface="Arial"/>
              </a:rPr>
              <a:t>tools </a:t>
            </a:r>
            <a:r>
              <a:rPr kumimoji="0" lang="en-US" sz="1200" b="0" i="0" u="none" strike="noStrike" kern="0" cap="none" spc="-5" normalizeH="0" baseline="0" noProof="0" smtClean="0">
                <a:ln>
                  <a:noFill/>
                </a:ln>
                <a:solidFill>
                  <a:srgbClr val="404040"/>
                </a:solidFill>
                <a:effectLst/>
                <a:uLnTx/>
                <a:uFillTx/>
                <a:latin typeface="Arial"/>
                <a:cs typeface="Arial"/>
              </a:rPr>
              <a:t>can help </a:t>
            </a:r>
            <a:r>
              <a:rPr kumimoji="0" lang="en-US" sz="1200" b="0" i="0" u="none" strike="noStrike" kern="0" cap="none" spc="0" normalizeH="0" baseline="0" noProof="0" smtClean="0">
                <a:ln>
                  <a:noFill/>
                </a:ln>
                <a:solidFill>
                  <a:srgbClr val="404040"/>
                </a:solidFill>
                <a:effectLst/>
                <a:uLnTx/>
                <a:uFillTx/>
                <a:latin typeface="Arial"/>
                <a:cs typeface="Arial"/>
              </a:rPr>
              <a:t>if they </a:t>
            </a:r>
            <a:r>
              <a:rPr kumimoji="0" lang="en-US" sz="1200" b="0" i="0" u="none" strike="noStrike" kern="0" cap="none" spc="-5" normalizeH="0" baseline="0" noProof="0" smtClean="0">
                <a:ln>
                  <a:noFill/>
                </a:ln>
                <a:solidFill>
                  <a:srgbClr val="404040"/>
                </a:solidFill>
                <a:effectLst/>
                <a:uLnTx/>
                <a:uFillTx/>
                <a:latin typeface="Arial"/>
                <a:cs typeface="Arial"/>
              </a:rPr>
              <a:t>have  intelligent </a:t>
            </a:r>
            <a:r>
              <a:rPr kumimoji="0" lang="en-US" sz="1200" b="0" i="0" u="none" strike="noStrike" kern="0" cap="none" spc="0" normalizeH="0" baseline="0" noProof="0" smtClean="0">
                <a:ln>
                  <a:noFill/>
                </a:ln>
                <a:solidFill>
                  <a:srgbClr val="404040"/>
                </a:solidFill>
                <a:effectLst/>
                <a:uLnTx/>
                <a:uFillTx/>
                <a:latin typeface="Arial"/>
                <a:cs typeface="Arial"/>
              </a:rPr>
              <a:t>facilities </a:t>
            </a:r>
            <a:r>
              <a:rPr kumimoji="0" lang="en-US" sz="1200" b="0" i="0" u="none" strike="noStrike" kern="0" cap="none" spc="-5" normalizeH="0" baseline="0" noProof="0" smtClean="0">
                <a:ln>
                  <a:noFill/>
                </a:ln>
                <a:solidFill>
                  <a:srgbClr val="404040"/>
                </a:solidFill>
                <a:effectLst/>
                <a:uLnTx/>
                <a:uFillTx/>
                <a:latin typeface="Arial"/>
                <a:cs typeface="Arial"/>
              </a:rPr>
              <a:t>built in </a:t>
            </a:r>
            <a:r>
              <a:rPr kumimoji="0" lang="en-US" sz="1200" b="0" i="0" u="none" strike="noStrike" kern="0" cap="none" spc="0" normalizeH="0" baseline="0" noProof="0" smtClean="0">
                <a:ln>
                  <a:noFill/>
                </a:ln>
                <a:solidFill>
                  <a:srgbClr val="404040"/>
                </a:solidFill>
                <a:effectLst/>
                <a:uLnTx/>
                <a:uFillTx/>
                <a:latin typeface="Arial"/>
                <a:cs typeface="Arial"/>
              </a:rPr>
              <a:t>to </a:t>
            </a:r>
            <a:r>
              <a:rPr kumimoji="0" lang="en-US" sz="1200" b="0" i="0" u="none" strike="noStrike" kern="0" cap="none" spc="-5" normalizeH="0" baseline="0" noProof="0" smtClean="0">
                <a:ln>
                  <a:noFill/>
                </a:ln>
                <a:solidFill>
                  <a:srgbClr val="404040"/>
                </a:solidFill>
                <a:effectLst/>
                <a:uLnTx/>
                <a:uFillTx/>
                <a:latin typeface="Arial"/>
                <a:cs typeface="Arial"/>
              </a:rPr>
              <a:t>help </a:t>
            </a:r>
            <a:r>
              <a:rPr kumimoji="0" lang="en-US" sz="1200" b="0" i="0" u="none" strike="noStrike" kern="0" cap="none" spc="0" normalizeH="0" baseline="0" noProof="0" smtClean="0">
                <a:ln>
                  <a:noFill/>
                </a:ln>
                <a:solidFill>
                  <a:srgbClr val="404040"/>
                </a:solidFill>
                <a:effectLst/>
                <a:uLnTx/>
                <a:uFillTx/>
                <a:latin typeface="Arial"/>
                <a:cs typeface="Arial"/>
              </a:rPr>
              <a:t>match </a:t>
            </a:r>
            <a:r>
              <a:rPr kumimoji="0" lang="en-US" sz="1200" b="0" i="0" u="none" strike="noStrike" kern="0" cap="none" spc="-5" normalizeH="0" baseline="0" noProof="0" smtClean="0">
                <a:ln>
                  <a:noFill/>
                </a:ln>
                <a:solidFill>
                  <a:srgbClr val="404040"/>
                </a:solidFill>
                <a:effectLst/>
                <a:uLnTx/>
                <a:uFillTx/>
                <a:latin typeface="Arial"/>
                <a:cs typeface="Arial"/>
              </a:rPr>
              <a:t>data attributes  </a:t>
            </a:r>
            <a:r>
              <a:rPr kumimoji="0" lang="en-US" sz="1200" b="0" i="0" u="none" strike="noStrike" kern="0" cap="none" spc="0" normalizeH="0" baseline="0" noProof="0" smtClean="0">
                <a:ln>
                  <a:noFill/>
                </a:ln>
                <a:solidFill>
                  <a:srgbClr val="404040"/>
                </a:solidFill>
                <a:effectLst/>
                <a:uLnTx/>
                <a:uFillTx/>
                <a:latin typeface="Arial"/>
                <a:cs typeface="Arial"/>
              </a:rPr>
              <a:t>from disparate </a:t>
            </a:r>
            <a:r>
              <a:rPr kumimoji="0" lang="en-US" sz="1200" b="0" i="0" u="none" strike="noStrike" kern="0" cap="none" spc="-5" normalizeH="0" baseline="0" noProof="0" smtClean="0">
                <a:ln>
                  <a:noFill/>
                </a:ln>
                <a:solidFill>
                  <a:srgbClr val="404040"/>
                </a:solidFill>
                <a:effectLst/>
                <a:uLnTx/>
                <a:uFillTx/>
                <a:latin typeface="Arial"/>
                <a:cs typeface="Arial"/>
              </a:rPr>
              <a:t>datasets </a:t>
            </a:r>
            <a:r>
              <a:rPr kumimoji="0" lang="en-US" sz="1200" b="0" i="0" u="none" strike="noStrike" kern="0" cap="none" spc="0" normalizeH="0" baseline="0" noProof="0" smtClean="0">
                <a:ln>
                  <a:noFill/>
                </a:ln>
                <a:solidFill>
                  <a:srgbClr val="404040"/>
                </a:solidFill>
                <a:effectLst/>
                <a:uLnTx/>
                <a:uFillTx/>
                <a:latin typeface="Arial"/>
                <a:cs typeface="Arial"/>
              </a:rPr>
              <a:t>to combine them </a:t>
            </a:r>
            <a:r>
              <a:rPr kumimoji="0" lang="en-US" sz="1200" b="0" i="0" u="none" strike="noStrike" kern="0" cap="none" spc="-10" normalizeH="0" baseline="0" noProof="0" smtClean="0">
                <a:ln>
                  <a:noFill/>
                </a:ln>
                <a:solidFill>
                  <a:srgbClr val="404040"/>
                </a:solidFill>
                <a:effectLst/>
                <a:uLnTx/>
                <a:uFillTx/>
                <a:latin typeface="Arial"/>
                <a:cs typeface="Arial"/>
              </a:rPr>
              <a:t>intelligently. </a:t>
            </a:r>
            <a:r>
              <a:rPr kumimoji="0" lang="en-US" sz="1200" b="0" i="0" u="none" strike="noStrike" kern="0" cap="none" spc="0" normalizeH="0" baseline="0" noProof="0" smtClean="0">
                <a:ln>
                  <a:noFill/>
                </a:ln>
                <a:solidFill>
                  <a:srgbClr val="404040"/>
                </a:solidFill>
                <a:effectLst/>
                <a:uLnTx/>
                <a:uFillTx/>
                <a:latin typeface="Arial"/>
                <a:cs typeface="Arial"/>
              </a:rPr>
              <a:t>For  instance, if </a:t>
            </a:r>
            <a:r>
              <a:rPr kumimoji="0" lang="en-US" sz="1200" b="0" i="0" u="none" strike="noStrike" kern="0" cap="none" spc="-10" normalizeH="0" baseline="0" noProof="0" smtClean="0">
                <a:ln>
                  <a:noFill/>
                </a:ln>
                <a:solidFill>
                  <a:srgbClr val="404040"/>
                </a:solidFill>
                <a:effectLst/>
                <a:uLnTx/>
                <a:uFillTx/>
                <a:latin typeface="Arial"/>
                <a:cs typeface="Arial"/>
              </a:rPr>
              <a:t>you </a:t>
            </a:r>
            <a:r>
              <a:rPr kumimoji="0" lang="en-US" sz="1200" b="0" i="0" u="none" strike="noStrike" kern="0" cap="none" spc="-5" normalizeH="0" baseline="0" noProof="0" smtClean="0">
                <a:ln>
                  <a:noFill/>
                </a:ln>
                <a:solidFill>
                  <a:srgbClr val="404040"/>
                </a:solidFill>
                <a:effectLst/>
                <a:uLnTx/>
                <a:uFillTx/>
                <a:latin typeface="Arial"/>
                <a:cs typeface="Arial"/>
              </a:rPr>
              <a:t>have </a:t>
            </a:r>
            <a:r>
              <a:rPr kumimoji="0" lang="en-US" sz="1200" b="0" i="0" u="none" strike="noStrike" kern="0" cap="none" spc="0" normalizeH="0" baseline="0" noProof="0" smtClean="0">
                <a:ln>
                  <a:noFill/>
                </a:ln>
                <a:solidFill>
                  <a:srgbClr val="404040"/>
                </a:solidFill>
                <a:effectLst/>
                <a:uLnTx/>
                <a:uFillTx/>
                <a:latin typeface="Arial"/>
                <a:cs typeface="Arial"/>
              </a:rPr>
              <a:t>columns for FIRST </a:t>
            </a:r>
            <a:r>
              <a:rPr kumimoji="0" lang="en-US" sz="1200" b="0" i="0" u="none" strike="noStrike" kern="0" cap="none" spc="-5" normalizeH="0" baseline="0" noProof="0" smtClean="0">
                <a:ln>
                  <a:noFill/>
                </a:ln>
                <a:solidFill>
                  <a:srgbClr val="404040"/>
                </a:solidFill>
                <a:effectLst/>
                <a:uLnTx/>
                <a:uFillTx/>
                <a:latin typeface="Arial"/>
                <a:cs typeface="Arial"/>
              </a:rPr>
              <a:t>NAME </a:t>
            </a:r>
            <a:r>
              <a:rPr kumimoji="0" lang="en-US" sz="1200" b="0" i="0" u="none" strike="noStrike" kern="0" cap="none" spc="0" normalizeH="0" baseline="0" noProof="0" smtClean="0">
                <a:ln>
                  <a:noFill/>
                </a:ln>
                <a:solidFill>
                  <a:srgbClr val="404040"/>
                </a:solidFill>
                <a:effectLst/>
                <a:uLnTx/>
                <a:uFillTx/>
                <a:latin typeface="Arial"/>
                <a:cs typeface="Arial"/>
              </a:rPr>
              <a:t>and</a:t>
            </a:r>
            <a:r>
              <a:rPr kumimoji="0" lang="en-US" sz="1200" b="0" i="0" u="none" strike="noStrike" kern="0" cap="none" spc="-165" normalizeH="0" baseline="0" noProof="0" smtClean="0">
                <a:ln>
                  <a:noFill/>
                </a:ln>
                <a:solidFill>
                  <a:srgbClr val="404040"/>
                </a:solidFill>
                <a:effectLst/>
                <a:uLnTx/>
                <a:uFillTx/>
                <a:latin typeface="Arial"/>
                <a:cs typeface="Arial"/>
              </a:rPr>
              <a:t> </a:t>
            </a:r>
            <a:r>
              <a:rPr kumimoji="0" lang="en-US" sz="1200" b="0" i="0" u="none" strike="noStrike" kern="0" cap="none" spc="0" normalizeH="0" baseline="0" noProof="0" smtClean="0">
                <a:ln>
                  <a:noFill/>
                </a:ln>
                <a:solidFill>
                  <a:srgbClr val="404040"/>
                </a:solidFill>
                <a:effectLst/>
                <a:uLnTx/>
                <a:uFillTx/>
                <a:latin typeface="Arial"/>
                <a:cs typeface="Arial"/>
              </a:rPr>
              <a:t>LAST  </a:t>
            </a:r>
            <a:r>
              <a:rPr kumimoji="0" lang="en-US" sz="1200" b="0" i="0" u="none" strike="noStrike" kern="0" cap="none" spc="-5" normalizeH="0" baseline="0" noProof="0" smtClean="0">
                <a:ln>
                  <a:noFill/>
                </a:ln>
                <a:solidFill>
                  <a:srgbClr val="404040"/>
                </a:solidFill>
                <a:effectLst/>
                <a:uLnTx/>
                <a:uFillTx/>
                <a:latin typeface="Arial"/>
                <a:cs typeface="Arial"/>
              </a:rPr>
              <a:t>NAME in one </a:t>
            </a:r>
            <a:r>
              <a:rPr kumimoji="0" lang="en-US" sz="1200" b="0" i="0" u="none" strike="noStrike" kern="0" cap="none" spc="0" normalizeH="0" baseline="0" noProof="0" smtClean="0">
                <a:ln>
                  <a:noFill/>
                </a:ln>
                <a:solidFill>
                  <a:srgbClr val="404040"/>
                </a:solidFill>
                <a:effectLst/>
                <a:uLnTx/>
                <a:uFillTx/>
                <a:latin typeface="Arial"/>
                <a:cs typeface="Arial"/>
              </a:rPr>
              <a:t>dataset </a:t>
            </a:r>
            <a:r>
              <a:rPr kumimoji="0" lang="en-US" sz="1200" b="0" i="0" u="none" strike="noStrike" kern="0" cap="none" spc="-5" normalizeH="0" baseline="0" noProof="0" smtClean="0">
                <a:ln>
                  <a:noFill/>
                </a:ln>
                <a:solidFill>
                  <a:srgbClr val="404040"/>
                </a:solidFill>
                <a:effectLst/>
                <a:uLnTx/>
                <a:uFillTx/>
                <a:latin typeface="Arial"/>
                <a:cs typeface="Arial"/>
              </a:rPr>
              <a:t>and another </a:t>
            </a:r>
            <a:r>
              <a:rPr kumimoji="0" lang="en-US" sz="1200" b="0" i="0" u="none" strike="noStrike" kern="0" cap="none" spc="0" normalizeH="0" baseline="0" noProof="0" smtClean="0">
                <a:ln>
                  <a:noFill/>
                </a:ln>
                <a:solidFill>
                  <a:srgbClr val="404040"/>
                </a:solidFill>
                <a:effectLst/>
                <a:uLnTx/>
                <a:uFillTx/>
                <a:latin typeface="Arial"/>
                <a:cs typeface="Arial"/>
              </a:rPr>
              <a:t>dataset </a:t>
            </a:r>
            <a:r>
              <a:rPr kumimoji="0" lang="en-US" sz="1200" b="0" i="0" u="none" strike="noStrike" kern="0" cap="none" spc="-5" normalizeH="0" baseline="0" noProof="0" smtClean="0">
                <a:ln>
                  <a:noFill/>
                </a:ln>
                <a:solidFill>
                  <a:srgbClr val="404040"/>
                </a:solidFill>
                <a:effectLst/>
                <a:uLnTx/>
                <a:uFillTx/>
                <a:latin typeface="Arial"/>
                <a:cs typeface="Arial"/>
              </a:rPr>
              <a:t>has a </a:t>
            </a:r>
            <a:r>
              <a:rPr kumimoji="0" lang="en-US" sz="1200" b="0" i="0" u="none" strike="noStrike" kern="0" cap="none" spc="0" normalizeH="0" baseline="0" noProof="0" smtClean="0">
                <a:ln>
                  <a:noFill/>
                </a:ln>
                <a:solidFill>
                  <a:srgbClr val="404040"/>
                </a:solidFill>
                <a:effectLst/>
                <a:uLnTx/>
                <a:uFillTx/>
                <a:latin typeface="Arial"/>
                <a:cs typeface="Arial"/>
              </a:rPr>
              <a:t>column  </a:t>
            </a:r>
            <a:r>
              <a:rPr kumimoji="0" lang="en-US" sz="1200" b="0" i="0" u="none" strike="noStrike" kern="0" cap="none" spc="-5" normalizeH="0" baseline="0" noProof="0" smtClean="0">
                <a:ln>
                  <a:noFill/>
                </a:ln>
                <a:solidFill>
                  <a:srgbClr val="404040"/>
                </a:solidFill>
                <a:effectLst/>
                <a:uLnTx/>
                <a:uFillTx/>
                <a:latin typeface="Arial"/>
                <a:cs typeface="Arial"/>
              </a:rPr>
              <a:t>called CUSTOMER </a:t>
            </a:r>
            <a:r>
              <a:rPr kumimoji="0" lang="en-US" sz="1200" b="0" i="0" u="none" strike="noStrike" kern="0" cap="none" spc="0" normalizeH="0" baseline="0" noProof="0" smtClean="0">
                <a:ln>
                  <a:noFill/>
                </a:ln>
                <a:solidFill>
                  <a:srgbClr val="404040"/>
                </a:solidFill>
                <a:effectLst/>
                <a:uLnTx/>
                <a:uFillTx/>
                <a:latin typeface="Arial"/>
                <a:cs typeface="Arial"/>
              </a:rPr>
              <a:t>that </a:t>
            </a:r>
            <a:r>
              <a:rPr kumimoji="0" lang="en-US" sz="1200" b="0" i="0" u="none" strike="noStrike" kern="0" cap="none" spc="-5" normalizeH="0" baseline="0" noProof="0" smtClean="0">
                <a:ln>
                  <a:noFill/>
                </a:ln>
                <a:solidFill>
                  <a:srgbClr val="404040"/>
                </a:solidFill>
                <a:effectLst/>
                <a:uLnTx/>
                <a:uFillTx/>
                <a:latin typeface="Arial"/>
                <a:cs typeface="Arial"/>
              </a:rPr>
              <a:t>seem </a:t>
            </a:r>
            <a:r>
              <a:rPr kumimoji="0" lang="en-US" sz="1200" b="0" i="0" u="none" strike="noStrike" kern="0" cap="none" spc="0" normalizeH="0" baseline="0" noProof="0" smtClean="0">
                <a:ln>
                  <a:noFill/>
                </a:ln>
                <a:solidFill>
                  <a:srgbClr val="404040"/>
                </a:solidFill>
                <a:effectLst/>
                <a:uLnTx/>
                <a:uFillTx/>
                <a:latin typeface="Arial"/>
                <a:cs typeface="Arial"/>
              </a:rPr>
              <a:t>to hold </a:t>
            </a:r>
            <a:r>
              <a:rPr kumimoji="0" lang="en-US" sz="1200" b="0" i="0" u="none" strike="noStrike" kern="0" cap="none" spc="-5" normalizeH="0" baseline="0" noProof="0" smtClean="0">
                <a:ln>
                  <a:noFill/>
                </a:ln>
                <a:solidFill>
                  <a:srgbClr val="404040"/>
                </a:solidFill>
                <a:effectLst/>
                <a:uLnTx/>
                <a:uFillTx/>
                <a:latin typeface="Arial"/>
                <a:cs typeface="Arial"/>
              </a:rPr>
              <a:t>a </a:t>
            </a:r>
            <a:r>
              <a:rPr kumimoji="0" lang="en-US" sz="1200" b="0" i="0" u="none" strike="noStrike" kern="0" cap="none" spc="0" normalizeH="0" baseline="0" noProof="0" smtClean="0">
                <a:ln>
                  <a:noFill/>
                </a:ln>
                <a:solidFill>
                  <a:srgbClr val="404040"/>
                </a:solidFill>
                <a:effectLst/>
                <a:uLnTx/>
                <a:uFillTx/>
                <a:latin typeface="Arial"/>
                <a:cs typeface="Arial"/>
              </a:rPr>
              <a:t>FIRST and LAST  </a:t>
            </a:r>
            <a:r>
              <a:rPr kumimoji="0" lang="en-US" sz="1200" b="0" i="0" u="none" strike="noStrike" kern="0" cap="none" spc="-5" normalizeH="0" baseline="0" noProof="0" smtClean="0">
                <a:ln>
                  <a:noFill/>
                </a:ln>
                <a:solidFill>
                  <a:srgbClr val="404040"/>
                </a:solidFill>
                <a:effectLst/>
                <a:uLnTx/>
                <a:uFillTx/>
                <a:latin typeface="Arial"/>
                <a:cs typeface="Arial"/>
              </a:rPr>
              <a:t>NAME combined, intelligent algorithms should be able </a:t>
            </a:r>
            <a:r>
              <a:rPr kumimoji="0" lang="en-US" sz="1200" b="0" i="0" u="none" strike="noStrike" kern="0" cap="none" spc="0" normalizeH="0" baseline="0" noProof="0" smtClean="0">
                <a:ln>
                  <a:noFill/>
                </a:ln>
                <a:solidFill>
                  <a:srgbClr val="404040"/>
                </a:solidFill>
                <a:effectLst/>
                <a:uLnTx/>
                <a:uFillTx/>
                <a:latin typeface="Arial"/>
                <a:cs typeface="Arial"/>
              </a:rPr>
              <a:t>to  </a:t>
            </a:r>
            <a:r>
              <a:rPr kumimoji="0" lang="en-US" sz="1200" b="0" i="0" u="none" strike="noStrike" kern="0" cap="none" spc="-5" normalizeH="0" baseline="0" noProof="0" smtClean="0">
                <a:ln>
                  <a:noFill/>
                </a:ln>
                <a:solidFill>
                  <a:srgbClr val="404040"/>
                </a:solidFill>
                <a:effectLst/>
                <a:uLnTx/>
                <a:uFillTx/>
                <a:latin typeface="Arial"/>
                <a:cs typeface="Arial"/>
              </a:rPr>
              <a:t>determine a </a:t>
            </a:r>
            <a:r>
              <a:rPr kumimoji="0" lang="en-US" sz="1200" b="0" i="0" u="none" strike="noStrike" kern="0" cap="none" spc="-10" normalizeH="0" baseline="0" noProof="0" smtClean="0">
                <a:ln>
                  <a:noFill/>
                </a:ln>
                <a:solidFill>
                  <a:srgbClr val="404040"/>
                </a:solidFill>
                <a:effectLst/>
                <a:uLnTx/>
                <a:uFillTx/>
                <a:latin typeface="Arial"/>
                <a:cs typeface="Arial"/>
              </a:rPr>
              <a:t>way </a:t>
            </a:r>
            <a:r>
              <a:rPr kumimoji="0" lang="en-US" sz="1200" b="0" i="0" u="none" strike="noStrike" kern="0" cap="none" spc="0" normalizeH="0" baseline="0" noProof="0" smtClean="0">
                <a:ln>
                  <a:noFill/>
                </a:ln>
                <a:solidFill>
                  <a:srgbClr val="404040"/>
                </a:solidFill>
                <a:effectLst/>
                <a:uLnTx/>
                <a:uFillTx/>
                <a:latin typeface="Arial"/>
                <a:cs typeface="Arial"/>
              </a:rPr>
              <a:t>to match these </a:t>
            </a:r>
            <a:r>
              <a:rPr kumimoji="0" lang="en-US" sz="1200" b="0" i="0" u="none" strike="noStrike" kern="0" cap="none" spc="-5" normalizeH="0" baseline="0" noProof="0" smtClean="0">
                <a:ln>
                  <a:noFill/>
                </a:ln>
                <a:solidFill>
                  <a:srgbClr val="404040"/>
                </a:solidFill>
                <a:effectLst/>
                <a:uLnTx/>
                <a:uFillTx/>
                <a:latin typeface="Arial"/>
                <a:cs typeface="Arial"/>
              </a:rPr>
              <a:t>and join </a:t>
            </a:r>
            <a:r>
              <a:rPr kumimoji="0" lang="en-US" sz="1200" b="0" i="0" u="none" strike="noStrike" kern="0" cap="none" spc="0" normalizeH="0" baseline="0" noProof="0" smtClean="0">
                <a:ln>
                  <a:noFill/>
                </a:ln>
                <a:solidFill>
                  <a:srgbClr val="404040"/>
                </a:solidFill>
                <a:effectLst/>
                <a:uLnTx/>
                <a:uFillTx/>
                <a:latin typeface="Arial"/>
                <a:cs typeface="Arial"/>
              </a:rPr>
              <a:t>the datasets to  </a:t>
            </a:r>
            <a:r>
              <a:rPr kumimoji="0" lang="en-US" sz="1200" b="0" i="0" u="none" strike="noStrike" kern="0" cap="none" spc="-5" normalizeH="0" baseline="0" noProof="0" smtClean="0">
                <a:ln>
                  <a:noFill/>
                </a:ln>
                <a:solidFill>
                  <a:srgbClr val="404040"/>
                </a:solidFill>
                <a:effectLst/>
                <a:uLnTx/>
                <a:uFillTx/>
                <a:latin typeface="Arial"/>
                <a:cs typeface="Arial"/>
              </a:rPr>
              <a:t>get a singular view </a:t>
            </a:r>
            <a:r>
              <a:rPr kumimoji="0" lang="en-US" sz="1200" b="0" i="0" u="none" strike="noStrike" kern="0" cap="none" spc="0" normalizeH="0" baseline="0" noProof="0" smtClean="0">
                <a:ln>
                  <a:noFill/>
                </a:ln>
                <a:solidFill>
                  <a:srgbClr val="404040"/>
                </a:solidFill>
                <a:effectLst/>
                <a:uLnTx/>
                <a:uFillTx/>
                <a:latin typeface="Arial"/>
                <a:cs typeface="Arial"/>
              </a:rPr>
              <a:t>of the</a:t>
            </a:r>
            <a:r>
              <a:rPr kumimoji="0" lang="en-US" sz="1200" b="0" i="0" u="none" strike="noStrike" kern="0" cap="none" spc="-40" normalizeH="0" baseline="0" noProof="0" smtClean="0">
                <a:ln>
                  <a:noFill/>
                </a:ln>
                <a:solidFill>
                  <a:srgbClr val="404040"/>
                </a:solidFill>
                <a:effectLst/>
                <a:uLnTx/>
                <a:uFillTx/>
                <a:latin typeface="Arial"/>
                <a:cs typeface="Arial"/>
              </a:rPr>
              <a:t> </a:t>
            </a:r>
            <a:r>
              <a:rPr kumimoji="0" lang="en-US" sz="1200" b="0" i="0" u="none" strike="noStrike" kern="0" cap="none" spc="-10" normalizeH="0" baseline="0" noProof="0" smtClean="0">
                <a:ln>
                  <a:noFill/>
                </a:ln>
                <a:solidFill>
                  <a:srgbClr val="404040"/>
                </a:solidFill>
                <a:effectLst/>
                <a:uLnTx/>
                <a:uFillTx/>
                <a:latin typeface="Arial"/>
                <a:cs typeface="Arial"/>
              </a:rPr>
              <a:t>customer.</a:t>
            </a:r>
          </a:p>
          <a:p>
            <a:pPr marL="12700" marR="4191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smtClean="0">
                <a:ln>
                  <a:noFill/>
                </a:ln>
                <a:solidFill>
                  <a:srgbClr val="404040"/>
                </a:solidFill>
                <a:effectLst/>
                <a:uLnTx/>
                <a:uFillTx/>
                <a:latin typeface="Arial"/>
                <a:cs typeface="Arial"/>
              </a:rPr>
              <a:t>For </a:t>
            </a:r>
            <a:r>
              <a:rPr kumimoji="0" lang="en-US" sz="1200" b="0" i="0" u="none" strike="noStrike" kern="0" cap="none" spc="-5" normalizeH="0" baseline="0" noProof="0" smtClean="0">
                <a:ln>
                  <a:noFill/>
                </a:ln>
                <a:solidFill>
                  <a:srgbClr val="404040"/>
                </a:solidFill>
                <a:effectLst/>
                <a:uLnTx/>
                <a:uFillTx/>
                <a:latin typeface="Arial"/>
                <a:cs typeface="Arial"/>
              </a:rPr>
              <a:t>continuous variables, </a:t>
            </a:r>
            <a:r>
              <a:rPr kumimoji="0" lang="en-US" sz="1200" b="0" i="0" u="none" strike="noStrike" kern="0" cap="none" spc="0" normalizeH="0" baseline="0" noProof="0" smtClean="0">
                <a:ln>
                  <a:noFill/>
                </a:ln>
                <a:solidFill>
                  <a:srgbClr val="404040"/>
                </a:solidFill>
                <a:effectLst/>
                <a:uLnTx/>
                <a:uFillTx/>
                <a:latin typeface="Arial"/>
                <a:cs typeface="Arial"/>
              </a:rPr>
              <a:t>make </a:t>
            </a:r>
            <a:r>
              <a:rPr kumimoji="0" lang="en-US" sz="1200" b="0" i="0" u="none" strike="noStrike" kern="0" cap="none" spc="-5" normalizeH="0" baseline="0" noProof="0" smtClean="0">
                <a:ln>
                  <a:noFill/>
                </a:ln>
                <a:solidFill>
                  <a:srgbClr val="404040"/>
                </a:solidFill>
                <a:effectLst/>
                <a:uLnTx/>
                <a:uFillTx/>
                <a:latin typeface="Arial"/>
                <a:cs typeface="Arial"/>
              </a:rPr>
              <a:t>sure </a:t>
            </a:r>
            <a:r>
              <a:rPr kumimoji="0" lang="en-US" sz="1200" b="0" i="0" u="none" strike="noStrike" kern="0" cap="none" spc="0" normalizeH="0" baseline="0" noProof="0" smtClean="0">
                <a:ln>
                  <a:noFill/>
                </a:ln>
                <a:solidFill>
                  <a:srgbClr val="404040"/>
                </a:solidFill>
                <a:effectLst/>
                <a:uLnTx/>
                <a:uFillTx/>
                <a:latin typeface="Arial"/>
                <a:cs typeface="Arial"/>
              </a:rPr>
              <a:t>to use </a:t>
            </a:r>
            <a:r>
              <a:rPr kumimoji="0" lang="en-US" sz="1200" b="0" i="0" u="none" strike="noStrike" kern="0" cap="none" spc="-5" normalizeH="0" baseline="0" noProof="0" smtClean="0">
                <a:ln>
                  <a:noFill/>
                </a:ln>
                <a:solidFill>
                  <a:srgbClr val="404040"/>
                </a:solidFill>
                <a:effectLst/>
                <a:uLnTx/>
                <a:uFillTx/>
                <a:latin typeface="Arial"/>
                <a:cs typeface="Arial"/>
              </a:rPr>
              <a:t>histograms </a:t>
            </a:r>
            <a:r>
              <a:rPr kumimoji="0" lang="en-US" sz="1200" b="0" i="0" u="none" strike="noStrike" kern="0" cap="none" spc="0" normalizeH="0" baseline="0" noProof="0" smtClean="0">
                <a:ln>
                  <a:noFill/>
                </a:ln>
                <a:solidFill>
                  <a:srgbClr val="404040"/>
                </a:solidFill>
                <a:effectLst/>
                <a:uLnTx/>
                <a:uFillTx/>
                <a:latin typeface="Arial"/>
                <a:cs typeface="Arial"/>
              </a:rPr>
              <a:t>to  </a:t>
            </a:r>
            <a:r>
              <a:rPr kumimoji="0" lang="en-US" sz="1200" b="0" i="0" u="none" strike="noStrike" kern="0" cap="none" spc="-5" normalizeH="0" baseline="0" noProof="0" smtClean="0">
                <a:ln>
                  <a:noFill/>
                </a:ln>
                <a:solidFill>
                  <a:srgbClr val="404040"/>
                </a:solidFill>
                <a:effectLst/>
                <a:uLnTx/>
                <a:uFillTx/>
                <a:latin typeface="Arial"/>
                <a:cs typeface="Arial"/>
              </a:rPr>
              <a:t>review </a:t>
            </a:r>
            <a:r>
              <a:rPr kumimoji="0" lang="en-US" sz="1200" b="0" i="0" u="none" strike="noStrike" kern="0" cap="none" spc="0" normalizeH="0" baseline="0" noProof="0" smtClean="0">
                <a:ln>
                  <a:noFill/>
                </a:ln>
                <a:solidFill>
                  <a:srgbClr val="404040"/>
                </a:solidFill>
                <a:effectLst/>
                <a:uLnTx/>
                <a:uFillTx/>
                <a:latin typeface="Arial"/>
                <a:cs typeface="Arial"/>
              </a:rPr>
              <a:t>the </a:t>
            </a:r>
            <a:r>
              <a:rPr kumimoji="0" lang="en-US" sz="1200" b="0" i="0" u="none" strike="noStrike" kern="0" cap="none" spc="-5" normalizeH="0" baseline="0" noProof="0" smtClean="0">
                <a:ln>
                  <a:noFill/>
                </a:ln>
                <a:solidFill>
                  <a:srgbClr val="404040"/>
                </a:solidFill>
                <a:effectLst/>
                <a:uLnTx/>
                <a:uFillTx/>
                <a:latin typeface="Arial"/>
                <a:cs typeface="Arial"/>
              </a:rPr>
              <a:t>distribution </a:t>
            </a:r>
            <a:r>
              <a:rPr kumimoji="0" lang="en-US" sz="1200" b="0" i="0" u="none" strike="noStrike" kern="0" cap="none" spc="0" normalizeH="0" baseline="0" noProof="0" smtClean="0">
                <a:ln>
                  <a:noFill/>
                </a:ln>
                <a:solidFill>
                  <a:srgbClr val="404040"/>
                </a:solidFill>
                <a:effectLst/>
                <a:uLnTx/>
                <a:uFillTx/>
                <a:latin typeface="Arial"/>
                <a:cs typeface="Arial"/>
              </a:rPr>
              <a:t>of </a:t>
            </a:r>
            <a:r>
              <a:rPr kumimoji="0" lang="en-US" sz="1200" b="0" i="0" u="none" strike="noStrike" kern="0" cap="none" spc="-5" normalizeH="0" baseline="0" noProof="0" smtClean="0">
                <a:ln>
                  <a:noFill/>
                </a:ln>
                <a:solidFill>
                  <a:srgbClr val="404040"/>
                </a:solidFill>
                <a:effectLst/>
                <a:uLnTx/>
                <a:uFillTx/>
                <a:latin typeface="Arial"/>
                <a:cs typeface="Arial"/>
              </a:rPr>
              <a:t>your data and reduce </a:t>
            </a:r>
            <a:r>
              <a:rPr kumimoji="0" lang="en-US" sz="1200" b="0" i="0" u="none" strike="noStrike" kern="0" cap="none" spc="0" normalizeH="0" baseline="0" noProof="0" smtClean="0">
                <a:ln>
                  <a:noFill/>
                </a:ln>
                <a:solidFill>
                  <a:srgbClr val="404040"/>
                </a:solidFill>
                <a:effectLst/>
                <a:uLnTx/>
                <a:uFillTx/>
                <a:latin typeface="Arial"/>
                <a:cs typeface="Arial"/>
              </a:rPr>
              <a:t>the  </a:t>
            </a:r>
            <a:r>
              <a:rPr kumimoji="0" lang="en-US" sz="1200" b="0" i="0" u="none" strike="noStrike" kern="0" cap="none" spc="-5" normalizeH="0" baseline="0" noProof="0" smtClean="0">
                <a:ln>
                  <a:noFill/>
                </a:ln>
                <a:solidFill>
                  <a:srgbClr val="404040"/>
                </a:solidFill>
                <a:effectLst/>
                <a:uLnTx/>
                <a:uFillTx/>
                <a:latin typeface="Arial"/>
                <a:cs typeface="Arial"/>
              </a:rPr>
              <a:t>skewness. Be sure </a:t>
            </a:r>
            <a:r>
              <a:rPr kumimoji="0" lang="en-US" sz="1200" b="0" i="0" u="none" strike="noStrike" kern="0" cap="none" spc="0" normalizeH="0" baseline="0" noProof="0" smtClean="0">
                <a:ln>
                  <a:noFill/>
                </a:ln>
                <a:solidFill>
                  <a:srgbClr val="404040"/>
                </a:solidFill>
                <a:effectLst/>
                <a:uLnTx/>
                <a:uFillTx/>
                <a:latin typeface="Arial"/>
                <a:cs typeface="Arial"/>
              </a:rPr>
              <a:t>to </a:t>
            </a:r>
            <a:r>
              <a:rPr kumimoji="0" lang="en-US" sz="1200" b="0" i="0" u="none" strike="noStrike" kern="0" cap="none" spc="-5" normalizeH="0" baseline="0" noProof="0" smtClean="0">
                <a:ln>
                  <a:noFill/>
                </a:ln>
                <a:solidFill>
                  <a:srgbClr val="404040"/>
                </a:solidFill>
                <a:effectLst/>
                <a:uLnTx/>
                <a:uFillTx/>
                <a:latin typeface="Arial"/>
                <a:cs typeface="Arial"/>
              </a:rPr>
              <a:t>examine records outside an  </a:t>
            </a:r>
            <a:r>
              <a:rPr kumimoji="0" lang="en-US" sz="1200" b="0" i="0" u="none" strike="noStrike" kern="0" cap="none" spc="0" normalizeH="0" baseline="0" noProof="0" smtClean="0">
                <a:ln>
                  <a:noFill/>
                </a:ln>
                <a:solidFill>
                  <a:srgbClr val="404040"/>
                </a:solidFill>
                <a:effectLst/>
                <a:uLnTx/>
                <a:uFillTx/>
                <a:latin typeface="Arial"/>
                <a:cs typeface="Arial"/>
              </a:rPr>
              <a:t>accepted </a:t>
            </a:r>
            <a:r>
              <a:rPr kumimoji="0" lang="en-US" sz="1200" b="0" i="0" u="none" strike="noStrike" kern="0" cap="none" spc="-5" normalizeH="0" baseline="0" noProof="0" smtClean="0">
                <a:ln>
                  <a:noFill/>
                </a:ln>
                <a:solidFill>
                  <a:srgbClr val="404040"/>
                </a:solidFill>
                <a:effectLst/>
                <a:uLnTx/>
                <a:uFillTx/>
                <a:latin typeface="Arial"/>
                <a:cs typeface="Arial"/>
              </a:rPr>
              <a:t>range </a:t>
            </a:r>
            <a:r>
              <a:rPr kumimoji="0" lang="en-US" sz="1200" b="0" i="0" u="none" strike="noStrike" kern="0" cap="none" spc="0" normalizeH="0" baseline="0" noProof="0" smtClean="0">
                <a:ln>
                  <a:noFill/>
                </a:ln>
                <a:solidFill>
                  <a:srgbClr val="404040"/>
                </a:solidFill>
                <a:effectLst/>
                <a:uLnTx/>
                <a:uFillTx/>
                <a:latin typeface="Arial"/>
                <a:cs typeface="Arial"/>
              </a:rPr>
              <a:t>of </a:t>
            </a:r>
            <a:r>
              <a:rPr kumimoji="0" lang="en-US" sz="1200" b="0" i="0" u="none" strike="noStrike" kern="0" cap="none" spc="-5" normalizeH="0" baseline="0" noProof="0" smtClean="0">
                <a:ln>
                  <a:noFill/>
                </a:ln>
                <a:solidFill>
                  <a:srgbClr val="404040"/>
                </a:solidFill>
                <a:effectLst/>
                <a:uLnTx/>
                <a:uFillTx/>
                <a:latin typeface="Arial"/>
                <a:cs typeface="Arial"/>
              </a:rPr>
              <a:t>value. </a:t>
            </a:r>
            <a:r>
              <a:rPr kumimoji="0" lang="en-US" sz="1200" b="0" i="0" u="none" strike="noStrike" kern="0" cap="none" spc="0" normalizeH="0" baseline="0" noProof="0" smtClean="0">
                <a:ln>
                  <a:noFill/>
                </a:ln>
                <a:solidFill>
                  <a:srgbClr val="404040"/>
                </a:solidFill>
                <a:effectLst/>
                <a:uLnTx/>
                <a:uFillTx/>
                <a:latin typeface="Arial"/>
                <a:cs typeface="Arial"/>
              </a:rPr>
              <a:t>This “outlier” </a:t>
            </a:r>
            <a:r>
              <a:rPr kumimoji="0" lang="en-US" sz="1200" b="0" i="0" u="none" strike="noStrike" kern="0" cap="none" spc="-5" normalizeH="0" baseline="0" noProof="0" smtClean="0">
                <a:ln>
                  <a:noFill/>
                </a:ln>
                <a:solidFill>
                  <a:srgbClr val="404040"/>
                </a:solidFill>
                <a:effectLst/>
                <a:uLnTx/>
                <a:uFillTx/>
                <a:latin typeface="Arial"/>
                <a:cs typeface="Arial"/>
              </a:rPr>
              <a:t>could </a:t>
            </a:r>
            <a:r>
              <a:rPr kumimoji="0" lang="en-US" sz="1200" b="0" i="0" u="none" strike="noStrike" kern="0" cap="none" spc="0" normalizeH="0" baseline="0" noProof="0" smtClean="0">
                <a:ln>
                  <a:noFill/>
                </a:ln>
                <a:solidFill>
                  <a:srgbClr val="404040"/>
                </a:solidFill>
                <a:effectLst/>
                <a:uLnTx/>
                <a:uFillTx/>
                <a:latin typeface="Arial"/>
                <a:cs typeface="Arial"/>
              </a:rPr>
              <a:t>be an  inputting </a:t>
            </a:r>
            <a:r>
              <a:rPr kumimoji="0" lang="en-US" sz="1200" b="0" i="0" u="none" strike="noStrike" kern="0" cap="none" spc="-15" normalizeH="0" baseline="0" noProof="0" smtClean="0">
                <a:ln>
                  <a:noFill/>
                </a:ln>
                <a:solidFill>
                  <a:srgbClr val="404040"/>
                </a:solidFill>
                <a:effectLst/>
                <a:uLnTx/>
                <a:uFillTx/>
                <a:latin typeface="Arial"/>
                <a:cs typeface="Arial"/>
              </a:rPr>
              <a:t>error, </a:t>
            </a:r>
            <a:r>
              <a:rPr kumimoji="0" lang="en-US" sz="1200" b="0" i="0" u="none" strike="noStrike" kern="0" cap="none" spc="0" normalizeH="0" baseline="0" noProof="0" smtClean="0">
                <a:ln>
                  <a:noFill/>
                </a:ln>
                <a:solidFill>
                  <a:srgbClr val="404040"/>
                </a:solidFill>
                <a:effectLst/>
                <a:uLnTx/>
                <a:uFillTx/>
                <a:latin typeface="Arial"/>
                <a:cs typeface="Arial"/>
              </a:rPr>
              <a:t>or it could be a real and </a:t>
            </a:r>
            <a:r>
              <a:rPr kumimoji="0" lang="en-US" sz="1200" b="0" i="0" u="none" strike="noStrike" kern="0" cap="none" spc="-5" normalizeH="0" baseline="0" noProof="0" smtClean="0">
                <a:ln>
                  <a:noFill/>
                </a:ln>
                <a:solidFill>
                  <a:srgbClr val="404040"/>
                </a:solidFill>
                <a:effectLst/>
                <a:uLnTx/>
                <a:uFillTx/>
                <a:latin typeface="Arial"/>
                <a:cs typeface="Arial"/>
              </a:rPr>
              <a:t>meaningful </a:t>
            </a:r>
            <a:r>
              <a:rPr kumimoji="0" lang="en-US" sz="1200" b="0" i="0" u="none" strike="noStrike" kern="0" cap="none" spc="0" normalizeH="0" baseline="0" noProof="0" smtClean="0">
                <a:ln>
                  <a:noFill/>
                </a:ln>
                <a:solidFill>
                  <a:srgbClr val="404040"/>
                </a:solidFill>
                <a:effectLst/>
                <a:uLnTx/>
                <a:uFillTx/>
                <a:latin typeface="Arial"/>
                <a:cs typeface="Arial"/>
              </a:rPr>
              <a:t>result  that </a:t>
            </a:r>
            <a:r>
              <a:rPr kumimoji="0" lang="en-US" sz="1200" b="0" i="0" u="none" strike="noStrike" kern="0" cap="none" spc="-5" normalizeH="0" baseline="0" noProof="0" smtClean="0">
                <a:ln>
                  <a:noFill/>
                </a:ln>
                <a:solidFill>
                  <a:srgbClr val="404040"/>
                </a:solidFill>
                <a:effectLst/>
                <a:uLnTx/>
                <a:uFillTx/>
                <a:latin typeface="Arial"/>
                <a:cs typeface="Arial"/>
              </a:rPr>
              <a:t>could </a:t>
            </a:r>
            <a:r>
              <a:rPr kumimoji="0" lang="en-US" sz="1200" b="0" i="0" u="none" strike="noStrike" kern="0" cap="none" spc="0" normalizeH="0" baseline="0" noProof="0" smtClean="0">
                <a:ln>
                  <a:noFill/>
                </a:ln>
                <a:solidFill>
                  <a:srgbClr val="404040"/>
                </a:solidFill>
                <a:effectLst/>
                <a:uLnTx/>
                <a:uFillTx/>
                <a:latin typeface="Arial"/>
                <a:cs typeface="Arial"/>
              </a:rPr>
              <a:t>inform future </a:t>
            </a:r>
            <a:r>
              <a:rPr kumimoji="0" lang="en-US" sz="1200" b="0" i="0" u="none" strike="noStrike" kern="0" cap="none" spc="-5" normalizeH="0" baseline="0" noProof="0" smtClean="0">
                <a:ln>
                  <a:noFill/>
                </a:ln>
                <a:solidFill>
                  <a:srgbClr val="404040"/>
                </a:solidFill>
                <a:effectLst/>
                <a:uLnTx/>
                <a:uFillTx/>
                <a:latin typeface="Arial"/>
                <a:cs typeface="Arial"/>
              </a:rPr>
              <a:t>events as duplicate or similar  values could carry </a:t>
            </a:r>
            <a:r>
              <a:rPr kumimoji="0" lang="en-US" sz="1200" b="0" i="0" u="none" strike="noStrike" kern="0" cap="none" spc="0" normalizeH="0" baseline="0" noProof="0" smtClean="0">
                <a:ln>
                  <a:noFill/>
                </a:ln>
                <a:solidFill>
                  <a:srgbClr val="404040"/>
                </a:solidFill>
                <a:effectLst/>
                <a:uLnTx/>
                <a:uFillTx/>
                <a:latin typeface="Arial"/>
                <a:cs typeface="Arial"/>
              </a:rPr>
              <a:t>the same </a:t>
            </a:r>
            <a:r>
              <a:rPr kumimoji="0" lang="en-US" sz="1200" b="0" i="0" u="none" strike="noStrike" kern="0" cap="none" spc="-5" normalizeH="0" baseline="0" noProof="0" smtClean="0">
                <a:ln>
                  <a:noFill/>
                </a:ln>
                <a:solidFill>
                  <a:srgbClr val="404040"/>
                </a:solidFill>
                <a:effectLst/>
                <a:uLnTx/>
                <a:uFillTx/>
                <a:latin typeface="Arial"/>
                <a:cs typeface="Arial"/>
              </a:rPr>
              <a:t>information and should be  eliminated. </a:t>
            </a:r>
            <a:r>
              <a:rPr kumimoji="0" lang="en-US" sz="1200" b="0" i="0" u="none" strike="noStrike" kern="0" cap="none" spc="-15" normalizeH="0" baseline="0" noProof="0" smtClean="0">
                <a:ln>
                  <a:noFill/>
                </a:ln>
                <a:solidFill>
                  <a:srgbClr val="404040"/>
                </a:solidFill>
                <a:effectLst/>
                <a:uLnTx/>
                <a:uFillTx/>
                <a:latin typeface="Arial"/>
                <a:cs typeface="Arial"/>
              </a:rPr>
              <a:t>Similarly, </a:t>
            </a:r>
            <a:r>
              <a:rPr kumimoji="0" lang="en-US" sz="1200" b="0" i="0" u="none" strike="noStrike" kern="0" cap="none" spc="0" normalizeH="0" baseline="0" noProof="0" smtClean="0">
                <a:ln>
                  <a:noFill/>
                </a:ln>
                <a:solidFill>
                  <a:srgbClr val="404040"/>
                </a:solidFill>
                <a:effectLst/>
                <a:uLnTx/>
                <a:uFillTx/>
                <a:latin typeface="Arial"/>
                <a:cs typeface="Arial"/>
              </a:rPr>
              <a:t>take </a:t>
            </a:r>
            <a:r>
              <a:rPr kumimoji="0" lang="en-US" sz="1200" b="0" i="0" u="none" strike="noStrike" kern="0" cap="none" spc="-5" normalizeH="0" baseline="0" noProof="0" smtClean="0">
                <a:ln>
                  <a:noFill/>
                </a:ln>
                <a:solidFill>
                  <a:srgbClr val="404040"/>
                </a:solidFill>
                <a:effectLst/>
                <a:uLnTx/>
                <a:uFillTx/>
                <a:latin typeface="Arial"/>
                <a:cs typeface="Arial"/>
              </a:rPr>
              <a:t>care </a:t>
            </a:r>
            <a:r>
              <a:rPr kumimoji="0" lang="en-US" sz="1200" b="0" i="0" u="none" strike="noStrike" kern="0" cap="none" spc="0" normalizeH="0" baseline="0" noProof="0" smtClean="0">
                <a:ln>
                  <a:noFill/>
                </a:ln>
                <a:solidFill>
                  <a:srgbClr val="404040"/>
                </a:solidFill>
                <a:effectLst/>
                <a:uLnTx/>
                <a:uFillTx/>
                <a:latin typeface="Arial"/>
                <a:cs typeface="Arial"/>
              </a:rPr>
              <a:t>before </a:t>
            </a:r>
            <a:r>
              <a:rPr kumimoji="0" lang="en-US" sz="1200" b="0" i="0" u="none" strike="noStrike" kern="0" cap="none" spc="-5" normalizeH="0" baseline="0" noProof="0" smtClean="0">
                <a:ln>
                  <a:noFill/>
                </a:ln>
                <a:solidFill>
                  <a:srgbClr val="404040"/>
                </a:solidFill>
                <a:effectLst/>
                <a:uLnTx/>
                <a:uFillTx/>
                <a:latin typeface="Arial"/>
                <a:cs typeface="Arial"/>
              </a:rPr>
              <a:t>automatically  deleting all records with a missing value, as too </a:t>
            </a:r>
            <a:r>
              <a:rPr kumimoji="0" lang="en-US" sz="1200" b="0" i="0" u="none" strike="noStrike" kern="0" cap="none" spc="0" normalizeH="0" baseline="0" noProof="0" smtClean="0">
                <a:ln>
                  <a:noFill/>
                </a:ln>
                <a:solidFill>
                  <a:srgbClr val="404040"/>
                </a:solidFill>
                <a:effectLst/>
                <a:uLnTx/>
                <a:uFillTx/>
                <a:latin typeface="Arial"/>
                <a:cs typeface="Arial"/>
              </a:rPr>
              <a:t>many  </a:t>
            </a:r>
            <a:r>
              <a:rPr kumimoji="0" lang="en-US" sz="1200" b="0" i="0" u="none" strike="noStrike" kern="0" cap="none" spc="-5" normalizeH="0" baseline="0" noProof="0" smtClean="0">
                <a:ln>
                  <a:noFill/>
                </a:ln>
                <a:solidFill>
                  <a:srgbClr val="404040"/>
                </a:solidFill>
                <a:effectLst/>
                <a:uLnTx/>
                <a:uFillTx/>
                <a:latin typeface="Arial"/>
                <a:cs typeface="Arial"/>
              </a:rPr>
              <a:t>deletions could </a:t>
            </a:r>
            <a:r>
              <a:rPr kumimoji="0" lang="en-US" sz="1200" b="0" i="0" u="none" strike="noStrike" kern="0" cap="none" spc="0" normalizeH="0" baseline="0" noProof="0" smtClean="0">
                <a:ln>
                  <a:noFill/>
                </a:ln>
                <a:solidFill>
                  <a:srgbClr val="404040"/>
                </a:solidFill>
                <a:effectLst/>
                <a:uLnTx/>
                <a:uFillTx/>
                <a:latin typeface="Arial"/>
                <a:cs typeface="Arial"/>
              </a:rPr>
              <a:t>skew </a:t>
            </a:r>
            <a:r>
              <a:rPr kumimoji="0" lang="en-US" sz="1200" b="0" i="0" u="none" strike="noStrike" kern="0" cap="none" spc="-5" normalizeH="0" baseline="0" noProof="0" smtClean="0">
                <a:ln>
                  <a:noFill/>
                </a:ln>
                <a:solidFill>
                  <a:srgbClr val="404040"/>
                </a:solidFill>
                <a:effectLst/>
                <a:uLnTx/>
                <a:uFillTx/>
                <a:latin typeface="Arial"/>
                <a:cs typeface="Arial"/>
              </a:rPr>
              <a:t>your data </a:t>
            </a:r>
            <a:r>
              <a:rPr kumimoji="0" lang="en-US" sz="1200" b="0" i="0" u="none" strike="noStrike" kern="0" cap="none" spc="0" normalizeH="0" baseline="0" noProof="0" smtClean="0">
                <a:ln>
                  <a:noFill/>
                </a:ln>
                <a:solidFill>
                  <a:srgbClr val="404040"/>
                </a:solidFill>
                <a:effectLst/>
                <a:uLnTx/>
                <a:uFillTx/>
                <a:latin typeface="Arial"/>
                <a:cs typeface="Arial"/>
              </a:rPr>
              <a:t>set to no </a:t>
            </a:r>
            <a:r>
              <a:rPr kumimoji="0" lang="en-US" sz="1200" b="0" i="0" u="none" strike="noStrike" kern="0" cap="none" spc="-5" normalizeH="0" baseline="0" noProof="0" smtClean="0">
                <a:ln>
                  <a:noFill/>
                </a:ln>
                <a:solidFill>
                  <a:srgbClr val="404040"/>
                </a:solidFill>
                <a:effectLst/>
                <a:uLnTx/>
                <a:uFillTx/>
                <a:latin typeface="Arial"/>
                <a:cs typeface="Arial"/>
              </a:rPr>
              <a:t>longer </a:t>
            </a:r>
            <a:r>
              <a:rPr kumimoji="0" lang="en-US" sz="1200" b="0" i="0" u="none" strike="noStrike" kern="0" cap="none" spc="0" normalizeH="0" baseline="0" noProof="0" smtClean="0">
                <a:ln>
                  <a:noFill/>
                </a:ln>
                <a:solidFill>
                  <a:srgbClr val="404040"/>
                </a:solidFill>
                <a:effectLst/>
                <a:uLnTx/>
                <a:uFillTx/>
                <a:latin typeface="Arial"/>
                <a:cs typeface="Arial"/>
              </a:rPr>
              <a:t>reflect  </a:t>
            </a:r>
            <a:r>
              <a:rPr kumimoji="0" lang="en-US" sz="1200" b="0" i="0" u="none" strike="noStrike" kern="0" cap="none" spc="-5" normalizeH="0" baseline="0" noProof="0" smtClean="0">
                <a:ln>
                  <a:noFill/>
                </a:ln>
                <a:solidFill>
                  <a:srgbClr val="404040"/>
                </a:solidFill>
                <a:effectLst/>
                <a:uLnTx/>
                <a:uFillTx/>
                <a:latin typeface="Arial"/>
                <a:cs typeface="Arial"/>
              </a:rPr>
              <a:t>real-world</a:t>
            </a:r>
            <a:r>
              <a:rPr kumimoji="0" lang="en-US" sz="1200" b="0" i="0" u="none" strike="noStrike" kern="0" cap="none" spc="-15" normalizeH="0" baseline="0" noProof="0" smtClean="0">
                <a:ln>
                  <a:noFill/>
                </a:ln>
                <a:solidFill>
                  <a:srgbClr val="404040"/>
                </a:solidFill>
                <a:effectLst/>
                <a:uLnTx/>
                <a:uFillTx/>
                <a:latin typeface="Arial"/>
                <a:cs typeface="Arial"/>
              </a:rPr>
              <a:t> </a:t>
            </a:r>
            <a:r>
              <a:rPr kumimoji="0" lang="en-US" sz="1200" b="0" i="0" u="none" strike="noStrike" kern="0" cap="none" spc="-5" normalizeH="0" baseline="0" noProof="0" smtClean="0">
                <a:ln>
                  <a:noFill/>
                </a:ln>
                <a:solidFill>
                  <a:srgbClr val="404040"/>
                </a:solidFill>
                <a:effectLst/>
                <a:uLnTx/>
                <a:uFillTx/>
                <a:latin typeface="Arial"/>
                <a:cs typeface="Arial"/>
              </a:rPr>
              <a:t>situations.</a:t>
            </a:r>
            <a:endParaRPr kumimoji="0" lang="en-US" sz="1200" b="0" i="0" u="none" strike="noStrike" kern="0" cap="none" spc="-5" normalizeH="0" baseline="0" noProof="0" dirty="0">
              <a:ln>
                <a:noFill/>
              </a:ln>
              <a:solidFill>
                <a:srgbClr val="404040"/>
              </a:solidFill>
              <a:effectLst/>
              <a:uLnTx/>
              <a:uFillTx/>
              <a:latin typeface="Arial"/>
              <a:cs typeface="Arial"/>
            </a:endParaRPr>
          </a:p>
        </p:txBody>
      </p:sp>
      <p:sp>
        <p:nvSpPr>
          <p:cNvPr id="35" name="object 6"/>
          <p:cNvSpPr/>
          <p:nvPr/>
        </p:nvSpPr>
        <p:spPr>
          <a:xfrm>
            <a:off x="5690615" y="1964435"/>
            <a:ext cx="864235" cy="864235"/>
          </a:xfrm>
          <a:custGeom>
            <a:avLst/>
            <a:gdLst/>
            <a:ahLst/>
            <a:cxnLst/>
            <a:rect l="l" t="t" r="r" b="b"/>
            <a:pathLst>
              <a:path w="864234" h="864235">
                <a:moveTo>
                  <a:pt x="432054" y="0"/>
                </a:moveTo>
                <a:lnTo>
                  <a:pt x="384974" y="2535"/>
                </a:lnTo>
                <a:lnTo>
                  <a:pt x="339363" y="9964"/>
                </a:lnTo>
                <a:lnTo>
                  <a:pt x="295485" y="22024"/>
                </a:lnTo>
                <a:lnTo>
                  <a:pt x="253603" y="38452"/>
                </a:lnTo>
                <a:lnTo>
                  <a:pt x="213980" y="58984"/>
                </a:lnTo>
                <a:lnTo>
                  <a:pt x="176881" y="83356"/>
                </a:lnTo>
                <a:lnTo>
                  <a:pt x="142568" y="111305"/>
                </a:lnTo>
                <a:lnTo>
                  <a:pt x="111305" y="142568"/>
                </a:lnTo>
                <a:lnTo>
                  <a:pt x="83356" y="176881"/>
                </a:lnTo>
                <a:lnTo>
                  <a:pt x="58984" y="213980"/>
                </a:lnTo>
                <a:lnTo>
                  <a:pt x="38452" y="253603"/>
                </a:lnTo>
                <a:lnTo>
                  <a:pt x="22024" y="295485"/>
                </a:lnTo>
                <a:lnTo>
                  <a:pt x="9964" y="339363"/>
                </a:lnTo>
                <a:lnTo>
                  <a:pt x="2535" y="384974"/>
                </a:lnTo>
                <a:lnTo>
                  <a:pt x="0" y="432053"/>
                </a:lnTo>
                <a:lnTo>
                  <a:pt x="2535" y="479133"/>
                </a:lnTo>
                <a:lnTo>
                  <a:pt x="9964" y="524744"/>
                </a:lnTo>
                <a:lnTo>
                  <a:pt x="22024" y="568622"/>
                </a:lnTo>
                <a:lnTo>
                  <a:pt x="38452" y="610504"/>
                </a:lnTo>
                <a:lnTo>
                  <a:pt x="58984" y="650127"/>
                </a:lnTo>
                <a:lnTo>
                  <a:pt x="83356" y="687226"/>
                </a:lnTo>
                <a:lnTo>
                  <a:pt x="111305" y="721539"/>
                </a:lnTo>
                <a:lnTo>
                  <a:pt x="142568" y="752802"/>
                </a:lnTo>
                <a:lnTo>
                  <a:pt x="176881" y="780751"/>
                </a:lnTo>
                <a:lnTo>
                  <a:pt x="213980" y="805123"/>
                </a:lnTo>
                <a:lnTo>
                  <a:pt x="253603" y="825655"/>
                </a:lnTo>
                <a:lnTo>
                  <a:pt x="295485" y="842083"/>
                </a:lnTo>
                <a:lnTo>
                  <a:pt x="339363" y="854143"/>
                </a:lnTo>
                <a:lnTo>
                  <a:pt x="384974" y="861572"/>
                </a:lnTo>
                <a:lnTo>
                  <a:pt x="432054" y="864108"/>
                </a:lnTo>
                <a:lnTo>
                  <a:pt x="479133" y="861572"/>
                </a:lnTo>
                <a:lnTo>
                  <a:pt x="524744" y="854143"/>
                </a:lnTo>
                <a:lnTo>
                  <a:pt x="568622" y="842083"/>
                </a:lnTo>
                <a:lnTo>
                  <a:pt x="610504" y="825655"/>
                </a:lnTo>
                <a:lnTo>
                  <a:pt x="650127" y="805123"/>
                </a:lnTo>
                <a:lnTo>
                  <a:pt x="687226" y="780751"/>
                </a:lnTo>
                <a:lnTo>
                  <a:pt x="721539" y="752802"/>
                </a:lnTo>
                <a:lnTo>
                  <a:pt x="752802" y="721539"/>
                </a:lnTo>
                <a:lnTo>
                  <a:pt x="780751" y="687226"/>
                </a:lnTo>
                <a:lnTo>
                  <a:pt x="805123" y="650127"/>
                </a:lnTo>
                <a:lnTo>
                  <a:pt x="825655" y="610504"/>
                </a:lnTo>
                <a:lnTo>
                  <a:pt x="842083" y="568622"/>
                </a:lnTo>
                <a:lnTo>
                  <a:pt x="854143" y="524744"/>
                </a:lnTo>
                <a:lnTo>
                  <a:pt x="861572" y="479133"/>
                </a:lnTo>
                <a:lnTo>
                  <a:pt x="864108" y="432053"/>
                </a:lnTo>
                <a:lnTo>
                  <a:pt x="861572" y="384974"/>
                </a:lnTo>
                <a:lnTo>
                  <a:pt x="854143" y="339363"/>
                </a:lnTo>
                <a:lnTo>
                  <a:pt x="842083" y="295485"/>
                </a:lnTo>
                <a:lnTo>
                  <a:pt x="825655" y="253603"/>
                </a:lnTo>
                <a:lnTo>
                  <a:pt x="805123" y="213980"/>
                </a:lnTo>
                <a:lnTo>
                  <a:pt x="780751" y="176881"/>
                </a:lnTo>
                <a:lnTo>
                  <a:pt x="752802" y="142568"/>
                </a:lnTo>
                <a:lnTo>
                  <a:pt x="721539" y="111305"/>
                </a:lnTo>
                <a:lnTo>
                  <a:pt x="687226" y="83356"/>
                </a:lnTo>
                <a:lnTo>
                  <a:pt x="650127" y="58984"/>
                </a:lnTo>
                <a:lnTo>
                  <a:pt x="610504" y="38452"/>
                </a:lnTo>
                <a:lnTo>
                  <a:pt x="568622" y="22024"/>
                </a:lnTo>
                <a:lnTo>
                  <a:pt x="524744" y="9964"/>
                </a:lnTo>
                <a:lnTo>
                  <a:pt x="479133" y="2535"/>
                </a:lnTo>
                <a:lnTo>
                  <a:pt x="432054" y="0"/>
                </a:lnTo>
                <a:close/>
              </a:path>
            </a:pathLst>
          </a:custGeom>
          <a:solidFill>
            <a:srgbClr val="001F5F"/>
          </a:solidFill>
        </p:spPr>
        <p:txBody>
          <a:bodyPr wrap="square" lIns="0" tIns="0" rIns="0" bIns="0" rtlCol="0"/>
          <a:lstStyle/>
          <a:p>
            <a:pPr defTabSz="914400"/>
            <a:endParaRPr smtClean="0">
              <a:solidFill>
                <a:prstClr val="black"/>
              </a:solidFill>
              <a:latin typeface="Calibri"/>
            </a:endParaRPr>
          </a:p>
        </p:txBody>
      </p:sp>
      <p:sp>
        <p:nvSpPr>
          <p:cNvPr id="36" name="object 7"/>
          <p:cNvSpPr/>
          <p:nvPr/>
        </p:nvSpPr>
        <p:spPr>
          <a:xfrm>
            <a:off x="5690615" y="3332988"/>
            <a:ext cx="864235" cy="864235"/>
          </a:xfrm>
          <a:custGeom>
            <a:avLst/>
            <a:gdLst/>
            <a:ahLst/>
            <a:cxnLst/>
            <a:rect l="l" t="t" r="r" b="b"/>
            <a:pathLst>
              <a:path w="864234" h="864235">
                <a:moveTo>
                  <a:pt x="432054" y="0"/>
                </a:moveTo>
                <a:lnTo>
                  <a:pt x="384974" y="2535"/>
                </a:lnTo>
                <a:lnTo>
                  <a:pt x="339363" y="9964"/>
                </a:lnTo>
                <a:lnTo>
                  <a:pt x="295485" y="22024"/>
                </a:lnTo>
                <a:lnTo>
                  <a:pt x="253603" y="38452"/>
                </a:lnTo>
                <a:lnTo>
                  <a:pt x="213980" y="58984"/>
                </a:lnTo>
                <a:lnTo>
                  <a:pt x="176881" y="83356"/>
                </a:lnTo>
                <a:lnTo>
                  <a:pt x="142568" y="111305"/>
                </a:lnTo>
                <a:lnTo>
                  <a:pt x="111305" y="142568"/>
                </a:lnTo>
                <a:lnTo>
                  <a:pt x="83356" y="176881"/>
                </a:lnTo>
                <a:lnTo>
                  <a:pt x="58984" y="213980"/>
                </a:lnTo>
                <a:lnTo>
                  <a:pt x="38452" y="253603"/>
                </a:lnTo>
                <a:lnTo>
                  <a:pt x="22024" y="295485"/>
                </a:lnTo>
                <a:lnTo>
                  <a:pt x="9964" y="339363"/>
                </a:lnTo>
                <a:lnTo>
                  <a:pt x="2535" y="384974"/>
                </a:lnTo>
                <a:lnTo>
                  <a:pt x="0" y="432054"/>
                </a:lnTo>
                <a:lnTo>
                  <a:pt x="2535" y="479133"/>
                </a:lnTo>
                <a:lnTo>
                  <a:pt x="9964" y="524744"/>
                </a:lnTo>
                <a:lnTo>
                  <a:pt x="22024" y="568622"/>
                </a:lnTo>
                <a:lnTo>
                  <a:pt x="38452" y="610504"/>
                </a:lnTo>
                <a:lnTo>
                  <a:pt x="58984" y="650127"/>
                </a:lnTo>
                <a:lnTo>
                  <a:pt x="83356" y="687226"/>
                </a:lnTo>
                <a:lnTo>
                  <a:pt x="111305" y="721539"/>
                </a:lnTo>
                <a:lnTo>
                  <a:pt x="142568" y="752802"/>
                </a:lnTo>
                <a:lnTo>
                  <a:pt x="176881" y="780751"/>
                </a:lnTo>
                <a:lnTo>
                  <a:pt x="213980" y="805123"/>
                </a:lnTo>
                <a:lnTo>
                  <a:pt x="253603" y="825655"/>
                </a:lnTo>
                <a:lnTo>
                  <a:pt x="295485" y="842083"/>
                </a:lnTo>
                <a:lnTo>
                  <a:pt x="339363" y="854143"/>
                </a:lnTo>
                <a:lnTo>
                  <a:pt x="384974" y="861572"/>
                </a:lnTo>
                <a:lnTo>
                  <a:pt x="432054" y="864107"/>
                </a:lnTo>
                <a:lnTo>
                  <a:pt x="479133" y="861572"/>
                </a:lnTo>
                <a:lnTo>
                  <a:pt x="524744" y="854143"/>
                </a:lnTo>
                <a:lnTo>
                  <a:pt x="568622" y="842083"/>
                </a:lnTo>
                <a:lnTo>
                  <a:pt x="610504" y="825655"/>
                </a:lnTo>
                <a:lnTo>
                  <a:pt x="650127" y="805123"/>
                </a:lnTo>
                <a:lnTo>
                  <a:pt x="687226" y="780751"/>
                </a:lnTo>
                <a:lnTo>
                  <a:pt x="721539" y="752802"/>
                </a:lnTo>
                <a:lnTo>
                  <a:pt x="752802" y="721539"/>
                </a:lnTo>
                <a:lnTo>
                  <a:pt x="780751" y="687226"/>
                </a:lnTo>
                <a:lnTo>
                  <a:pt x="805123" y="650127"/>
                </a:lnTo>
                <a:lnTo>
                  <a:pt x="825655" y="610504"/>
                </a:lnTo>
                <a:lnTo>
                  <a:pt x="842083" y="568622"/>
                </a:lnTo>
                <a:lnTo>
                  <a:pt x="854143" y="524744"/>
                </a:lnTo>
                <a:lnTo>
                  <a:pt x="861572" y="479133"/>
                </a:lnTo>
                <a:lnTo>
                  <a:pt x="864108" y="432054"/>
                </a:lnTo>
                <a:lnTo>
                  <a:pt x="861572" y="384974"/>
                </a:lnTo>
                <a:lnTo>
                  <a:pt x="854143" y="339363"/>
                </a:lnTo>
                <a:lnTo>
                  <a:pt x="842083" y="295485"/>
                </a:lnTo>
                <a:lnTo>
                  <a:pt x="825655" y="253603"/>
                </a:lnTo>
                <a:lnTo>
                  <a:pt x="805123" y="213980"/>
                </a:lnTo>
                <a:lnTo>
                  <a:pt x="780751" y="176881"/>
                </a:lnTo>
                <a:lnTo>
                  <a:pt x="752802" y="142568"/>
                </a:lnTo>
                <a:lnTo>
                  <a:pt x="721539" y="111305"/>
                </a:lnTo>
                <a:lnTo>
                  <a:pt x="687226" y="83356"/>
                </a:lnTo>
                <a:lnTo>
                  <a:pt x="650127" y="58984"/>
                </a:lnTo>
                <a:lnTo>
                  <a:pt x="610504" y="38452"/>
                </a:lnTo>
                <a:lnTo>
                  <a:pt x="568622" y="22024"/>
                </a:lnTo>
                <a:lnTo>
                  <a:pt x="524744" y="9964"/>
                </a:lnTo>
                <a:lnTo>
                  <a:pt x="479133" y="2535"/>
                </a:lnTo>
                <a:lnTo>
                  <a:pt x="432054" y="0"/>
                </a:lnTo>
                <a:close/>
              </a:path>
            </a:pathLst>
          </a:custGeom>
          <a:solidFill>
            <a:srgbClr val="C00000"/>
          </a:solidFill>
        </p:spPr>
        <p:txBody>
          <a:bodyPr wrap="square" lIns="0" tIns="0" rIns="0" bIns="0" rtlCol="0"/>
          <a:lstStyle/>
          <a:p>
            <a:pPr defTabSz="914400"/>
            <a:endParaRPr smtClean="0">
              <a:solidFill>
                <a:prstClr val="black"/>
              </a:solidFill>
              <a:latin typeface="Calibri"/>
            </a:endParaRPr>
          </a:p>
        </p:txBody>
      </p:sp>
      <p:sp>
        <p:nvSpPr>
          <p:cNvPr id="37" name="object 8"/>
          <p:cNvSpPr/>
          <p:nvPr/>
        </p:nvSpPr>
        <p:spPr>
          <a:xfrm>
            <a:off x="5690615" y="4735067"/>
            <a:ext cx="864235" cy="864235"/>
          </a:xfrm>
          <a:custGeom>
            <a:avLst/>
            <a:gdLst/>
            <a:ahLst/>
            <a:cxnLst/>
            <a:rect l="l" t="t" r="r" b="b"/>
            <a:pathLst>
              <a:path w="864234" h="864235">
                <a:moveTo>
                  <a:pt x="432054" y="0"/>
                </a:moveTo>
                <a:lnTo>
                  <a:pt x="384974" y="2535"/>
                </a:lnTo>
                <a:lnTo>
                  <a:pt x="339363" y="9964"/>
                </a:lnTo>
                <a:lnTo>
                  <a:pt x="295485" y="22024"/>
                </a:lnTo>
                <a:lnTo>
                  <a:pt x="253603" y="38452"/>
                </a:lnTo>
                <a:lnTo>
                  <a:pt x="213980" y="58984"/>
                </a:lnTo>
                <a:lnTo>
                  <a:pt x="176881" y="83356"/>
                </a:lnTo>
                <a:lnTo>
                  <a:pt x="142568" y="111305"/>
                </a:lnTo>
                <a:lnTo>
                  <a:pt x="111305" y="142568"/>
                </a:lnTo>
                <a:lnTo>
                  <a:pt x="83356" y="176881"/>
                </a:lnTo>
                <a:lnTo>
                  <a:pt x="58984" y="213980"/>
                </a:lnTo>
                <a:lnTo>
                  <a:pt x="38452" y="253603"/>
                </a:lnTo>
                <a:lnTo>
                  <a:pt x="22024" y="295485"/>
                </a:lnTo>
                <a:lnTo>
                  <a:pt x="9964" y="339363"/>
                </a:lnTo>
                <a:lnTo>
                  <a:pt x="2535" y="384974"/>
                </a:lnTo>
                <a:lnTo>
                  <a:pt x="0" y="432053"/>
                </a:lnTo>
                <a:lnTo>
                  <a:pt x="2535" y="479133"/>
                </a:lnTo>
                <a:lnTo>
                  <a:pt x="9964" y="524744"/>
                </a:lnTo>
                <a:lnTo>
                  <a:pt x="22024" y="568622"/>
                </a:lnTo>
                <a:lnTo>
                  <a:pt x="38452" y="610504"/>
                </a:lnTo>
                <a:lnTo>
                  <a:pt x="58984" y="650127"/>
                </a:lnTo>
                <a:lnTo>
                  <a:pt x="83356" y="687226"/>
                </a:lnTo>
                <a:lnTo>
                  <a:pt x="111305" y="721539"/>
                </a:lnTo>
                <a:lnTo>
                  <a:pt x="142568" y="752802"/>
                </a:lnTo>
                <a:lnTo>
                  <a:pt x="176881" y="780751"/>
                </a:lnTo>
                <a:lnTo>
                  <a:pt x="213980" y="805123"/>
                </a:lnTo>
                <a:lnTo>
                  <a:pt x="253603" y="825655"/>
                </a:lnTo>
                <a:lnTo>
                  <a:pt x="295485" y="842083"/>
                </a:lnTo>
                <a:lnTo>
                  <a:pt x="339363" y="854143"/>
                </a:lnTo>
                <a:lnTo>
                  <a:pt x="384974" y="861572"/>
                </a:lnTo>
                <a:lnTo>
                  <a:pt x="432054" y="864107"/>
                </a:lnTo>
                <a:lnTo>
                  <a:pt x="479133" y="861572"/>
                </a:lnTo>
                <a:lnTo>
                  <a:pt x="524744" y="854143"/>
                </a:lnTo>
                <a:lnTo>
                  <a:pt x="568622" y="842083"/>
                </a:lnTo>
                <a:lnTo>
                  <a:pt x="610504" y="825655"/>
                </a:lnTo>
                <a:lnTo>
                  <a:pt x="650127" y="805123"/>
                </a:lnTo>
                <a:lnTo>
                  <a:pt x="687226" y="780751"/>
                </a:lnTo>
                <a:lnTo>
                  <a:pt x="721539" y="752802"/>
                </a:lnTo>
                <a:lnTo>
                  <a:pt x="752802" y="721539"/>
                </a:lnTo>
                <a:lnTo>
                  <a:pt x="780751" y="687226"/>
                </a:lnTo>
                <a:lnTo>
                  <a:pt x="805123" y="650127"/>
                </a:lnTo>
                <a:lnTo>
                  <a:pt x="825655" y="610504"/>
                </a:lnTo>
                <a:lnTo>
                  <a:pt x="842083" y="568622"/>
                </a:lnTo>
                <a:lnTo>
                  <a:pt x="854143" y="524744"/>
                </a:lnTo>
                <a:lnTo>
                  <a:pt x="861572" y="479133"/>
                </a:lnTo>
                <a:lnTo>
                  <a:pt x="864108" y="432053"/>
                </a:lnTo>
                <a:lnTo>
                  <a:pt x="861572" y="384974"/>
                </a:lnTo>
                <a:lnTo>
                  <a:pt x="854143" y="339363"/>
                </a:lnTo>
                <a:lnTo>
                  <a:pt x="842083" y="295485"/>
                </a:lnTo>
                <a:lnTo>
                  <a:pt x="825655" y="253603"/>
                </a:lnTo>
                <a:lnTo>
                  <a:pt x="805123" y="213980"/>
                </a:lnTo>
                <a:lnTo>
                  <a:pt x="780751" y="176881"/>
                </a:lnTo>
                <a:lnTo>
                  <a:pt x="752802" y="142568"/>
                </a:lnTo>
                <a:lnTo>
                  <a:pt x="721539" y="111305"/>
                </a:lnTo>
                <a:lnTo>
                  <a:pt x="687226" y="83356"/>
                </a:lnTo>
                <a:lnTo>
                  <a:pt x="650127" y="58984"/>
                </a:lnTo>
                <a:lnTo>
                  <a:pt x="610504" y="38452"/>
                </a:lnTo>
                <a:lnTo>
                  <a:pt x="568622" y="22024"/>
                </a:lnTo>
                <a:lnTo>
                  <a:pt x="524744" y="9964"/>
                </a:lnTo>
                <a:lnTo>
                  <a:pt x="479133" y="2535"/>
                </a:lnTo>
                <a:lnTo>
                  <a:pt x="432054" y="0"/>
                </a:lnTo>
                <a:close/>
              </a:path>
            </a:pathLst>
          </a:custGeom>
          <a:solidFill>
            <a:srgbClr val="00AF50"/>
          </a:solidFill>
        </p:spPr>
        <p:txBody>
          <a:bodyPr wrap="square" lIns="0" tIns="0" rIns="0" bIns="0" rtlCol="0"/>
          <a:lstStyle/>
          <a:p>
            <a:pPr defTabSz="914400"/>
            <a:endParaRPr smtClean="0">
              <a:solidFill>
                <a:prstClr val="black"/>
              </a:solidFill>
              <a:latin typeface="Calibri"/>
            </a:endParaRPr>
          </a:p>
        </p:txBody>
      </p:sp>
      <p:sp>
        <p:nvSpPr>
          <p:cNvPr id="38" name="object 9"/>
          <p:cNvSpPr/>
          <p:nvPr/>
        </p:nvSpPr>
        <p:spPr>
          <a:xfrm>
            <a:off x="6748271" y="2211323"/>
            <a:ext cx="226060" cy="314325"/>
          </a:xfrm>
          <a:custGeom>
            <a:avLst/>
            <a:gdLst/>
            <a:ahLst/>
            <a:cxnLst/>
            <a:rect l="l" t="t" r="r" b="b"/>
            <a:pathLst>
              <a:path w="226059" h="314325">
                <a:moveTo>
                  <a:pt x="129539" y="0"/>
                </a:moveTo>
                <a:lnTo>
                  <a:pt x="0" y="0"/>
                </a:lnTo>
                <a:lnTo>
                  <a:pt x="96011" y="156972"/>
                </a:lnTo>
                <a:lnTo>
                  <a:pt x="0" y="313943"/>
                </a:lnTo>
                <a:lnTo>
                  <a:pt x="129539" y="313943"/>
                </a:lnTo>
                <a:lnTo>
                  <a:pt x="225551" y="156972"/>
                </a:lnTo>
                <a:lnTo>
                  <a:pt x="129539" y="0"/>
                </a:lnTo>
                <a:close/>
              </a:path>
            </a:pathLst>
          </a:custGeom>
          <a:solidFill>
            <a:srgbClr val="001F5F">
              <a:alpha val="98037"/>
            </a:srgbClr>
          </a:solidFill>
        </p:spPr>
        <p:txBody>
          <a:bodyPr wrap="square" lIns="0" tIns="0" rIns="0" bIns="0" rtlCol="0"/>
          <a:lstStyle/>
          <a:p>
            <a:pPr defTabSz="914400"/>
            <a:endParaRPr smtClean="0">
              <a:solidFill>
                <a:prstClr val="black"/>
              </a:solidFill>
              <a:latin typeface="Calibri"/>
            </a:endParaRPr>
          </a:p>
        </p:txBody>
      </p:sp>
      <p:sp>
        <p:nvSpPr>
          <p:cNvPr id="39" name="object 10"/>
          <p:cNvSpPr/>
          <p:nvPr/>
        </p:nvSpPr>
        <p:spPr>
          <a:xfrm>
            <a:off x="6760464" y="4986528"/>
            <a:ext cx="226060" cy="315595"/>
          </a:xfrm>
          <a:custGeom>
            <a:avLst/>
            <a:gdLst/>
            <a:ahLst/>
            <a:cxnLst/>
            <a:rect l="l" t="t" r="r" b="b"/>
            <a:pathLst>
              <a:path w="226059" h="315595">
                <a:moveTo>
                  <a:pt x="129539" y="0"/>
                </a:moveTo>
                <a:lnTo>
                  <a:pt x="0" y="0"/>
                </a:lnTo>
                <a:lnTo>
                  <a:pt x="96011" y="157734"/>
                </a:lnTo>
                <a:lnTo>
                  <a:pt x="0" y="315468"/>
                </a:lnTo>
                <a:lnTo>
                  <a:pt x="129539" y="315468"/>
                </a:lnTo>
                <a:lnTo>
                  <a:pt x="225551" y="157734"/>
                </a:lnTo>
                <a:lnTo>
                  <a:pt x="129539" y="0"/>
                </a:lnTo>
                <a:close/>
              </a:path>
            </a:pathLst>
          </a:custGeom>
          <a:solidFill>
            <a:srgbClr val="00AF50">
              <a:alpha val="98037"/>
            </a:srgbClr>
          </a:solidFill>
        </p:spPr>
        <p:txBody>
          <a:bodyPr wrap="square" lIns="0" tIns="0" rIns="0" bIns="0" rtlCol="0"/>
          <a:lstStyle/>
          <a:p>
            <a:pPr defTabSz="914400"/>
            <a:endParaRPr smtClean="0">
              <a:solidFill>
                <a:prstClr val="black"/>
              </a:solidFill>
              <a:latin typeface="Calibri"/>
            </a:endParaRPr>
          </a:p>
        </p:txBody>
      </p:sp>
      <p:sp>
        <p:nvSpPr>
          <p:cNvPr id="40" name="object 11"/>
          <p:cNvSpPr/>
          <p:nvPr/>
        </p:nvSpPr>
        <p:spPr>
          <a:xfrm>
            <a:off x="6742176" y="3613403"/>
            <a:ext cx="226060" cy="314325"/>
          </a:xfrm>
          <a:custGeom>
            <a:avLst/>
            <a:gdLst/>
            <a:ahLst/>
            <a:cxnLst/>
            <a:rect l="l" t="t" r="r" b="b"/>
            <a:pathLst>
              <a:path w="226059" h="314325">
                <a:moveTo>
                  <a:pt x="129540" y="0"/>
                </a:moveTo>
                <a:lnTo>
                  <a:pt x="0" y="0"/>
                </a:lnTo>
                <a:lnTo>
                  <a:pt x="96012" y="156972"/>
                </a:lnTo>
                <a:lnTo>
                  <a:pt x="0" y="313944"/>
                </a:lnTo>
                <a:lnTo>
                  <a:pt x="129540" y="313944"/>
                </a:lnTo>
                <a:lnTo>
                  <a:pt x="225551" y="156972"/>
                </a:lnTo>
                <a:lnTo>
                  <a:pt x="129540" y="0"/>
                </a:lnTo>
                <a:close/>
              </a:path>
            </a:pathLst>
          </a:custGeom>
          <a:solidFill>
            <a:srgbClr val="C00000">
              <a:alpha val="98037"/>
            </a:srgbClr>
          </a:solidFill>
        </p:spPr>
        <p:txBody>
          <a:bodyPr wrap="square" lIns="0" tIns="0" rIns="0" bIns="0" rtlCol="0"/>
          <a:lstStyle/>
          <a:p>
            <a:pPr defTabSz="914400"/>
            <a:endParaRPr smtClean="0">
              <a:solidFill>
                <a:prstClr val="black"/>
              </a:solidFill>
              <a:latin typeface="Calibri"/>
            </a:endParaRPr>
          </a:p>
        </p:txBody>
      </p:sp>
      <p:sp>
        <p:nvSpPr>
          <p:cNvPr id="41" name="object 12"/>
          <p:cNvSpPr txBox="1"/>
          <p:nvPr/>
        </p:nvSpPr>
        <p:spPr>
          <a:xfrm>
            <a:off x="7183881" y="3522862"/>
            <a:ext cx="3933190" cy="969644"/>
          </a:xfrm>
          <a:prstGeom prst="rect">
            <a:avLst/>
          </a:prstGeom>
        </p:spPr>
        <p:txBody>
          <a:bodyPr vert="horz" wrap="square" lIns="0" tIns="110489" rIns="0" bIns="0" rtlCol="0">
            <a:spAutoFit/>
          </a:bodyPr>
          <a:lstStyle/>
          <a:p>
            <a:pPr marL="12700" defTabSz="914400">
              <a:spcBef>
                <a:spcPts val="869"/>
              </a:spcBef>
            </a:pPr>
            <a:r>
              <a:rPr sz="1400" b="1" dirty="0">
                <a:solidFill>
                  <a:srgbClr val="404040"/>
                </a:solidFill>
                <a:cs typeface="Arial"/>
              </a:rPr>
              <a:t>Outlier</a:t>
            </a:r>
            <a:r>
              <a:rPr sz="1400" b="1" spc="-45" dirty="0">
                <a:solidFill>
                  <a:srgbClr val="404040"/>
                </a:solidFill>
                <a:cs typeface="Arial"/>
              </a:rPr>
              <a:t> </a:t>
            </a:r>
            <a:r>
              <a:rPr sz="1400" b="1" spc="-5" dirty="0">
                <a:solidFill>
                  <a:srgbClr val="404040"/>
                </a:solidFill>
                <a:cs typeface="Arial"/>
              </a:rPr>
              <a:t>removal</a:t>
            </a:r>
            <a:endParaRPr sz="1400">
              <a:solidFill>
                <a:prstClr val="black"/>
              </a:solidFill>
              <a:cs typeface="Arial"/>
            </a:endParaRPr>
          </a:p>
          <a:p>
            <a:pPr marL="12700" marR="5080" defTabSz="914400">
              <a:spcBef>
                <a:spcPts val="660"/>
              </a:spcBef>
            </a:pPr>
            <a:r>
              <a:rPr sz="1200" dirty="0">
                <a:solidFill>
                  <a:srgbClr val="404040"/>
                </a:solidFill>
                <a:cs typeface="Arial"/>
              </a:rPr>
              <a:t>If </a:t>
            </a:r>
            <a:r>
              <a:rPr sz="1200" spc="-10" dirty="0">
                <a:solidFill>
                  <a:srgbClr val="404040"/>
                </a:solidFill>
                <a:cs typeface="Arial"/>
              </a:rPr>
              <a:t>you </a:t>
            </a:r>
            <a:r>
              <a:rPr sz="1200" dirty="0">
                <a:solidFill>
                  <a:srgbClr val="404040"/>
                </a:solidFill>
                <a:cs typeface="Arial"/>
              </a:rPr>
              <a:t>are looking at customer </a:t>
            </a:r>
            <a:r>
              <a:rPr sz="1200" spc="-5" dirty="0">
                <a:solidFill>
                  <a:srgbClr val="404040"/>
                </a:solidFill>
                <a:cs typeface="Arial"/>
              </a:rPr>
              <a:t>behavior </a:t>
            </a:r>
            <a:r>
              <a:rPr sz="1200" spc="-15" dirty="0">
                <a:solidFill>
                  <a:srgbClr val="404040"/>
                </a:solidFill>
                <a:cs typeface="Arial"/>
              </a:rPr>
              <a:t>nationally, </a:t>
            </a:r>
            <a:r>
              <a:rPr sz="1200" spc="-5" dirty="0">
                <a:solidFill>
                  <a:srgbClr val="404040"/>
                </a:solidFill>
                <a:cs typeface="Arial"/>
              </a:rPr>
              <a:t>but only  pulling in data </a:t>
            </a:r>
            <a:r>
              <a:rPr sz="1200" dirty="0">
                <a:solidFill>
                  <a:srgbClr val="404040"/>
                </a:solidFill>
                <a:cs typeface="Arial"/>
              </a:rPr>
              <a:t>from </a:t>
            </a:r>
            <a:r>
              <a:rPr sz="1200" spc="-5" dirty="0">
                <a:solidFill>
                  <a:srgbClr val="404040"/>
                </a:solidFill>
                <a:cs typeface="Arial"/>
              </a:rPr>
              <a:t>a limited </a:t>
            </a:r>
            <a:r>
              <a:rPr sz="1200" dirty="0">
                <a:solidFill>
                  <a:srgbClr val="404040"/>
                </a:solidFill>
                <a:cs typeface="Arial"/>
              </a:rPr>
              <a:t>sample, </a:t>
            </a:r>
            <a:r>
              <a:rPr sz="1200" spc="-10" dirty="0">
                <a:solidFill>
                  <a:srgbClr val="404040"/>
                </a:solidFill>
                <a:cs typeface="Arial"/>
              </a:rPr>
              <a:t>you </a:t>
            </a:r>
            <a:r>
              <a:rPr sz="1200" spc="-5" dirty="0">
                <a:solidFill>
                  <a:srgbClr val="404040"/>
                </a:solidFill>
                <a:cs typeface="Arial"/>
              </a:rPr>
              <a:t>might </a:t>
            </a:r>
            <a:r>
              <a:rPr sz="1200" dirty="0">
                <a:solidFill>
                  <a:srgbClr val="404040"/>
                </a:solidFill>
                <a:cs typeface="Arial"/>
              </a:rPr>
              <a:t>miss  </a:t>
            </a:r>
            <a:r>
              <a:rPr sz="1200" spc="-5" dirty="0">
                <a:solidFill>
                  <a:srgbClr val="404040"/>
                </a:solidFill>
                <a:cs typeface="Arial"/>
              </a:rPr>
              <a:t>important geographic</a:t>
            </a:r>
            <a:r>
              <a:rPr sz="1200" spc="-45" dirty="0">
                <a:solidFill>
                  <a:srgbClr val="404040"/>
                </a:solidFill>
                <a:cs typeface="Arial"/>
              </a:rPr>
              <a:t> </a:t>
            </a:r>
            <a:r>
              <a:rPr sz="1200" spc="-5" dirty="0">
                <a:solidFill>
                  <a:srgbClr val="404040"/>
                </a:solidFill>
                <a:cs typeface="Arial"/>
              </a:rPr>
              <a:t>regions.</a:t>
            </a:r>
            <a:endParaRPr sz="1200">
              <a:solidFill>
                <a:prstClr val="black"/>
              </a:solidFill>
              <a:cs typeface="Arial"/>
            </a:endParaRPr>
          </a:p>
        </p:txBody>
      </p:sp>
      <p:sp>
        <p:nvSpPr>
          <p:cNvPr id="43" name="object 13"/>
          <p:cNvSpPr txBox="1"/>
          <p:nvPr/>
        </p:nvSpPr>
        <p:spPr>
          <a:xfrm>
            <a:off x="5869940" y="2070861"/>
            <a:ext cx="534670" cy="574040"/>
          </a:xfrm>
          <a:prstGeom prst="rect">
            <a:avLst/>
          </a:prstGeom>
        </p:spPr>
        <p:txBody>
          <a:bodyPr vert="horz" wrap="square" lIns="0" tIns="12700" rIns="0" bIns="0" rtlCol="0">
            <a:spAutoFit/>
          </a:bodyPr>
          <a:lstStyle/>
          <a:p>
            <a:pPr marL="12700" defTabSz="914400">
              <a:spcBef>
                <a:spcPts val="100"/>
              </a:spcBef>
            </a:pPr>
            <a:r>
              <a:rPr sz="3600" b="1" spc="-5" dirty="0">
                <a:solidFill>
                  <a:srgbClr val="FFFFFF"/>
                </a:solidFill>
                <a:cs typeface="Arial"/>
              </a:rPr>
              <a:t>01</a:t>
            </a:r>
            <a:endParaRPr sz="3600">
              <a:solidFill>
                <a:prstClr val="black"/>
              </a:solidFill>
              <a:cs typeface="Arial"/>
            </a:endParaRPr>
          </a:p>
        </p:txBody>
      </p:sp>
      <p:sp>
        <p:nvSpPr>
          <p:cNvPr id="44" name="object 14"/>
          <p:cNvSpPr txBox="1"/>
          <p:nvPr/>
        </p:nvSpPr>
        <p:spPr>
          <a:xfrm>
            <a:off x="5855589" y="3463290"/>
            <a:ext cx="534670" cy="574040"/>
          </a:xfrm>
          <a:prstGeom prst="rect">
            <a:avLst/>
          </a:prstGeom>
        </p:spPr>
        <p:txBody>
          <a:bodyPr vert="horz" wrap="square" lIns="0" tIns="12700" rIns="0" bIns="0" rtlCol="0">
            <a:spAutoFit/>
          </a:bodyPr>
          <a:lstStyle/>
          <a:p>
            <a:pPr marL="12700" defTabSz="914400">
              <a:spcBef>
                <a:spcPts val="100"/>
              </a:spcBef>
            </a:pPr>
            <a:r>
              <a:rPr sz="3600" b="1" spc="-5" dirty="0">
                <a:solidFill>
                  <a:srgbClr val="FFFFFF"/>
                </a:solidFill>
                <a:cs typeface="Arial"/>
              </a:rPr>
              <a:t>02</a:t>
            </a:r>
            <a:endParaRPr sz="3600">
              <a:solidFill>
                <a:prstClr val="black"/>
              </a:solidFill>
              <a:cs typeface="Arial"/>
            </a:endParaRPr>
          </a:p>
        </p:txBody>
      </p:sp>
      <p:sp>
        <p:nvSpPr>
          <p:cNvPr id="45" name="object 15"/>
          <p:cNvSpPr txBox="1"/>
          <p:nvPr/>
        </p:nvSpPr>
        <p:spPr>
          <a:xfrm>
            <a:off x="5825490" y="4843398"/>
            <a:ext cx="534670" cy="574040"/>
          </a:xfrm>
          <a:prstGeom prst="rect">
            <a:avLst/>
          </a:prstGeom>
        </p:spPr>
        <p:txBody>
          <a:bodyPr vert="horz" wrap="square" lIns="0" tIns="12700" rIns="0" bIns="0" rtlCol="0">
            <a:spAutoFit/>
          </a:bodyPr>
          <a:lstStyle/>
          <a:p>
            <a:pPr marL="12700" defTabSz="914400">
              <a:spcBef>
                <a:spcPts val="100"/>
              </a:spcBef>
            </a:pPr>
            <a:r>
              <a:rPr sz="3600" b="1" spc="-5" dirty="0">
                <a:solidFill>
                  <a:srgbClr val="FFFFFF"/>
                </a:solidFill>
                <a:cs typeface="Arial"/>
              </a:rPr>
              <a:t>03</a:t>
            </a:r>
            <a:endParaRPr sz="3600">
              <a:solidFill>
                <a:prstClr val="black"/>
              </a:solidFill>
              <a:cs typeface="Arial"/>
            </a:endParaRPr>
          </a:p>
        </p:txBody>
      </p:sp>
    </p:spTree>
    <p:extLst>
      <p:ext uri="{BB962C8B-B14F-4D97-AF65-F5344CB8AC3E}">
        <p14:creationId xmlns:p14="http://schemas.microsoft.com/office/powerpoint/2010/main" val="4266549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object 2"/>
          <p:cNvGrpSpPr/>
          <p:nvPr/>
        </p:nvGrpSpPr>
        <p:grpSpPr>
          <a:xfrm>
            <a:off x="3675110" y="1968230"/>
            <a:ext cx="4841875" cy="3668395"/>
            <a:chOff x="3675110" y="1968230"/>
            <a:chExt cx="4841875" cy="3668395"/>
          </a:xfrm>
        </p:grpSpPr>
        <p:sp>
          <p:nvSpPr>
            <p:cNvPr id="3" name="object 3"/>
            <p:cNvSpPr/>
            <p:nvPr/>
          </p:nvSpPr>
          <p:spPr>
            <a:xfrm>
              <a:off x="5441959" y="2905215"/>
              <a:ext cx="1258872" cy="180116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960620" y="2653283"/>
              <a:ext cx="2265045" cy="2265045"/>
            </a:xfrm>
            <a:custGeom>
              <a:avLst/>
              <a:gdLst/>
              <a:ahLst/>
              <a:cxnLst/>
              <a:rect l="l" t="t" r="r" b="b"/>
              <a:pathLst>
                <a:path w="2265045" h="2265045">
                  <a:moveTo>
                    <a:pt x="0" y="1132332"/>
                  </a:moveTo>
                  <a:lnTo>
                    <a:pt x="993" y="1084468"/>
                  </a:lnTo>
                  <a:lnTo>
                    <a:pt x="3947" y="1037110"/>
                  </a:lnTo>
                  <a:lnTo>
                    <a:pt x="8822" y="990298"/>
                  </a:lnTo>
                  <a:lnTo>
                    <a:pt x="15580" y="944071"/>
                  </a:lnTo>
                  <a:lnTo>
                    <a:pt x="24180" y="898468"/>
                  </a:lnTo>
                  <a:lnTo>
                    <a:pt x="34583" y="853529"/>
                  </a:lnTo>
                  <a:lnTo>
                    <a:pt x="46751" y="809292"/>
                  </a:lnTo>
                  <a:lnTo>
                    <a:pt x="60643" y="765798"/>
                  </a:lnTo>
                  <a:lnTo>
                    <a:pt x="76221" y="723084"/>
                  </a:lnTo>
                  <a:lnTo>
                    <a:pt x="93445" y="681192"/>
                  </a:lnTo>
                  <a:lnTo>
                    <a:pt x="112276" y="640159"/>
                  </a:lnTo>
                  <a:lnTo>
                    <a:pt x="132674" y="600026"/>
                  </a:lnTo>
                  <a:lnTo>
                    <a:pt x="154601" y="560832"/>
                  </a:lnTo>
                  <a:lnTo>
                    <a:pt x="178016" y="522615"/>
                  </a:lnTo>
                  <a:lnTo>
                    <a:pt x="202882" y="485415"/>
                  </a:lnTo>
                  <a:lnTo>
                    <a:pt x="229157" y="449272"/>
                  </a:lnTo>
                  <a:lnTo>
                    <a:pt x="256804" y="414225"/>
                  </a:lnTo>
                  <a:lnTo>
                    <a:pt x="285782" y="380313"/>
                  </a:lnTo>
                  <a:lnTo>
                    <a:pt x="316052" y="347576"/>
                  </a:lnTo>
                  <a:lnTo>
                    <a:pt x="347576" y="316052"/>
                  </a:lnTo>
                  <a:lnTo>
                    <a:pt x="380313" y="285782"/>
                  </a:lnTo>
                  <a:lnTo>
                    <a:pt x="414225" y="256804"/>
                  </a:lnTo>
                  <a:lnTo>
                    <a:pt x="449272" y="229157"/>
                  </a:lnTo>
                  <a:lnTo>
                    <a:pt x="485415" y="202882"/>
                  </a:lnTo>
                  <a:lnTo>
                    <a:pt x="522615" y="178016"/>
                  </a:lnTo>
                  <a:lnTo>
                    <a:pt x="560831" y="154601"/>
                  </a:lnTo>
                  <a:lnTo>
                    <a:pt x="600026" y="132674"/>
                  </a:lnTo>
                  <a:lnTo>
                    <a:pt x="640159" y="112276"/>
                  </a:lnTo>
                  <a:lnTo>
                    <a:pt x="681192" y="93445"/>
                  </a:lnTo>
                  <a:lnTo>
                    <a:pt x="723084" y="76221"/>
                  </a:lnTo>
                  <a:lnTo>
                    <a:pt x="765798" y="60643"/>
                  </a:lnTo>
                  <a:lnTo>
                    <a:pt x="809292" y="46751"/>
                  </a:lnTo>
                  <a:lnTo>
                    <a:pt x="853529" y="34583"/>
                  </a:lnTo>
                  <a:lnTo>
                    <a:pt x="898468" y="24180"/>
                  </a:lnTo>
                  <a:lnTo>
                    <a:pt x="944071" y="15580"/>
                  </a:lnTo>
                  <a:lnTo>
                    <a:pt x="990298" y="8822"/>
                  </a:lnTo>
                  <a:lnTo>
                    <a:pt x="1037110" y="3947"/>
                  </a:lnTo>
                  <a:lnTo>
                    <a:pt x="1084468" y="993"/>
                  </a:lnTo>
                  <a:lnTo>
                    <a:pt x="1132331" y="0"/>
                  </a:lnTo>
                  <a:lnTo>
                    <a:pt x="1180195" y="993"/>
                  </a:lnTo>
                  <a:lnTo>
                    <a:pt x="1227553" y="3947"/>
                  </a:lnTo>
                  <a:lnTo>
                    <a:pt x="1274365" y="8822"/>
                  </a:lnTo>
                  <a:lnTo>
                    <a:pt x="1320592" y="15580"/>
                  </a:lnTo>
                  <a:lnTo>
                    <a:pt x="1366195" y="24180"/>
                  </a:lnTo>
                  <a:lnTo>
                    <a:pt x="1411134" y="34583"/>
                  </a:lnTo>
                  <a:lnTo>
                    <a:pt x="1455371" y="46751"/>
                  </a:lnTo>
                  <a:lnTo>
                    <a:pt x="1498865" y="60643"/>
                  </a:lnTo>
                  <a:lnTo>
                    <a:pt x="1541579" y="76221"/>
                  </a:lnTo>
                  <a:lnTo>
                    <a:pt x="1583471" y="93445"/>
                  </a:lnTo>
                  <a:lnTo>
                    <a:pt x="1624504" y="112276"/>
                  </a:lnTo>
                  <a:lnTo>
                    <a:pt x="1664637" y="132674"/>
                  </a:lnTo>
                  <a:lnTo>
                    <a:pt x="1703831" y="154601"/>
                  </a:lnTo>
                  <a:lnTo>
                    <a:pt x="1742048" y="178016"/>
                  </a:lnTo>
                  <a:lnTo>
                    <a:pt x="1779248" y="202882"/>
                  </a:lnTo>
                  <a:lnTo>
                    <a:pt x="1815391" y="229157"/>
                  </a:lnTo>
                  <a:lnTo>
                    <a:pt x="1850438" y="256804"/>
                  </a:lnTo>
                  <a:lnTo>
                    <a:pt x="1884350" y="285782"/>
                  </a:lnTo>
                  <a:lnTo>
                    <a:pt x="1917087" y="316052"/>
                  </a:lnTo>
                  <a:lnTo>
                    <a:pt x="1948611" y="347576"/>
                  </a:lnTo>
                  <a:lnTo>
                    <a:pt x="1978881" y="380313"/>
                  </a:lnTo>
                  <a:lnTo>
                    <a:pt x="2007859" y="414225"/>
                  </a:lnTo>
                  <a:lnTo>
                    <a:pt x="2035506" y="449272"/>
                  </a:lnTo>
                  <a:lnTo>
                    <a:pt x="2061781" y="485415"/>
                  </a:lnTo>
                  <a:lnTo>
                    <a:pt x="2086647" y="522615"/>
                  </a:lnTo>
                  <a:lnTo>
                    <a:pt x="2110062" y="560831"/>
                  </a:lnTo>
                  <a:lnTo>
                    <a:pt x="2131989" y="600026"/>
                  </a:lnTo>
                  <a:lnTo>
                    <a:pt x="2152387" y="640159"/>
                  </a:lnTo>
                  <a:lnTo>
                    <a:pt x="2171218" y="681192"/>
                  </a:lnTo>
                  <a:lnTo>
                    <a:pt x="2188442" y="723084"/>
                  </a:lnTo>
                  <a:lnTo>
                    <a:pt x="2204020" y="765798"/>
                  </a:lnTo>
                  <a:lnTo>
                    <a:pt x="2217912" y="809292"/>
                  </a:lnTo>
                  <a:lnTo>
                    <a:pt x="2230080" y="853529"/>
                  </a:lnTo>
                  <a:lnTo>
                    <a:pt x="2240483" y="898468"/>
                  </a:lnTo>
                  <a:lnTo>
                    <a:pt x="2249083" y="944071"/>
                  </a:lnTo>
                  <a:lnTo>
                    <a:pt x="2255841" y="990298"/>
                  </a:lnTo>
                  <a:lnTo>
                    <a:pt x="2260716" y="1037110"/>
                  </a:lnTo>
                  <a:lnTo>
                    <a:pt x="2263670" y="1084468"/>
                  </a:lnTo>
                  <a:lnTo>
                    <a:pt x="2264663" y="1132332"/>
                  </a:lnTo>
                  <a:lnTo>
                    <a:pt x="2263670" y="1180195"/>
                  </a:lnTo>
                  <a:lnTo>
                    <a:pt x="2260716" y="1227553"/>
                  </a:lnTo>
                  <a:lnTo>
                    <a:pt x="2255841" y="1274365"/>
                  </a:lnTo>
                  <a:lnTo>
                    <a:pt x="2249083" y="1320592"/>
                  </a:lnTo>
                  <a:lnTo>
                    <a:pt x="2240483" y="1366195"/>
                  </a:lnTo>
                  <a:lnTo>
                    <a:pt x="2230080" y="1411134"/>
                  </a:lnTo>
                  <a:lnTo>
                    <a:pt x="2217912" y="1455371"/>
                  </a:lnTo>
                  <a:lnTo>
                    <a:pt x="2204020" y="1498865"/>
                  </a:lnTo>
                  <a:lnTo>
                    <a:pt x="2188442" y="1541579"/>
                  </a:lnTo>
                  <a:lnTo>
                    <a:pt x="2171218" y="1583471"/>
                  </a:lnTo>
                  <a:lnTo>
                    <a:pt x="2152387" y="1624504"/>
                  </a:lnTo>
                  <a:lnTo>
                    <a:pt x="2131989" y="1664637"/>
                  </a:lnTo>
                  <a:lnTo>
                    <a:pt x="2110062" y="1703832"/>
                  </a:lnTo>
                  <a:lnTo>
                    <a:pt x="2086647" y="1742048"/>
                  </a:lnTo>
                  <a:lnTo>
                    <a:pt x="2061781" y="1779248"/>
                  </a:lnTo>
                  <a:lnTo>
                    <a:pt x="2035506" y="1815391"/>
                  </a:lnTo>
                  <a:lnTo>
                    <a:pt x="2007859" y="1850438"/>
                  </a:lnTo>
                  <a:lnTo>
                    <a:pt x="1978881" y="1884350"/>
                  </a:lnTo>
                  <a:lnTo>
                    <a:pt x="1948611" y="1917087"/>
                  </a:lnTo>
                  <a:lnTo>
                    <a:pt x="1917087" y="1948611"/>
                  </a:lnTo>
                  <a:lnTo>
                    <a:pt x="1884350" y="1978881"/>
                  </a:lnTo>
                  <a:lnTo>
                    <a:pt x="1850438" y="2007859"/>
                  </a:lnTo>
                  <a:lnTo>
                    <a:pt x="1815391" y="2035506"/>
                  </a:lnTo>
                  <a:lnTo>
                    <a:pt x="1779248" y="2061781"/>
                  </a:lnTo>
                  <a:lnTo>
                    <a:pt x="1742048" y="2086647"/>
                  </a:lnTo>
                  <a:lnTo>
                    <a:pt x="1703831" y="2110062"/>
                  </a:lnTo>
                  <a:lnTo>
                    <a:pt x="1664637" y="2131989"/>
                  </a:lnTo>
                  <a:lnTo>
                    <a:pt x="1624504" y="2152387"/>
                  </a:lnTo>
                  <a:lnTo>
                    <a:pt x="1583471" y="2171218"/>
                  </a:lnTo>
                  <a:lnTo>
                    <a:pt x="1541579" y="2188442"/>
                  </a:lnTo>
                  <a:lnTo>
                    <a:pt x="1498865" y="2204020"/>
                  </a:lnTo>
                  <a:lnTo>
                    <a:pt x="1455371" y="2217912"/>
                  </a:lnTo>
                  <a:lnTo>
                    <a:pt x="1411134" y="2230080"/>
                  </a:lnTo>
                  <a:lnTo>
                    <a:pt x="1366195" y="2240483"/>
                  </a:lnTo>
                  <a:lnTo>
                    <a:pt x="1320592" y="2249083"/>
                  </a:lnTo>
                  <a:lnTo>
                    <a:pt x="1274365" y="2255841"/>
                  </a:lnTo>
                  <a:lnTo>
                    <a:pt x="1227553" y="2260716"/>
                  </a:lnTo>
                  <a:lnTo>
                    <a:pt x="1180195" y="2263670"/>
                  </a:lnTo>
                  <a:lnTo>
                    <a:pt x="1132331" y="2264664"/>
                  </a:lnTo>
                  <a:lnTo>
                    <a:pt x="1084468" y="2263670"/>
                  </a:lnTo>
                  <a:lnTo>
                    <a:pt x="1037110" y="2260716"/>
                  </a:lnTo>
                  <a:lnTo>
                    <a:pt x="990298" y="2255841"/>
                  </a:lnTo>
                  <a:lnTo>
                    <a:pt x="944071" y="2249083"/>
                  </a:lnTo>
                  <a:lnTo>
                    <a:pt x="898468" y="2240483"/>
                  </a:lnTo>
                  <a:lnTo>
                    <a:pt x="853529" y="2230080"/>
                  </a:lnTo>
                  <a:lnTo>
                    <a:pt x="809292" y="2217912"/>
                  </a:lnTo>
                  <a:lnTo>
                    <a:pt x="765798" y="2204020"/>
                  </a:lnTo>
                  <a:lnTo>
                    <a:pt x="723084" y="2188442"/>
                  </a:lnTo>
                  <a:lnTo>
                    <a:pt x="681192" y="2171218"/>
                  </a:lnTo>
                  <a:lnTo>
                    <a:pt x="640159" y="2152387"/>
                  </a:lnTo>
                  <a:lnTo>
                    <a:pt x="600026" y="2131989"/>
                  </a:lnTo>
                  <a:lnTo>
                    <a:pt x="560832" y="2110062"/>
                  </a:lnTo>
                  <a:lnTo>
                    <a:pt x="522615" y="2086647"/>
                  </a:lnTo>
                  <a:lnTo>
                    <a:pt x="485415" y="2061781"/>
                  </a:lnTo>
                  <a:lnTo>
                    <a:pt x="449272" y="2035506"/>
                  </a:lnTo>
                  <a:lnTo>
                    <a:pt x="414225" y="2007859"/>
                  </a:lnTo>
                  <a:lnTo>
                    <a:pt x="380313" y="1978881"/>
                  </a:lnTo>
                  <a:lnTo>
                    <a:pt x="347576" y="1948611"/>
                  </a:lnTo>
                  <a:lnTo>
                    <a:pt x="316052" y="1917087"/>
                  </a:lnTo>
                  <a:lnTo>
                    <a:pt x="285782" y="1884350"/>
                  </a:lnTo>
                  <a:lnTo>
                    <a:pt x="256804" y="1850438"/>
                  </a:lnTo>
                  <a:lnTo>
                    <a:pt x="229157" y="1815391"/>
                  </a:lnTo>
                  <a:lnTo>
                    <a:pt x="202882" y="1779248"/>
                  </a:lnTo>
                  <a:lnTo>
                    <a:pt x="178016" y="1742048"/>
                  </a:lnTo>
                  <a:lnTo>
                    <a:pt x="154601" y="1703832"/>
                  </a:lnTo>
                  <a:lnTo>
                    <a:pt x="132674" y="1664637"/>
                  </a:lnTo>
                  <a:lnTo>
                    <a:pt x="112276" y="1624504"/>
                  </a:lnTo>
                  <a:lnTo>
                    <a:pt x="93445" y="1583471"/>
                  </a:lnTo>
                  <a:lnTo>
                    <a:pt x="76221" y="1541579"/>
                  </a:lnTo>
                  <a:lnTo>
                    <a:pt x="60643" y="1498865"/>
                  </a:lnTo>
                  <a:lnTo>
                    <a:pt x="46751" y="1455371"/>
                  </a:lnTo>
                  <a:lnTo>
                    <a:pt x="34583" y="1411134"/>
                  </a:lnTo>
                  <a:lnTo>
                    <a:pt x="24180" y="1366195"/>
                  </a:lnTo>
                  <a:lnTo>
                    <a:pt x="15580" y="1320592"/>
                  </a:lnTo>
                  <a:lnTo>
                    <a:pt x="8822" y="1274365"/>
                  </a:lnTo>
                  <a:lnTo>
                    <a:pt x="3947" y="1227553"/>
                  </a:lnTo>
                  <a:lnTo>
                    <a:pt x="993" y="1180195"/>
                  </a:lnTo>
                  <a:lnTo>
                    <a:pt x="0" y="1132332"/>
                  </a:lnTo>
                  <a:close/>
                </a:path>
              </a:pathLst>
            </a:custGeom>
            <a:ln w="15240">
              <a:solidFill>
                <a:srgbClr val="00AFEF"/>
              </a:solidFill>
              <a:prstDash val="sysDash"/>
            </a:ln>
          </p:spPr>
          <p:txBody>
            <a:bodyPr wrap="square" lIns="0" tIns="0" rIns="0" bIns="0" rtlCol="0"/>
            <a:lstStyle/>
            <a:p>
              <a:endParaRPr/>
            </a:p>
          </p:txBody>
        </p:sp>
        <p:sp>
          <p:nvSpPr>
            <p:cNvPr id="5" name="object 5"/>
            <p:cNvSpPr/>
            <p:nvPr/>
          </p:nvSpPr>
          <p:spPr>
            <a:xfrm>
              <a:off x="3675110" y="2014012"/>
              <a:ext cx="894619" cy="81981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733800" y="2034539"/>
              <a:ext cx="777240" cy="779145"/>
            </a:xfrm>
            <a:custGeom>
              <a:avLst/>
              <a:gdLst/>
              <a:ahLst/>
              <a:cxnLst/>
              <a:rect l="l" t="t" r="r" b="b"/>
              <a:pathLst>
                <a:path w="777239" h="779144">
                  <a:moveTo>
                    <a:pt x="388620" y="0"/>
                  </a:moveTo>
                  <a:lnTo>
                    <a:pt x="339872" y="3034"/>
                  </a:lnTo>
                  <a:lnTo>
                    <a:pt x="292931" y="11894"/>
                  </a:lnTo>
                  <a:lnTo>
                    <a:pt x="248161" y="26214"/>
                  </a:lnTo>
                  <a:lnTo>
                    <a:pt x="205927" y="45629"/>
                  </a:lnTo>
                  <a:lnTo>
                    <a:pt x="166592" y="69774"/>
                  </a:lnTo>
                  <a:lnTo>
                    <a:pt x="130521" y="98284"/>
                  </a:lnTo>
                  <a:lnTo>
                    <a:pt x="98078" y="130793"/>
                  </a:lnTo>
                  <a:lnTo>
                    <a:pt x="69627" y="166936"/>
                  </a:lnTo>
                  <a:lnTo>
                    <a:pt x="45532" y="206348"/>
                  </a:lnTo>
                  <a:lnTo>
                    <a:pt x="26158" y="248664"/>
                  </a:lnTo>
                  <a:lnTo>
                    <a:pt x="11868" y="293518"/>
                  </a:lnTo>
                  <a:lnTo>
                    <a:pt x="3027" y="340546"/>
                  </a:lnTo>
                  <a:lnTo>
                    <a:pt x="0" y="389382"/>
                  </a:lnTo>
                  <a:lnTo>
                    <a:pt x="3027" y="438217"/>
                  </a:lnTo>
                  <a:lnTo>
                    <a:pt x="11868" y="485245"/>
                  </a:lnTo>
                  <a:lnTo>
                    <a:pt x="26158" y="530099"/>
                  </a:lnTo>
                  <a:lnTo>
                    <a:pt x="45532" y="572415"/>
                  </a:lnTo>
                  <a:lnTo>
                    <a:pt x="69627" y="611827"/>
                  </a:lnTo>
                  <a:lnTo>
                    <a:pt x="98078" y="647970"/>
                  </a:lnTo>
                  <a:lnTo>
                    <a:pt x="130521" y="680479"/>
                  </a:lnTo>
                  <a:lnTo>
                    <a:pt x="166592" y="708989"/>
                  </a:lnTo>
                  <a:lnTo>
                    <a:pt x="205927" y="733134"/>
                  </a:lnTo>
                  <a:lnTo>
                    <a:pt x="248161" y="752549"/>
                  </a:lnTo>
                  <a:lnTo>
                    <a:pt x="292931" y="766869"/>
                  </a:lnTo>
                  <a:lnTo>
                    <a:pt x="339872" y="775729"/>
                  </a:lnTo>
                  <a:lnTo>
                    <a:pt x="388620" y="778763"/>
                  </a:lnTo>
                  <a:lnTo>
                    <a:pt x="437367" y="775729"/>
                  </a:lnTo>
                  <a:lnTo>
                    <a:pt x="484308" y="766869"/>
                  </a:lnTo>
                  <a:lnTo>
                    <a:pt x="529078" y="752549"/>
                  </a:lnTo>
                  <a:lnTo>
                    <a:pt x="571312" y="733134"/>
                  </a:lnTo>
                  <a:lnTo>
                    <a:pt x="610647" y="708989"/>
                  </a:lnTo>
                  <a:lnTo>
                    <a:pt x="646718" y="680479"/>
                  </a:lnTo>
                  <a:lnTo>
                    <a:pt x="679161" y="647970"/>
                  </a:lnTo>
                  <a:lnTo>
                    <a:pt x="707612" y="611827"/>
                  </a:lnTo>
                  <a:lnTo>
                    <a:pt x="731707" y="572415"/>
                  </a:lnTo>
                  <a:lnTo>
                    <a:pt x="751081" y="530099"/>
                  </a:lnTo>
                  <a:lnTo>
                    <a:pt x="765371" y="485245"/>
                  </a:lnTo>
                  <a:lnTo>
                    <a:pt x="774212" y="438217"/>
                  </a:lnTo>
                  <a:lnTo>
                    <a:pt x="777239" y="389382"/>
                  </a:lnTo>
                  <a:lnTo>
                    <a:pt x="774212" y="340546"/>
                  </a:lnTo>
                  <a:lnTo>
                    <a:pt x="765371" y="293518"/>
                  </a:lnTo>
                  <a:lnTo>
                    <a:pt x="751081" y="248664"/>
                  </a:lnTo>
                  <a:lnTo>
                    <a:pt x="731707" y="206348"/>
                  </a:lnTo>
                  <a:lnTo>
                    <a:pt x="707612" y="166936"/>
                  </a:lnTo>
                  <a:lnTo>
                    <a:pt x="679161" y="130793"/>
                  </a:lnTo>
                  <a:lnTo>
                    <a:pt x="646718" y="98284"/>
                  </a:lnTo>
                  <a:lnTo>
                    <a:pt x="610647" y="69774"/>
                  </a:lnTo>
                  <a:lnTo>
                    <a:pt x="571312" y="45629"/>
                  </a:lnTo>
                  <a:lnTo>
                    <a:pt x="529078" y="26214"/>
                  </a:lnTo>
                  <a:lnTo>
                    <a:pt x="484308" y="11894"/>
                  </a:lnTo>
                  <a:lnTo>
                    <a:pt x="437367" y="3034"/>
                  </a:lnTo>
                  <a:lnTo>
                    <a:pt x="388620" y="0"/>
                  </a:lnTo>
                  <a:close/>
                </a:path>
              </a:pathLst>
            </a:custGeom>
            <a:solidFill>
              <a:srgbClr val="001F5F"/>
            </a:solidFill>
          </p:spPr>
          <p:txBody>
            <a:bodyPr wrap="square" lIns="0" tIns="0" rIns="0" bIns="0" rtlCol="0"/>
            <a:lstStyle/>
            <a:p>
              <a:endParaRPr/>
            </a:p>
          </p:txBody>
        </p:sp>
        <p:sp>
          <p:nvSpPr>
            <p:cNvPr id="7" name="object 7"/>
            <p:cNvSpPr/>
            <p:nvPr/>
          </p:nvSpPr>
          <p:spPr>
            <a:xfrm>
              <a:off x="4511040" y="2424683"/>
              <a:ext cx="781685" cy="561340"/>
            </a:xfrm>
            <a:custGeom>
              <a:avLst/>
              <a:gdLst/>
              <a:ahLst/>
              <a:cxnLst/>
              <a:rect l="l" t="t" r="r" b="b"/>
              <a:pathLst>
                <a:path w="781685" h="561339">
                  <a:moveTo>
                    <a:pt x="0" y="0"/>
                  </a:moveTo>
                  <a:lnTo>
                    <a:pt x="781304" y="561086"/>
                  </a:lnTo>
                </a:path>
              </a:pathLst>
            </a:custGeom>
            <a:ln w="6096">
              <a:solidFill>
                <a:srgbClr val="737474"/>
              </a:solidFill>
            </a:ln>
          </p:spPr>
          <p:txBody>
            <a:bodyPr wrap="square" lIns="0" tIns="0" rIns="0" bIns="0" rtlCol="0"/>
            <a:lstStyle/>
            <a:p>
              <a:endParaRPr/>
            </a:p>
          </p:txBody>
        </p:sp>
        <p:sp>
          <p:nvSpPr>
            <p:cNvPr id="8" name="object 8"/>
            <p:cNvSpPr/>
            <p:nvPr/>
          </p:nvSpPr>
          <p:spPr>
            <a:xfrm>
              <a:off x="3675110" y="3382564"/>
              <a:ext cx="894619" cy="819818"/>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3733800" y="3403091"/>
              <a:ext cx="777240" cy="779145"/>
            </a:xfrm>
            <a:custGeom>
              <a:avLst/>
              <a:gdLst/>
              <a:ahLst/>
              <a:cxnLst/>
              <a:rect l="l" t="t" r="r" b="b"/>
              <a:pathLst>
                <a:path w="777239" h="779145">
                  <a:moveTo>
                    <a:pt x="388620" y="0"/>
                  </a:moveTo>
                  <a:lnTo>
                    <a:pt x="339872" y="3034"/>
                  </a:lnTo>
                  <a:lnTo>
                    <a:pt x="292931" y="11894"/>
                  </a:lnTo>
                  <a:lnTo>
                    <a:pt x="248161" y="26214"/>
                  </a:lnTo>
                  <a:lnTo>
                    <a:pt x="205927" y="45629"/>
                  </a:lnTo>
                  <a:lnTo>
                    <a:pt x="166592" y="69774"/>
                  </a:lnTo>
                  <a:lnTo>
                    <a:pt x="130521" y="98284"/>
                  </a:lnTo>
                  <a:lnTo>
                    <a:pt x="98078" y="130793"/>
                  </a:lnTo>
                  <a:lnTo>
                    <a:pt x="69627" y="166936"/>
                  </a:lnTo>
                  <a:lnTo>
                    <a:pt x="45532" y="206348"/>
                  </a:lnTo>
                  <a:lnTo>
                    <a:pt x="26158" y="248664"/>
                  </a:lnTo>
                  <a:lnTo>
                    <a:pt x="11868" y="293518"/>
                  </a:lnTo>
                  <a:lnTo>
                    <a:pt x="3027" y="340546"/>
                  </a:lnTo>
                  <a:lnTo>
                    <a:pt x="0" y="389382"/>
                  </a:lnTo>
                  <a:lnTo>
                    <a:pt x="3027" y="438217"/>
                  </a:lnTo>
                  <a:lnTo>
                    <a:pt x="11868" y="485245"/>
                  </a:lnTo>
                  <a:lnTo>
                    <a:pt x="26158" y="530099"/>
                  </a:lnTo>
                  <a:lnTo>
                    <a:pt x="45532" y="572415"/>
                  </a:lnTo>
                  <a:lnTo>
                    <a:pt x="69627" y="611827"/>
                  </a:lnTo>
                  <a:lnTo>
                    <a:pt x="98078" y="647970"/>
                  </a:lnTo>
                  <a:lnTo>
                    <a:pt x="130521" y="680479"/>
                  </a:lnTo>
                  <a:lnTo>
                    <a:pt x="166592" y="708989"/>
                  </a:lnTo>
                  <a:lnTo>
                    <a:pt x="205927" y="733134"/>
                  </a:lnTo>
                  <a:lnTo>
                    <a:pt x="248161" y="752549"/>
                  </a:lnTo>
                  <a:lnTo>
                    <a:pt x="292931" y="766869"/>
                  </a:lnTo>
                  <a:lnTo>
                    <a:pt x="339872" y="775729"/>
                  </a:lnTo>
                  <a:lnTo>
                    <a:pt x="388620" y="778764"/>
                  </a:lnTo>
                  <a:lnTo>
                    <a:pt x="437367" y="775729"/>
                  </a:lnTo>
                  <a:lnTo>
                    <a:pt x="484308" y="766869"/>
                  </a:lnTo>
                  <a:lnTo>
                    <a:pt x="529078" y="752549"/>
                  </a:lnTo>
                  <a:lnTo>
                    <a:pt x="571312" y="733134"/>
                  </a:lnTo>
                  <a:lnTo>
                    <a:pt x="610647" y="708989"/>
                  </a:lnTo>
                  <a:lnTo>
                    <a:pt x="646718" y="680479"/>
                  </a:lnTo>
                  <a:lnTo>
                    <a:pt x="679161" y="647970"/>
                  </a:lnTo>
                  <a:lnTo>
                    <a:pt x="707612" y="611827"/>
                  </a:lnTo>
                  <a:lnTo>
                    <a:pt x="731707" y="572415"/>
                  </a:lnTo>
                  <a:lnTo>
                    <a:pt x="751081" y="530099"/>
                  </a:lnTo>
                  <a:lnTo>
                    <a:pt x="765371" y="485245"/>
                  </a:lnTo>
                  <a:lnTo>
                    <a:pt x="774212" y="438217"/>
                  </a:lnTo>
                  <a:lnTo>
                    <a:pt x="777239" y="389382"/>
                  </a:lnTo>
                  <a:lnTo>
                    <a:pt x="774212" y="340546"/>
                  </a:lnTo>
                  <a:lnTo>
                    <a:pt x="765371" y="293518"/>
                  </a:lnTo>
                  <a:lnTo>
                    <a:pt x="751081" y="248664"/>
                  </a:lnTo>
                  <a:lnTo>
                    <a:pt x="731707" y="206348"/>
                  </a:lnTo>
                  <a:lnTo>
                    <a:pt x="707612" y="166936"/>
                  </a:lnTo>
                  <a:lnTo>
                    <a:pt x="679161" y="130793"/>
                  </a:lnTo>
                  <a:lnTo>
                    <a:pt x="646718" y="98284"/>
                  </a:lnTo>
                  <a:lnTo>
                    <a:pt x="610647" y="69774"/>
                  </a:lnTo>
                  <a:lnTo>
                    <a:pt x="571312" y="45629"/>
                  </a:lnTo>
                  <a:lnTo>
                    <a:pt x="529078" y="26214"/>
                  </a:lnTo>
                  <a:lnTo>
                    <a:pt x="484308" y="11894"/>
                  </a:lnTo>
                  <a:lnTo>
                    <a:pt x="437367" y="3034"/>
                  </a:lnTo>
                  <a:lnTo>
                    <a:pt x="388620" y="0"/>
                  </a:lnTo>
                  <a:close/>
                </a:path>
              </a:pathLst>
            </a:custGeom>
            <a:solidFill>
              <a:srgbClr val="216CBD"/>
            </a:solidFill>
          </p:spPr>
          <p:txBody>
            <a:bodyPr wrap="square" lIns="0" tIns="0" rIns="0" bIns="0" rtlCol="0"/>
            <a:lstStyle/>
            <a:p>
              <a:endParaRPr/>
            </a:p>
          </p:txBody>
        </p:sp>
        <p:sp>
          <p:nvSpPr>
            <p:cNvPr id="10" name="object 10"/>
            <p:cNvSpPr/>
            <p:nvPr/>
          </p:nvSpPr>
          <p:spPr>
            <a:xfrm>
              <a:off x="4511040" y="3785616"/>
              <a:ext cx="449580" cy="6350"/>
            </a:xfrm>
            <a:custGeom>
              <a:avLst/>
              <a:gdLst/>
              <a:ahLst/>
              <a:cxnLst/>
              <a:rect l="l" t="t" r="r" b="b"/>
              <a:pathLst>
                <a:path w="449579" h="6350">
                  <a:moveTo>
                    <a:pt x="0" y="6349"/>
                  </a:moveTo>
                  <a:lnTo>
                    <a:pt x="449580" y="0"/>
                  </a:lnTo>
                </a:path>
              </a:pathLst>
            </a:custGeom>
            <a:ln w="6096">
              <a:solidFill>
                <a:srgbClr val="737474"/>
              </a:solidFill>
            </a:ln>
          </p:spPr>
          <p:txBody>
            <a:bodyPr wrap="square" lIns="0" tIns="0" rIns="0" bIns="0" rtlCol="0"/>
            <a:lstStyle/>
            <a:p>
              <a:endParaRPr/>
            </a:p>
          </p:txBody>
        </p:sp>
        <p:sp>
          <p:nvSpPr>
            <p:cNvPr id="11" name="object 11"/>
            <p:cNvSpPr/>
            <p:nvPr/>
          </p:nvSpPr>
          <p:spPr>
            <a:xfrm>
              <a:off x="3675110" y="4741910"/>
              <a:ext cx="894619" cy="894619"/>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3733800" y="4800600"/>
              <a:ext cx="777240" cy="777240"/>
            </a:xfrm>
            <a:custGeom>
              <a:avLst/>
              <a:gdLst/>
              <a:ahLst/>
              <a:cxnLst/>
              <a:rect l="l" t="t" r="r" b="b"/>
              <a:pathLst>
                <a:path w="777239" h="777239">
                  <a:moveTo>
                    <a:pt x="388620" y="0"/>
                  </a:moveTo>
                  <a:lnTo>
                    <a:pt x="339872" y="3027"/>
                  </a:lnTo>
                  <a:lnTo>
                    <a:pt x="292931" y="11868"/>
                  </a:lnTo>
                  <a:lnTo>
                    <a:pt x="248161" y="26158"/>
                  </a:lnTo>
                  <a:lnTo>
                    <a:pt x="205927" y="45532"/>
                  </a:lnTo>
                  <a:lnTo>
                    <a:pt x="166592" y="69627"/>
                  </a:lnTo>
                  <a:lnTo>
                    <a:pt x="130521" y="98078"/>
                  </a:lnTo>
                  <a:lnTo>
                    <a:pt x="98078" y="130521"/>
                  </a:lnTo>
                  <a:lnTo>
                    <a:pt x="69627" y="166592"/>
                  </a:lnTo>
                  <a:lnTo>
                    <a:pt x="45532" y="205927"/>
                  </a:lnTo>
                  <a:lnTo>
                    <a:pt x="26158" y="248161"/>
                  </a:lnTo>
                  <a:lnTo>
                    <a:pt x="11868" y="292931"/>
                  </a:lnTo>
                  <a:lnTo>
                    <a:pt x="3027" y="339872"/>
                  </a:lnTo>
                  <a:lnTo>
                    <a:pt x="0" y="388619"/>
                  </a:lnTo>
                  <a:lnTo>
                    <a:pt x="3027" y="437367"/>
                  </a:lnTo>
                  <a:lnTo>
                    <a:pt x="11868" y="484308"/>
                  </a:lnTo>
                  <a:lnTo>
                    <a:pt x="26158" y="529078"/>
                  </a:lnTo>
                  <a:lnTo>
                    <a:pt x="45532" y="571312"/>
                  </a:lnTo>
                  <a:lnTo>
                    <a:pt x="69627" y="610647"/>
                  </a:lnTo>
                  <a:lnTo>
                    <a:pt x="98078" y="646718"/>
                  </a:lnTo>
                  <a:lnTo>
                    <a:pt x="130521" y="679161"/>
                  </a:lnTo>
                  <a:lnTo>
                    <a:pt x="166592" y="707612"/>
                  </a:lnTo>
                  <a:lnTo>
                    <a:pt x="205927" y="731707"/>
                  </a:lnTo>
                  <a:lnTo>
                    <a:pt x="248161" y="751081"/>
                  </a:lnTo>
                  <a:lnTo>
                    <a:pt x="292931" y="765371"/>
                  </a:lnTo>
                  <a:lnTo>
                    <a:pt x="339872" y="774212"/>
                  </a:lnTo>
                  <a:lnTo>
                    <a:pt x="388620" y="777240"/>
                  </a:lnTo>
                  <a:lnTo>
                    <a:pt x="437367" y="774212"/>
                  </a:lnTo>
                  <a:lnTo>
                    <a:pt x="484308" y="765371"/>
                  </a:lnTo>
                  <a:lnTo>
                    <a:pt x="529078" y="751081"/>
                  </a:lnTo>
                  <a:lnTo>
                    <a:pt x="571312" y="731707"/>
                  </a:lnTo>
                  <a:lnTo>
                    <a:pt x="610647" y="707612"/>
                  </a:lnTo>
                  <a:lnTo>
                    <a:pt x="646718" y="679161"/>
                  </a:lnTo>
                  <a:lnTo>
                    <a:pt x="679161" y="646718"/>
                  </a:lnTo>
                  <a:lnTo>
                    <a:pt x="707612" y="610647"/>
                  </a:lnTo>
                  <a:lnTo>
                    <a:pt x="731707" y="571312"/>
                  </a:lnTo>
                  <a:lnTo>
                    <a:pt x="751081" y="529078"/>
                  </a:lnTo>
                  <a:lnTo>
                    <a:pt x="765371" y="484308"/>
                  </a:lnTo>
                  <a:lnTo>
                    <a:pt x="774212" y="437367"/>
                  </a:lnTo>
                  <a:lnTo>
                    <a:pt x="777239" y="388619"/>
                  </a:lnTo>
                  <a:lnTo>
                    <a:pt x="774212" y="339872"/>
                  </a:lnTo>
                  <a:lnTo>
                    <a:pt x="765371" y="292931"/>
                  </a:lnTo>
                  <a:lnTo>
                    <a:pt x="751081" y="248161"/>
                  </a:lnTo>
                  <a:lnTo>
                    <a:pt x="731707" y="205927"/>
                  </a:lnTo>
                  <a:lnTo>
                    <a:pt x="707612" y="166592"/>
                  </a:lnTo>
                  <a:lnTo>
                    <a:pt x="679161" y="130521"/>
                  </a:lnTo>
                  <a:lnTo>
                    <a:pt x="646718" y="98078"/>
                  </a:lnTo>
                  <a:lnTo>
                    <a:pt x="610647" y="69627"/>
                  </a:lnTo>
                  <a:lnTo>
                    <a:pt x="571312" y="45532"/>
                  </a:lnTo>
                  <a:lnTo>
                    <a:pt x="529078" y="26158"/>
                  </a:lnTo>
                  <a:lnTo>
                    <a:pt x="484308" y="11868"/>
                  </a:lnTo>
                  <a:lnTo>
                    <a:pt x="437367" y="3027"/>
                  </a:lnTo>
                  <a:lnTo>
                    <a:pt x="388620" y="0"/>
                  </a:lnTo>
                  <a:close/>
                </a:path>
              </a:pathLst>
            </a:custGeom>
            <a:solidFill>
              <a:srgbClr val="C00000"/>
            </a:solidFill>
          </p:spPr>
          <p:txBody>
            <a:bodyPr wrap="square" lIns="0" tIns="0" rIns="0" bIns="0" rtlCol="0"/>
            <a:lstStyle/>
            <a:p>
              <a:endParaRPr/>
            </a:p>
          </p:txBody>
        </p:sp>
        <p:sp>
          <p:nvSpPr>
            <p:cNvPr id="13" name="object 13"/>
            <p:cNvSpPr/>
            <p:nvPr/>
          </p:nvSpPr>
          <p:spPr>
            <a:xfrm>
              <a:off x="4511040" y="4587239"/>
              <a:ext cx="781685" cy="602615"/>
            </a:xfrm>
            <a:custGeom>
              <a:avLst/>
              <a:gdLst/>
              <a:ahLst/>
              <a:cxnLst/>
              <a:rect l="l" t="t" r="r" b="b"/>
              <a:pathLst>
                <a:path w="781685" h="602614">
                  <a:moveTo>
                    <a:pt x="0" y="602107"/>
                  </a:moveTo>
                  <a:lnTo>
                    <a:pt x="781304" y="0"/>
                  </a:lnTo>
                </a:path>
              </a:pathLst>
            </a:custGeom>
            <a:ln w="6096">
              <a:solidFill>
                <a:srgbClr val="737474"/>
              </a:solidFill>
            </a:ln>
          </p:spPr>
          <p:txBody>
            <a:bodyPr wrap="square" lIns="0" tIns="0" rIns="0" bIns="0" rtlCol="0"/>
            <a:lstStyle/>
            <a:p>
              <a:endParaRPr/>
            </a:p>
          </p:txBody>
        </p:sp>
        <p:sp>
          <p:nvSpPr>
            <p:cNvPr id="14" name="object 14"/>
            <p:cNvSpPr/>
            <p:nvPr/>
          </p:nvSpPr>
          <p:spPr>
            <a:xfrm>
              <a:off x="7622270" y="4815124"/>
              <a:ext cx="894619" cy="819818"/>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7680960" y="4835651"/>
              <a:ext cx="777240" cy="779145"/>
            </a:xfrm>
            <a:custGeom>
              <a:avLst/>
              <a:gdLst/>
              <a:ahLst/>
              <a:cxnLst/>
              <a:rect l="l" t="t" r="r" b="b"/>
              <a:pathLst>
                <a:path w="777240" h="779145">
                  <a:moveTo>
                    <a:pt x="388620" y="0"/>
                  </a:moveTo>
                  <a:lnTo>
                    <a:pt x="339872" y="3034"/>
                  </a:lnTo>
                  <a:lnTo>
                    <a:pt x="292931" y="11894"/>
                  </a:lnTo>
                  <a:lnTo>
                    <a:pt x="248161" y="26214"/>
                  </a:lnTo>
                  <a:lnTo>
                    <a:pt x="205927" y="45629"/>
                  </a:lnTo>
                  <a:lnTo>
                    <a:pt x="166592" y="69774"/>
                  </a:lnTo>
                  <a:lnTo>
                    <a:pt x="130521" y="98284"/>
                  </a:lnTo>
                  <a:lnTo>
                    <a:pt x="98078" y="130793"/>
                  </a:lnTo>
                  <a:lnTo>
                    <a:pt x="69627" y="166936"/>
                  </a:lnTo>
                  <a:lnTo>
                    <a:pt x="45532" y="206348"/>
                  </a:lnTo>
                  <a:lnTo>
                    <a:pt x="26158" y="248664"/>
                  </a:lnTo>
                  <a:lnTo>
                    <a:pt x="11868" y="293518"/>
                  </a:lnTo>
                  <a:lnTo>
                    <a:pt x="3027" y="340546"/>
                  </a:lnTo>
                  <a:lnTo>
                    <a:pt x="0" y="389381"/>
                  </a:lnTo>
                  <a:lnTo>
                    <a:pt x="3027" y="438217"/>
                  </a:lnTo>
                  <a:lnTo>
                    <a:pt x="11868" y="485245"/>
                  </a:lnTo>
                  <a:lnTo>
                    <a:pt x="26158" y="530099"/>
                  </a:lnTo>
                  <a:lnTo>
                    <a:pt x="45532" y="572415"/>
                  </a:lnTo>
                  <a:lnTo>
                    <a:pt x="69627" y="611827"/>
                  </a:lnTo>
                  <a:lnTo>
                    <a:pt x="98078" y="647970"/>
                  </a:lnTo>
                  <a:lnTo>
                    <a:pt x="130521" y="680479"/>
                  </a:lnTo>
                  <a:lnTo>
                    <a:pt x="166592" y="708989"/>
                  </a:lnTo>
                  <a:lnTo>
                    <a:pt x="205927" y="733134"/>
                  </a:lnTo>
                  <a:lnTo>
                    <a:pt x="248161" y="752549"/>
                  </a:lnTo>
                  <a:lnTo>
                    <a:pt x="292931" y="766869"/>
                  </a:lnTo>
                  <a:lnTo>
                    <a:pt x="339872" y="775729"/>
                  </a:lnTo>
                  <a:lnTo>
                    <a:pt x="388620" y="778764"/>
                  </a:lnTo>
                  <a:lnTo>
                    <a:pt x="437367" y="775729"/>
                  </a:lnTo>
                  <a:lnTo>
                    <a:pt x="484308" y="766869"/>
                  </a:lnTo>
                  <a:lnTo>
                    <a:pt x="529078" y="752549"/>
                  </a:lnTo>
                  <a:lnTo>
                    <a:pt x="571312" y="733134"/>
                  </a:lnTo>
                  <a:lnTo>
                    <a:pt x="610647" y="708989"/>
                  </a:lnTo>
                  <a:lnTo>
                    <a:pt x="646718" y="680479"/>
                  </a:lnTo>
                  <a:lnTo>
                    <a:pt x="679161" y="647970"/>
                  </a:lnTo>
                  <a:lnTo>
                    <a:pt x="707612" y="611827"/>
                  </a:lnTo>
                  <a:lnTo>
                    <a:pt x="731707" y="572415"/>
                  </a:lnTo>
                  <a:lnTo>
                    <a:pt x="751081" y="530099"/>
                  </a:lnTo>
                  <a:lnTo>
                    <a:pt x="765371" y="485245"/>
                  </a:lnTo>
                  <a:lnTo>
                    <a:pt x="774212" y="438217"/>
                  </a:lnTo>
                  <a:lnTo>
                    <a:pt x="777240" y="389381"/>
                  </a:lnTo>
                  <a:lnTo>
                    <a:pt x="774212" y="340546"/>
                  </a:lnTo>
                  <a:lnTo>
                    <a:pt x="765371" y="293518"/>
                  </a:lnTo>
                  <a:lnTo>
                    <a:pt x="751081" y="248664"/>
                  </a:lnTo>
                  <a:lnTo>
                    <a:pt x="731707" y="206348"/>
                  </a:lnTo>
                  <a:lnTo>
                    <a:pt x="707612" y="166936"/>
                  </a:lnTo>
                  <a:lnTo>
                    <a:pt x="679161" y="130793"/>
                  </a:lnTo>
                  <a:lnTo>
                    <a:pt x="646718" y="98284"/>
                  </a:lnTo>
                  <a:lnTo>
                    <a:pt x="610647" y="69774"/>
                  </a:lnTo>
                  <a:lnTo>
                    <a:pt x="571312" y="45629"/>
                  </a:lnTo>
                  <a:lnTo>
                    <a:pt x="529078" y="26214"/>
                  </a:lnTo>
                  <a:lnTo>
                    <a:pt x="484308" y="11894"/>
                  </a:lnTo>
                  <a:lnTo>
                    <a:pt x="437367" y="3034"/>
                  </a:lnTo>
                  <a:lnTo>
                    <a:pt x="388620" y="0"/>
                  </a:lnTo>
                  <a:close/>
                </a:path>
              </a:pathLst>
            </a:custGeom>
            <a:solidFill>
              <a:srgbClr val="555656"/>
            </a:solidFill>
          </p:spPr>
          <p:txBody>
            <a:bodyPr wrap="square" lIns="0" tIns="0" rIns="0" bIns="0" rtlCol="0"/>
            <a:lstStyle/>
            <a:p>
              <a:endParaRPr/>
            </a:p>
          </p:txBody>
        </p:sp>
        <p:sp>
          <p:nvSpPr>
            <p:cNvPr id="16" name="object 16"/>
            <p:cNvSpPr/>
            <p:nvPr/>
          </p:nvSpPr>
          <p:spPr>
            <a:xfrm>
              <a:off x="6894576" y="4587239"/>
              <a:ext cx="786765" cy="638810"/>
            </a:xfrm>
            <a:custGeom>
              <a:avLst/>
              <a:gdLst/>
              <a:ahLst/>
              <a:cxnLst/>
              <a:rect l="l" t="t" r="r" b="b"/>
              <a:pathLst>
                <a:path w="786765" h="638810">
                  <a:moveTo>
                    <a:pt x="786383" y="638556"/>
                  </a:moveTo>
                  <a:lnTo>
                    <a:pt x="0" y="0"/>
                  </a:lnTo>
                </a:path>
              </a:pathLst>
            </a:custGeom>
            <a:ln w="6096">
              <a:solidFill>
                <a:srgbClr val="737474"/>
              </a:solidFill>
            </a:ln>
          </p:spPr>
          <p:txBody>
            <a:bodyPr wrap="square" lIns="0" tIns="0" rIns="0" bIns="0" rtlCol="0"/>
            <a:lstStyle/>
            <a:p>
              <a:endParaRPr/>
            </a:p>
          </p:txBody>
        </p:sp>
        <p:sp>
          <p:nvSpPr>
            <p:cNvPr id="17" name="object 17"/>
            <p:cNvSpPr/>
            <p:nvPr/>
          </p:nvSpPr>
          <p:spPr>
            <a:xfrm>
              <a:off x="7622270" y="3396280"/>
              <a:ext cx="894619" cy="819818"/>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7680960" y="3416808"/>
              <a:ext cx="777240" cy="779145"/>
            </a:xfrm>
            <a:custGeom>
              <a:avLst/>
              <a:gdLst/>
              <a:ahLst/>
              <a:cxnLst/>
              <a:rect l="l" t="t" r="r" b="b"/>
              <a:pathLst>
                <a:path w="777240" h="779145">
                  <a:moveTo>
                    <a:pt x="388620" y="0"/>
                  </a:moveTo>
                  <a:lnTo>
                    <a:pt x="339872" y="3034"/>
                  </a:lnTo>
                  <a:lnTo>
                    <a:pt x="292931" y="11894"/>
                  </a:lnTo>
                  <a:lnTo>
                    <a:pt x="248161" y="26214"/>
                  </a:lnTo>
                  <a:lnTo>
                    <a:pt x="205927" y="45629"/>
                  </a:lnTo>
                  <a:lnTo>
                    <a:pt x="166592" y="69774"/>
                  </a:lnTo>
                  <a:lnTo>
                    <a:pt x="130521" y="98284"/>
                  </a:lnTo>
                  <a:lnTo>
                    <a:pt x="98078" y="130793"/>
                  </a:lnTo>
                  <a:lnTo>
                    <a:pt x="69627" y="166936"/>
                  </a:lnTo>
                  <a:lnTo>
                    <a:pt x="45532" y="206348"/>
                  </a:lnTo>
                  <a:lnTo>
                    <a:pt x="26158" y="248664"/>
                  </a:lnTo>
                  <a:lnTo>
                    <a:pt x="11868" y="293518"/>
                  </a:lnTo>
                  <a:lnTo>
                    <a:pt x="3027" y="340546"/>
                  </a:lnTo>
                  <a:lnTo>
                    <a:pt x="0" y="389381"/>
                  </a:lnTo>
                  <a:lnTo>
                    <a:pt x="3027" y="438217"/>
                  </a:lnTo>
                  <a:lnTo>
                    <a:pt x="11868" y="485245"/>
                  </a:lnTo>
                  <a:lnTo>
                    <a:pt x="26158" y="530099"/>
                  </a:lnTo>
                  <a:lnTo>
                    <a:pt x="45532" y="572415"/>
                  </a:lnTo>
                  <a:lnTo>
                    <a:pt x="69627" y="611827"/>
                  </a:lnTo>
                  <a:lnTo>
                    <a:pt x="98078" y="647970"/>
                  </a:lnTo>
                  <a:lnTo>
                    <a:pt x="130521" y="680479"/>
                  </a:lnTo>
                  <a:lnTo>
                    <a:pt x="166592" y="708989"/>
                  </a:lnTo>
                  <a:lnTo>
                    <a:pt x="205927" y="733134"/>
                  </a:lnTo>
                  <a:lnTo>
                    <a:pt x="248161" y="752549"/>
                  </a:lnTo>
                  <a:lnTo>
                    <a:pt x="292931" y="766869"/>
                  </a:lnTo>
                  <a:lnTo>
                    <a:pt x="339872" y="775729"/>
                  </a:lnTo>
                  <a:lnTo>
                    <a:pt x="388620" y="778763"/>
                  </a:lnTo>
                  <a:lnTo>
                    <a:pt x="437367" y="775729"/>
                  </a:lnTo>
                  <a:lnTo>
                    <a:pt x="484308" y="766869"/>
                  </a:lnTo>
                  <a:lnTo>
                    <a:pt x="529078" y="752549"/>
                  </a:lnTo>
                  <a:lnTo>
                    <a:pt x="571312" y="733134"/>
                  </a:lnTo>
                  <a:lnTo>
                    <a:pt x="610647" y="708989"/>
                  </a:lnTo>
                  <a:lnTo>
                    <a:pt x="646718" y="680479"/>
                  </a:lnTo>
                  <a:lnTo>
                    <a:pt x="679161" y="647970"/>
                  </a:lnTo>
                  <a:lnTo>
                    <a:pt x="707612" y="611827"/>
                  </a:lnTo>
                  <a:lnTo>
                    <a:pt x="731707" y="572415"/>
                  </a:lnTo>
                  <a:lnTo>
                    <a:pt x="751081" y="530099"/>
                  </a:lnTo>
                  <a:lnTo>
                    <a:pt x="765371" y="485245"/>
                  </a:lnTo>
                  <a:lnTo>
                    <a:pt x="774212" y="438217"/>
                  </a:lnTo>
                  <a:lnTo>
                    <a:pt x="777240" y="389381"/>
                  </a:lnTo>
                  <a:lnTo>
                    <a:pt x="774212" y="340546"/>
                  </a:lnTo>
                  <a:lnTo>
                    <a:pt x="765371" y="293518"/>
                  </a:lnTo>
                  <a:lnTo>
                    <a:pt x="751081" y="248664"/>
                  </a:lnTo>
                  <a:lnTo>
                    <a:pt x="731707" y="206348"/>
                  </a:lnTo>
                  <a:lnTo>
                    <a:pt x="707612" y="166936"/>
                  </a:lnTo>
                  <a:lnTo>
                    <a:pt x="679161" y="130793"/>
                  </a:lnTo>
                  <a:lnTo>
                    <a:pt x="646718" y="98284"/>
                  </a:lnTo>
                  <a:lnTo>
                    <a:pt x="610647" y="69774"/>
                  </a:lnTo>
                  <a:lnTo>
                    <a:pt x="571312" y="45629"/>
                  </a:lnTo>
                  <a:lnTo>
                    <a:pt x="529078" y="26214"/>
                  </a:lnTo>
                  <a:lnTo>
                    <a:pt x="484308" y="11894"/>
                  </a:lnTo>
                  <a:lnTo>
                    <a:pt x="437367" y="3034"/>
                  </a:lnTo>
                  <a:lnTo>
                    <a:pt x="388620" y="0"/>
                  </a:lnTo>
                  <a:close/>
                </a:path>
              </a:pathLst>
            </a:custGeom>
            <a:solidFill>
              <a:srgbClr val="FFC000"/>
            </a:solidFill>
          </p:spPr>
          <p:txBody>
            <a:bodyPr wrap="square" lIns="0" tIns="0" rIns="0" bIns="0" rtlCol="0"/>
            <a:lstStyle/>
            <a:p>
              <a:endParaRPr/>
            </a:p>
          </p:txBody>
        </p:sp>
        <p:sp>
          <p:nvSpPr>
            <p:cNvPr id="19" name="object 19"/>
            <p:cNvSpPr/>
            <p:nvPr/>
          </p:nvSpPr>
          <p:spPr>
            <a:xfrm>
              <a:off x="7225284" y="3785616"/>
              <a:ext cx="454659" cy="20955"/>
            </a:xfrm>
            <a:custGeom>
              <a:avLst/>
              <a:gdLst/>
              <a:ahLst/>
              <a:cxnLst/>
              <a:rect l="l" t="t" r="r" b="b"/>
              <a:pathLst>
                <a:path w="454659" h="20954">
                  <a:moveTo>
                    <a:pt x="454660" y="20446"/>
                  </a:moveTo>
                  <a:lnTo>
                    <a:pt x="0" y="0"/>
                  </a:lnTo>
                </a:path>
              </a:pathLst>
            </a:custGeom>
            <a:ln w="6096">
              <a:solidFill>
                <a:srgbClr val="737474"/>
              </a:solidFill>
            </a:ln>
          </p:spPr>
          <p:txBody>
            <a:bodyPr wrap="square" lIns="0" tIns="0" rIns="0" bIns="0" rtlCol="0"/>
            <a:lstStyle/>
            <a:p>
              <a:endParaRPr/>
            </a:p>
          </p:txBody>
        </p:sp>
        <p:sp>
          <p:nvSpPr>
            <p:cNvPr id="20" name="object 20"/>
            <p:cNvSpPr/>
            <p:nvPr/>
          </p:nvSpPr>
          <p:spPr>
            <a:xfrm>
              <a:off x="7622270" y="1968230"/>
              <a:ext cx="894619" cy="894619"/>
            </a:xfrm>
            <a:prstGeom prst="rect">
              <a:avLst/>
            </a:prstGeom>
            <a:blipFill>
              <a:blip r:embed="rId4" cstate="print"/>
              <a:stretch>
                <a:fillRect/>
              </a:stretch>
            </a:blipFill>
          </p:spPr>
          <p:txBody>
            <a:bodyPr wrap="square" lIns="0" tIns="0" rIns="0" bIns="0" rtlCol="0"/>
            <a:lstStyle/>
            <a:p>
              <a:endParaRPr/>
            </a:p>
          </p:txBody>
        </p:sp>
        <p:sp>
          <p:nvSpPr>
            <p:cNvPr id="21" name="object 21"/>
            <p:cNvSpPr/>
            <p:nvPr/>
          </p:nvSpPr>
          <p:spPr>
            <a:xfrm>
              <a:off x="7680960" y="2026919"/>
              <a:ext cx="777240" cy="777240"/>
            </a:xfrm>
            <a:custGeom>
              <a:avLst/>
              <a:gdLst/>
              <a:ahLst/>
              <a:cxnLst/>
              <a:rect l="l" t="t" r="r" b="b"/>
              <a:pathLst>
                <a:path w="777240" h="777239">
                  <a:moveTo>
                    <a:pt x="388620" y="0"/>
                  </a:moveTo>
                  <a:lnTo>
                    <a:pt x="339872" y="3027"/>
                  </a:lnTo>
                  <a:lnTo>
                    <a:pt x="292931" y="11868"/>
                  </a:lnTo>
                  <a:lnTo>
                    <a:pt x="248161" y="26158"/>
                  </a:lnTo>
                  <a:lnTo>
                    <a:pt x="205927" y="45532"/>
                  </a:lnTo>
                  <a:lnTo>
                    <a:pt x="166592" y="69627"/>
                  </a:lnTo>
                  <a:lnTo>
                    <a:pt x="130521" y="98078"/>
                  </a:lnTo>
                  <a:lnTo>
                    <a:pt x="98078" y="130521"/>
                  </a:lnTo>
                  <a:lnTo>
                    <a:pt x="69627" y="166592"/>
                  </a:lnTo>
                  <a:lnTo>
                    <a:pt x="45532" y="205927"/>
                  </a:lnTo>
                  <a:lnTo>
                    <a:pt x="26158" y="248161"/>
                  </a:lnTo>
                  <a:lnTo>
                    <a:pt x="11868" y="292931"/>
                  </a:lnTo>
                  <a:lnTo>
                    <a:pt x="3027" y="339872"/>
                  </a:lnTo>
                  <a:lnTo>
                    <a:pt x="0" y="388619"/>
                  </a:lnTo>
                  <a:lnTo>
                    <a:pt x="3027" y="437367"/>
                  </a:lnTo>
                  <a:lnTo>
                    <a:pt x="11868" y="484308"/>
                  </a:lnTo>
                  <a:lnTo>
                    <a:pt x="26158" y="529078"/>
                  </a:lnTo>
                  <a:lnTo>
                    <a:pt x="45532" y="571312"/>
                  </a:lnTo>
                  <a:lnTo>
                    <a:pt x="69627" y="610647"/>
                  </a:lnTo>
                  <a:lnTo>
                    <a:pt x="98078" y="646718"/>
                  </a:lnTo>
                  <a:lnTo>
                    <a:pt x="130521" y="679161"/>
                  </a:lnTo>
                  <a:lnTo>
                    <a:pt x="166592" y="707612"/>
                  </a:lnTo>
                  <a:lnTo>
                    <a:pt x="205927" y="731707"/>
                  </a:lnTo>
                  <a:lnTo>
                    <a:pt x="248161" y="751081"/>
                  </a:lnTo>
                  <a:lnTo>
                    <a:pt x="292931" y="765371"/>
                  </a:lnTo>
                  <a:lnTo>
                    <a:pt x="339872" y="774212"/>
                  </a:lnTo>
                  <a:lnTo>
                    <a:pt x="388620" y="777239"/>
                  </a:lnTo>
                  <a:lnTo>
                    <a:pt x="437367" y="774212"/>
                  </a:lnTo>
                  <a:lnTo>
                    <a:pt x="484308" y="765371"/>
                  </a:lnTo>
                  <a:lnTo>
                    <a:pt x="529078" y="751081"/>
                  </a:lnTo>
                  <a:lnTo>
                    <a:pt x="571312" y="731707"/>
                  </a:lnTo>
                  <a:lnTo>
                    <a:pt x="610647" y="707612"/>
                  </a:lnTo>
                  <a:lnTo>
                    <a:pt x="646718" y="679161"/>
                  </a:lnTo>
                  <a:lnTo>
                    <a:pt x="679161" y="646718"/>
                  </a:lnTo>
                  <a:lnTo>
                    <a:pt x="707612" y="610647"/>
                  </a:lnTo>
                  <a:lnTo>
                    <a:pt x="731707" y="571312"/>
                  </a:lnTo>
                  <a:lnTo>
                    <a:pt x="751081" y="529078"/>
                  </a:lnTo>
                  <a:lnTo>
                    <a:pt x="765371" y="484308"/>
                  </a:lnTo>
                  <a:lnTo>
                    <a:pt x="774212" y="437367"/>
                  </a:lnTo>
                  <a:lnTo>
                    <a:pt x="777240" y="388619"/>
                  </a:lnTo>
                  <a:lnTo>
                    <a:pt x="774212" y="339872"/>
                  </a:lnTo>
                  <a:lnTo>
                    <a:pt x="765371" y="292931"/>
                  </a:lnTo>
                  <a:lnTo>
                    <a:pt x="751081" y="248161"/>
                  </a:lnTo>
                  <a:lnTo>
                    <a:pt x="731707" y="205927"/>
                  </a:lnTo>
                  <a:lnTo>
                    <a:pt x="707612" y="166592"/>
                  </a:lnTo>
                  <a:lnTo>
                    <a:pt x="679161" y="130521"/>
                  </a:lnTo>
                  <a:lnTo>
                    <a:pt x="646718" y="98078"/>
                  </a:lnTo>
                  <a:lnTo>
                    <a:pt x="610647" y="69627"/>
                  </a:lnTo>
                  <a:lnTo>
                    <a:pt x="571312" y="45532"/>
                  </a:lnTo>
                  <a:lnTo>
                    <a:pt x="529078" y="26158"/>
                  </a:lnTo>
                  <a:lnTo>
                    <a:pt x="484308" y="11868"/>
                  </a:lnTo>
                  <a:lnTo>
                    <a:pt x="437367" y="3027"/>
                  </a:lnTo>
                  <a:lnTo>
                    <a:pt x="388620" y="0"/>
                  </a:lnTo>
                  <a:close/>
                </a:path>
              </a:pathLst>
            </a:custGeom>
            <a:solidFill>
              <a:srgbClr val="00AF50"/>
            </a:solidFill>
          </p:spPr>
          <p:txBody>
            <a:bodyPr wrap="square" lIns="0" tIns="0" rIns="0" bIns="0" rtlCol="0"/>
            <a:lstStyle/>
            <a:p>
              <a:endParaRPr/>
            </a:p>
          </p:txBody>
        </p:sp>
        <p:sp>
          <p:nvSpPr>
            <p:cNvPr id="22" name="object 22"/>
            <p:cNvSpPr/>
            <p:nvPr/>
          </p:nvSpPr>
          <p:spPr>
            <a:xfrm>
              <a:off x="6894576" y="2415540"/>
              <a:ext cx="786765" cy="569595"/>
            </a:xfrm>
            <a:custGeom>
              <a:avLst/>
              <a:gdLst/>
              <a:ahLst/>
              <a:cxnLst/>
              <a:rect l="l" t="t" r="r" b="b"/>
              <a:pathLst>
                <a:path w="786765" h="569594">
                  <a:moveTo>
                    <a:pt x="786383" y="0"/>
                  </a:moveTo>
                  <a:lnTo>
                    <a:pt x="0" y="569340"/>
                  </a:lnTo>
                </a:path>
              </a:pathLst>
            </a:custGeom>
            <a:ln w="6096">
              <a:solidFill>
                <a:srgbClr val="737474"/>
              </a:solidFill>
            </a:ln>
          </p:spPr>
          <p:txBody>
            <a:bodyPr wrap="square" lIns="0" tIns="0" rIns="0" bIns="0" rtlCol="0"/>
            <a:lstStyle/>
            <a:p>
              <a:endParaRPr/>
            </a:p>
          </p:txBody>
        </p:sp>
      </p:grpSp>
      <p:sp>
        <p:nvSpPr>
          <p:cNvPr id="23" name="object 23"/>
          <p:cNvSpPr txBox="1">
            <a:spLocks/>
          </p:cNvSpPr>
          <p:nvPr/>
        </p:nvSpPr>
        <p:spPr>
          <a:xfrm>
            <a:off x="2543936" y="404875"/>
            <a:ext cx="7105650" cy="635000"/>
          </a:xfrm>
          <a:prstGeom prst="rect">
            <a:avLst/>
          </a:prstGeom>
        </p:spPr>
        <p:txBody>
          <a:bodyPr vert="horz" wrap="square" lIns="0" tIns="12065"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5" smtClean="0"/>
              <a:t>Handling missing data:</a:t>
            </a:r>
            <a:r>
              <a:rPr lang="en-US" spc="-15" smtClean="0"/>
              <a:t> </a:t>
            </a:r>
            <a:r>
              <a:rPr lang="en-US" spc="-5" smtClean="0"/>
              <a:t>notes</a:t>
            </a:r>
            <a:endParaRPr lang="en-US" spc="-5" dirty="0"/>
          </a:p>
        </p:txBody>
      </p:sp>
      <p:sp>
        <p:nvSpPr>
          <p:cNvPr id="25" name="object 24"/>
          <p:cNvSpPr txBox="1"/>
          <p:nvPr/>
        </p:nvSpPr>
        <p:spPr>
          <a:xfrm>
            <a:off x="8696706" y="2240407"/>
            <a:ext cx="2509520" cy="391160"/>
          </a:xfrm>
          <a:prstGeom prst="rect">
            <a:avLst/>
          </a:prstGeom>
        </p:spPr>
        <p:txBody>
          <a:bodyPr vert="horz" wrap="square" lIns="0" tIns="12700" rIns="0" bIns="0" rtlCol="0">
            <a:spAutoFit/>
          </a:bodyPr>
          <a:lstStyle/>
          <a:p>
            <a:pPr marL="12700" marR="5080">
              <a:lnSpc>
                <a:spcPct val="100000"/>
              </a:lnSpc>
              <a:spcBef>
                <a:spcPts val="100"/>
              </a:spcBef>
            </a:pPr>
            <a:r>
              <a:rPr sz="1200" b="1" spc="-5" dirty="0">
                <a:solidFill>
                  <a:srgbClr val="404040"/>
                </a:solidFill>
                <a:latin typeface="Arial"/>
                <a:cs typeface="Arial"/>
              </a:rPr>
              <a:t>Assigning a </a:t>
            </a:r>
            <a:r>
              <a:rPr sz="1200" b="1" dirty="0">
                <a:solidFill>
                  <a:srgbClr val="404040"/>
                </a:solidFill>
                <a:latin typeface="Arial"/>
                <a:cs typeface="Arial"/>
              </a:rPr>
              <a:t>unique </a:t>
            </a:r>
            <a:r>
              <a:rPr sz="1200" b="1" spc="-5" dirty="0">
                <a:solidFill>
                  <a:srgbClr val="404040"/>
                </a:solidFill>
                <a:latin typeface="Arial"/>
                <a:cs typeface="Arial"/>
              </a:rPr>
              <a:t>category </a:t>
            </a:r>
            <a:r>
              <a:rPr sz="1200" b="1" dirty="0">
                <a:solidFill>
                  <a:srgbClr val="404040"/>
                </a:solidFill>
                <a:latin typeface="Arial"/>
                <a:cs typeface="Arial"/>
              </a:rPr>
              <a:t>such  as</a:t>
            </a:r>
            <a:r>
              <a:rPr sz="1200" b="1" spc="-15" dirty="0">
                <a:solidFill>
                  <a:srgbClr val="404040"/>
                </a:solidFill>
                <a:latin typeface="Arial"/>
                <a:cs typeface="Arial"/>
              </a:rPr>
              <a:t> </a:t>
            </a:r>
            <a:r>
              <a:rPr sz="1200" b="1" dirty="0">
                <a:solidFill>
                  <a:srgbClr val="404040"/>
                </a:solidFill>
                <a:latin typeface="Arial"/>
                <a:cs typeface="Arial"/>
              </a:rPr>
              <a:t>‘unknown’</a:t>
            </a:r>
            <a:endParaRPr sz="1200">
              <a:latin typeface="Arial"/>
              <a:cs typeface="Arial"/>
            </a:endParaRPr>
          </a:p>
        </p:txBody>
      </p:sp>
      <p:sp>
        <p:nvSpPr>
          <p:cNvPr id="26" name="object 25"/>
          <p:cNvSpPr txBox="1"/>
          <p:nvPr/>
        </p:nvSpPr>
        <p:spPr>
          <a:xfrm>
            <a:off x="8696706" y="3658616"/>
            <a:ext cx="2288540" cy="757555"/>
          </a:xfrm>
          <a:prstGeom prst="rect">
            <a:avLst/>
          </a:prstGeom>
        </p:spPr>
        <p:txBody>
          <a:bodyPr vert="horz" wrap="square" lIns="0" tIns="12700" rIns="0" bIns="0" rtlCol="0">
            <a:spAutoFit/>
          </a:bodyPr>
          <a:lstStyle/>
          <a:p>
            <a:pPr marL="12700" marR="5080">
              <a:lnSpc>
                <a:spcPct val="100000"/>
              </a:lnSpc>
              <a:spcBef>
                <a:spcPts val="100"/>
              </a:spcBef>
            </a:pPr>
            <a:r>
              <a:rPr sz="1200" b="1" dirty="0">
                <a:solidFill>
                  <a:srgbClr val="585858"/>
                </a:solidFill>
                <a:latin typeface="Arial"/>
                <a:cs typeface="Arial"/>
              </a:rPr>
              <a:t>Predict </a:t>
            </a:r>
            <a:r>
              <a:rPr sz="1200" b="1" spc="-5" dirty="0">
                <a:solidFill>
                  <a:srgbClr val="585858"/>
                </a:solidFill>
                <a:latin typeface="Arial"/>
                <a:cs typeface="Arial"/>
              </a:rPr>
              <a:t>the </a:t>
            </a:r>
            <a:r>
              <a:rPr sz="1200" b="1" dirty="0">
                <a:solidFill>
                  <a:srgbClr val="585858"/>
                </a:solidFill>
                <a:latin typeface="Arial"/>
                <a:cs typeface="Arial"/>
              </a:rPr>
              <a:t>missing </a:t>
            </a:r>
            <a:r>
              <a:rPr sz="1200" b="1" spc="-5" dirty="0">
                <a:solidFill>
                  <a:srgbClr val="585858"/>
                </a:solidFill>
                <a:latin typeface="Arial"/>
                <a:cs typeface="Arial"/>
              </a:rPr>
              <a:t>values  </a:t>
            </a:r>
            <a:r>
              <a:rPr sz="1200" spc="10" dirty="0">
                <a:solidFill>
                  <a:srgbClr val="585858"/>
                </a:solidFill>
                <a:latin typeface="Arial"/>
                <a:cs typeface="Arial"/>
              </a:rPr>
              <a:t>With </a:t>
            </a:r>
            <a:r>
              <a:rPr sz="1200" dirty="0">
                <a:solidFill>
                  <a:srgbClr val="585858"/>
                </a:solidFill>
                <a:latin typeface="Arial"/>
                <a:cs typeface="Arial"/>
              </a:rPr>
              <a:t>the </a:t>
            </a:r>
            <a:r>
              <a:rPr sz="1200" spc="-5" dirty="0">
                <a:solidFill>
                  <a:srgbClr val="585858"/>
                </a:solidFill>
                <a:latin typeface="Arial"/>
                <a:cs typeface="Arial"/>
              </a:rPr>
              <a:t>help </a:t>
            </a:r>
            <a:r>
              <a:rPr sz="1200" dirty="0">
                <a:solidFill>
                  <a:srgbClr val="585858"/>
                </a:solidFill>
                <a:latin typeface="Arial"/>
                <a:cs typeface="Arial"/>
              </a:rPr>
              <a:t>of machine</a:t>
            </a:r>
            <a:r>
              <a:rPr sz="1200" spc="-200" dirty="0">
                <a:solidFill>
                  <a:srgbClr val="585858"/>
                </a:solidFill>
                <a:latin typeface="Arial"/>
                <a:cs typeface="Arial"/>
              </a:rPr>
              <a:t> </a:t>
            </a:r>
            <a:r>
              <a:rPr sz="1200" dirty="0">
                <a:solidFill>
                  <a:srgbClr val="585858"/>
                </a:solidFill>
                <a:latin typeface="Arial"/>
                <a:cs typeface="Arial"/>
              </a:rPr>
              <a:t>learning  </a:t>
            </a:r>
            <a:r>
              <a:rPr sz="1200" spc="-5" dirty="0">
                <a:solidFill>
                  <a:srgbClr val="585858"/>
                </a:solidFill>
                <a:latin typeface="Arial"/>
                <a:cs typeface="Arial"/>
              </a:rPr>
              <a:t>techniques such as regression on  </a:t>
            </a:r>
            <a:r>
              <a:rPr sz="1200" dirty="0">
                <a:solidFill>
                  <a:srgbClr val="585858"/>
                </a:solidFill>
                <a:latin typeface="Arial"/>
                <a:cs typeface="Arial"/>
              </a:rPr>
              <a:t>other</a:t>
            </a:r>
            <a:r>
              <a:rPr sz="1200" spc="-30" dirty="0">
                <a:solidFill>
                  <a:srgbClr val="585858"/>
                </a:solidFill>
                <a:latin typeface="Arial"/>
                <a:cs typeface="Arial"/>
              </a:rPr>
              <a:t> </a:t>
            </a:r>
            <a:r>
              <a:rPr sz="1200" dirty="0">
                <a:solidFill>
                  <a:srgbClr val="585858"/>
                </a:solidFill>
                <a:latin typeface="Arial"/>
                <a:cs typeface="Arial"/>
              </a:rPr>
              <a:t>features</a:t>
            </a:r>
            <a:endParaRPr sz="1200">
              <a:latin typeface="Arial"/>
              <a:cs typeface="Arial"/>
            </a:endParaRPr>
          </a:p>
        </p:txBody>
      </p:sp>
      <p:sp>
        <p:nvSpPr>
          <p:cNvPr id="27" name="object 26"/>
          <p:cNvSpPr txBox="1"/>
          <p:nvPr/>
        </p:nvSpPr>
        <p:spPr>
          <a:xfrm>
            <a:off x="8696706" y="5027803"/>
            <a:ext cx="2356485" cy="574675"/>
          </a:xfrm>
          <a:prstGeom prst="rect">
            <a:avLst/>
          </a:prstGeom>
        </p:spPr>
        <p:txBody>
          <a:bodyPr vert="horz" wrap="square" lIns="0" tIns="12700" rIns="0" bIns="0" rtlCol="0">
            <a:spAutoFit/>
          </a:bodyPr>
          <a:lstStyle/>
          <a:p>
            <a:pPr marL="12700" marR="5080">
              <a:lnSpc>
                <a:spcPct val="100000"/>
              </a:lnSpc>
              <a:spcBef>
                <a:spcPts val="100"/>
              </a:spcBef>
            </a:pPr>
            <a:r>
              <a:rPr sz="1200" b="1" dirty="0">
                <a:solidFill>
                  <a:srgbClr val="585858"/>
                </a:solidFill>
                <a:latin typeface="Arial"/>
                <a:cs typeface="Arial"/>
              </a:rPr>
              <a:t>Using </a:t>
            </a:r>
            <a:r>
              <a:rPr sz="1200" b="1" spc="-5" dirty="0">
                <a:solidFill>
                  <a:srgbClr val="585858"/>
                </a:solidFill>
                <a:latin typeface="Arial"/>
                <a:cs typeface="Arial"/>
              </a:rPr>
              <a:t>algorithms </a:t>
            </a:r>
            <a:r>
              <a:rPr sz="1200" b="1" spc="5" dirty="0">
                <a:solidFill>
                  <a:srgbClr val="585858"/>
                </a:solidFill>
                <a:latin typeface="Arial"/>
                <a:cs typeface="Arial"/>
              </a:rPr>
              <a:t>which</a:t>
            </a:r>
            <a:r>
              <a:rPr sz="1200" b="1" spc="-40" dirty="0">
                <a:solidFill>
                  <a:srgbClr val="585858"/>
                </a:solidFill>
                <a:latin typeface="Arial"/>
                <a:cs typeface="Arial"/>
              </a:rPr>
              <a:t> </a:t>
            </a:r>
            <a:r>
              <a:rPr sz="1200" b="1" spc="-5" dirty="0">
                <a:solidFill>
                  <a:srgbClr val="585858"/>
                </a:solidFill>
                <a:latin typeface="Arial"/>
                <a:cs typeface="Arial"/>
              </a:rPr>
              <a:t>support  </a:t>
            </a:r>
            <a:r>
              <a:rPr sz="1200" b="1" dirty="0">
                <a:solidFill>
                  <a:srgbClr val="585858"/>
                </a:solidFill>
                <a:latin typeface="Arial"/>
                <a:cs typeface="Arial"/>
              </a:rPr>
              <a:t>missing</a:t>
            </a:r>
            <a:r>
              <a:rPr sz="1200" b="1" spc="-15" dirty="0">
                <a:solidFill>
                  <a:srgbClr val="585858"/>
                </a:solidFill>
                <a:latin typeface="Arial"/>
                <a:cs typeface="Arial"/>
              </a:rPr>
              <a:t> </a:t>
            </a:r>
            <a:r>
              <a:rPr sz="1200" b="1" spc="-5" dirty="0">
                <a:solidFill>
                  <a:srgbClr val="585858"/>
                </a:solidFill>
                <a:latin typeface="Arial"/>
                <a:cs typeface="Arial"/>
              </a:rPr>
              <a:t>values</a:t>
            </a:r>
            <a:endParaRPr sz="1200">
              <a:latin typeface="Arial"/>
              <a:cs typeface="Arial"/>
            </a:endParaRPr>
          </a:p>
          <a:p>
            <a:pPr marL="12700">
              <a:lnSpc>
                <a:spcPct val="100000"/>
              </a:lnSpc>
            </a:pPr>
            <a:r>
              <a:rPr sz="1200" dirty="0">
                <a:solidFill>
                  <a:srgbClr val="585858"/>
                </a:solidFill>
                <a:latin typeface="Arial"/>
                <a:cs typeface="Arial"/>
              </a:rPr>
              <a:t>Like </a:t>
            </a:r>
            <a:r>
              <a:rPr sz="1200" spc="-5" dirty="0">
                <a:solidFill>
                  <a:srgbClr val="585858"/>
                </a:solidFill>
                <a:latin typeface="Arial"/>
                <a:cs typeface="Arial"/>
              </a:rPr>
              <a:t>KNN, </a:t>
            </a:r>
            <a:r>
              <a:rPr sz="1200" dirty="0">
                <a:solidFill>
                  <a:srgbClr val="585858"/>
                </a:solidFill>
                <a:latin typeface="Arial"/>
                <a:cs typeface="Arial"/>
              </a:rPr>
              <a:t>Random</a:t>
            </a:r>
            <a:r>
              <a:rPr sz="1200" spc="-70" dirty="0">
                <a:solidFill>
                  <a:srgbClr val="585858"/>
                </a:solidFill>
                <a:latin typeface="Arial"/>
                <a:cs typeface="Arial"/>
              </a:rPr>
              <a:t> </a:t>
            </a:r>
            <a:r>
              <a:rPr sz="1200" dirty="0">
                <a:solidFill>
                  <a:srgbClr val="585858"/>
                </a:solidFill>
                <a:latin typeface="Arial"/>
                <a:cs typeface="Arial"/>
              </a:rPr>
              <a:t>Forest</a:t>
            </a:r>
            <a:endParaRPr sz="1200">
              <a:latin typeface="Arial"/>
              <a:cs typeface="Arial"/>
            </a:endParaRPr>
          </a:p>
        </p:txBody>
      </p:sp>
      <p:sp>
        <p:nvSpPr>
          <p:cNvPr id="28" name="object 27"/>
          <p:cNvSpPr txBox="1"/>
          <p:nvPr/>
        </p:nvSpPr>
        <p:spPr>
          <a:xfrm>
            <a:off x="1335150" y="2314447"/>
            <a:ext cx="2182495" cy="574040"/>
          </a:xfrm>
          <a:prstGeom prst="rect">
            <a:avLst/>
          </a:prstGeom>
        </p:spPr>
        <p:txBody>
          <a:bodyPr vert="horz" wrap="square" lIns="0" tIns="12700" rIns="0" bIns="0" rtlCol="0">
            <a:spAutoFit/>
          </a:bodyPr>
          <a:lstStyle/>
          <a:p>
            <a:pPr marR="5080" algn="r">
              <a:lnSpc>
                <a:spcPct val="100000"/>
              </a:lnSpc>
              <a:spcBef>
                <a:spcPts val="100"/>
              </a:spcBef>
            </a:pPr>
            <a:r>
              <a:rPr sz="1200" b="1" dirty="0">
                <a:solidFill>
                  <a:srgbClr val="404040"/>
                </a:solidFill>
                <a:latin typeface="Arial"/>
                <a:cs typeface="Arial"/>
              </a:rPr>
              <a:t>Deleting</a:t>
            </a:r>
            <a:r>
              <a:rPr sz="1200" b="1" spc="-100" dirty="0">
                <a:solidFill>
                  <a:srgbClr val="404040"/>
                </a:solidFill>
                <a:latin typeface="Arial"/>
                <a:cs typeface="Arial"/>
              </a:rPr>
              <a:t> </a:t>
            </a:r>
            <a:r>
              <a:rPr sz="1200" b="1" spc="5" dirty="0">
                <a:solidFill>
                  <a:srgbClr val="404040"/>
                </a:solidFill>
                <a:latin typeface="Arial"/>
                <a:cs typeface="Arial"/>
              </a:rPr>
              <a:t>rows</a:t>
            </a:r>
            <a:endParaRPr sz="1200">
              <a:latin typeface="Arial"/>
              <a:cs typeface="Arial"/>
            </a:endParaRPr>
          </a:p>
          <a:p>
            <a:pPr marR="5715" algn="r">
              <a:lnSpc>
                <a:spcPct val="100000"/>
              </a:lnSpc>
            </a:pPr>
            <a:r>
              <a:rPr sz="1200" spc="-5" dirty="0">
                <a:solidFill>
                  <a:srgbClr val="404040"/>
                </a:solidFill>
                <a:latin typeface="Arial"/>
                <a:cs typeface="Arial"/>
              </a:rPr>
              <a:t>Delete </a:t>
            </a:r>
            <a:r>
              <a:rPr sz="1200" dirty="0">
                <a:solidFill>
                  <a:srgbClr val="404040"/>
                </a:solidFill>
                <a:latin typeface="Arial"/>
                <a:cs typeface="Arial"/>
              </a:rPr>
              <a:t>the </a:t>
            </a:r>
            <a:r>
              <a:rPr sz="1200" spc="-5" dirty="0">
                <a:solidFill>
                  <a:srgbClr val="404040"/>
                </a:solidFill>
                <a:latin typeface="Arial"/>
                <a:cs typeface="Arial"/>
              </a:rPr>
              <a:t>rows with </a:t>
            </a:r>
            <a:r>
              <a:rPr sz="1200" dirty="0">
                <a:solidFill>
                  <a:srgbClr val="404040"/>
                </a:solidFill>
                <a:latin typeface="Arial"/>
                <a:cs typeface="Arial"/>
              </a:rPr>
              <a:t>at leas</a:t>
            </a:r>
            <a:r>
              <a:rPr sz="1200" spc="-75" dirty="0">
                <a:solidFill>
                  <a:srgbClr val="404040"/>
                </a:solidFill>
                <a:latin typeface="Arial"/>
                <a:cs typeface="Arial"/>
              </a:rPr>
              <a:t> </a:t>
            </a:r>
            <a:r>
              <a:rPr sz="1200" spc="-5" dirty="0">
                <a:solidFill>
                  <a:srgbClr val="404040"/>
                </a:solidFill>
                <a:latin typeface="Arial"/>
                <a:cs typeface="Arial"/>
              </a:rPr>
              <a:t>one</a:t>
            </a:r>
            <a:endParaRPr sz="1200">
              <a:latin typeface="Arial"/>
              <a:cs typeface="Arial"/>
            </a:endParaRPr>
          </a:p>
          <a:p>
            <a:pPr marR="5080" algn="r">
              <a:lnSpc>
                <a:spcPct val="100000"/>
              </a:lnSpc>
            </a:pPr>
            <a:r>
              <a:rPr sz="1200" spc="-5" dirty="0">
                <a:solidFill>
                  <a:srgbClr val="404040"/>
                </a:solidFill>
                <a:latin typeface="Arial"/>
                <a:cs typeface="Arial"/>
              </a:rPr>
              <a:t>missing</a:t>
            </a:r>
            <a:r>
              <a:rPr sz="1200" spc="-80" dirty="0">
                <a:solidFill>
                  <a:srgbClr val="404040"/>
                </a:solidFill>
                <a:latin typeface="Arial"/>
                <a:cs typeface="Arial"/>
              </a:rPr>
              <a:t> </a:t>
            </a:r>
            <a:r>
              <a:rPr sz="1200" spc="-5" dirty="0">
                <a:solidFill>
                  <a:srgbClr val="404040"/>
                </a:solidFill>
                <a:latin typeface="Arial"/>
                <a:cs typeface="Arial"/>
              </a:rPr>
              <a:t>value</a:t>
            </a:r>
            <a:endParaRPr sz="1200">
              <a:latin typeface="Arial"/>
              <a:cs typeface="Arial"/>
            </a:endParaRPr>
          </a:p>
        </p:txBody>
      </p:sp>
      <p:sp>
        <p:nvSpPr>
          <p:cNvPr id="29" name="object 28"/>
          <p:cNvSpPr txBox="1"/>
          <p:nvPr/>
        </p:nvSpPr>
        <p:spPr>
          <a:xfrm>
            <a:off x="1102563" y="3659251"/>
            <a:ext cx="2426970" cy="574040"/>
          </a:xfrm>
          <a:prstGeom prst="rect">
            <a:avLst/>
          </a:prstGeom>
        </p:spPr>
        <p:txBody>
          <a:bodyPr vert="horz" wrap="square" lIns="0" tIns="12700" rIns="0" bIns="0" rtlCol="0">
            <a:spAutoFit/>
          </a:bodyPr>
          <a:lstStyle/>
          <a:p>
            <a:pPr marR="5080" algn="r">
              <a:lnSpc>
                <a:spcPct val="100000"/>
              </a:lnSpc>
              <a:spcBef>
                <a:spcPts val="100"/>
              </a:spcBef>
            </a:pPr>
            <a:r>
              <a:rPr sz="1200" b="1" dirty="0">
                <a:solidFill>
                  <a:srgbClr val="404040"/>
                </a:solidFill>
                <a:latin typeface="Arial"/>
                <a:cs typeface="Arial"/>
              </a:rPr>
              <a:t>Deleting</a:t>
            </a:r>
            <a:r>
              <a:rPr sz="1200" b="1" spc="-70" dirty="0">
                <a:solidFill>
                  <a:srgbClr val="404040"/>
                </a:solidFill>
                <a:latin typeface="Arial"/>
                <a:cs typeface="Arial"/>
              </a:rPr>
              <a:t> </a:t>
            </a:r>
            <a:r>
              <a:rPr sz="1200" b="1" spc="-5" dirty="0">
                <a:solidFill>
                  <a:srgbClr val="404040"/>
                </a:solidFill>
                <a:latin typeface="Arial"/>
                <a:cs typeface="Arial"/>
              </a:rPr>
              <a:t>Columns</a:t>
            </a:r>
            <a:endParaRPr sz="1200">
              <a:latin typeface="Arial"/>
              <a:cs typeface="Arial"/>
            </a:endParaRPr>
          </a:p>
          <a:p>
            <a:pPr marR="6985" algn="r">
              <a:lnSpc>
                <a:spcPct val="100000"/>
              </a:lnSpc>
            </a:pPr>
            <a:r>
              <a:rPr sz="1200" spc="-5" dirty="0">
                <a:solidFill>
                  <a:srgbClr val="404040"/>
                </a:solidFill>
                <a:latin typeface="Arial"/>
                <a:cs typeface="Arial"/>
              </a:rPr>
              <a:t>Delete </a:t>
            </a:r>
            <a:r>
              <a:rPr sz="1200" dirty="0">
                <a:solidFill>
                  <a:srgbClr val="404040"/>
                </a:solidFill>
                <a:latin typeface="Arial"/>
                <a:cs typeface="Arial"/>
              </a:rPr>
              <a:t>the columns </a:t>
            </a:r>
            <a:r>
              <a:rPr sz="1200" spc="-5" dirty="0">
                <a:solidFill>
                  <a:srgbClr val="404040"/>
                </a:solidFill>
                <a:latin typeface="Arial"/>
                <a:cs typeface="Arial"/>
              </a:rPr>
              <a:t>with </a:t>
            </a:r>
            <a:r>
              <a:rPr sz="1200" dirty="0">
                <a:solidFill>
                  <a:srgbClr val="404040"/>
                </a:solidFill>
                <a:latin typeface="Arial"/>
                <a:cs typeface="Arial"/>
              </a:rPr>
              <a:t>at leas</a:t>
            </a:r>
            <a:r>
              <a:rPr sz="1200" spc="-125" dirty="0">
                <a:solidFill>
                  <a:srgbClr val="404040"/>
                </a:solidFill>
                <a:latin typeface="Arial"/>
                <a:cs typeface="Arial"/>
              </a:rPr>
              <a:t> </a:t>
            </a:r>
            <a:r>
              <a:rPr sz="1200" spc="-5" dirty="0">
                <a:solidFill>
                  <a:srgbClr val="404040"/>
                </a:solidFill>
                <a:latin typeface="Arial"/>
                <a:cs typeface="Arial"/>
              </a:rPr>
              <a:t>one</a:t>
            </a:r>
            <a:endParaRPr sz="1200">
              <a:latin typeface="Arial"/>
              <a:cs typeface="Arial"/>
            </a:endParaRPr>
          </a:p>
          <a:p>
            <a:pPr marR="5080" algn="r">
              <a:lnSpc>
                <a:spcPct val="100000"/>
              </a:lnSpc>
            </a:pPr>
            <a:r>
              <a:rPr sz="1200" spc="-5" dirty="0">
                <a:solidFill>
                  <a:srgbClr val="404040"/>
                </a:solidFill>
                <a:latin typeface="Arial"/>
                <a:cs typeface="Arial"/>
              </a:rPr>
              <a:t>missing</a:t>
            </a:r>
            <a:r>
              <a:rPr sz="1200" spc="-80" dirty="0">
                <a:solidFill>
                  <a:srgbClr val="404040"/>
                </a:solidFill>
                <a:latin typeface="Arial"/>
                <a:cs typeface="Arial"/>
              </a:rPr>
              <a:t> </a:t>
            </a:r>
            <a:r>
              <a:rPr sz="1200" spc="-5" dirty="0">
                <a:solidFill>
                  <a:srgbClr val="404040"/>
                </a:solidFill>
                <a:latin typeface="Arial"/>
                <a:cs typeface="Arial"/>
              </a:rPr>
              <a:t>value</a:t>
            </a:r>
            <a:endParaRPr sz="1200">
              <a:latin typeface="Arial"/>
              <a:cs typeface="Arial"/>
            </a:endParaRPr>
          </a:p>
        </p:txBody>
      </p:sp>
      <p:sp>
        <p:nvSpPr>
          <p:cNvPr id="30" name="object 29"/>
          <p:cNvSpPr txBox="1"/>
          <p:nvPr/>
        </p:nvSpPr>
        <p:spPr>
          <a:xfrm>
            <a:off x="4847971" y="5353767"/>
            <a:ext cx="2493645" cy="738505"/>
          </a:xfrm>
          <a:prstGeom prst="rect">
            <a:avLst/>
          </a:prstGeom>
        </p:spPr>
        <p:txBody>
          <a:bodyPr vert="horz" wrap="square" lIns="0" tIns="59055" rIns="0" bIns="0" rtlCol="0">
            <a:spAutoFit/>
          </a:bodyPr>
          <a:lstStyle/>
          <a:p>
            <a:pPr marL="3175" algn="ctr">
              <a:lnSpc>
                <a:spcPct val="100000"/>
              </a:lnSpc>
              <a:spcBef>
                <a:spcPts val="465"/>
              </a:spcBef>
            </a:pPr>
            <a:r>
              <a:rPr sz="2000" b="1" dirty="0">
                <a:solidFill>
                  <a:srgbClr val="404040"/>
                </a:solidFill>
                <a:latin typeface="Arial"/>
                <a:cs typeface="Arial"/>
              </a:rPr>
              <a:t>TECHNIQUES</a:t>
            </a:r>
            <a:endParaRPr sz="2000">
              <a:latin typeface="Arial"/>
              <a:cs typeface="Arial"/>
            </a:endParaRPr>
          </a:p>
          <a:p>
            <a:pPr marL="12700" marR="5080" algn="ctr">
              <a:lnSpc>
                <a:spcPct val="100000"/>
              </a:lnSpc>
              <a:spcBef>
                <a:spcPts val="204"/>
              </a:spcBef>
            </a:pPr>
            <a:r>
              <a:rPr sz="1100" dirty="0">
                <a:solidFill>
                  <a:srgbClr val="404040"/>
                </a:solidFill>
                <a:latin typeface="Arial"/>
                <a:cs typeface="Arial"/>
              </a:rPr>
              <a:t>Different techniques </a:t>
            </a:r>
            <a:r>
              <a:rPr sz="1100" spc="-5" dirty="0">
                <a:solidFill>
                  <a:srgbClr val="404040"/>
                </a:solidFill>
                <a:latin typeface="Arial"/>
                <a:cs typeface="Arial"/>
              </a:rPr>
              <a:t>in handling</a:t>
            </a:r>
            <a:r>
              <a:rPr sz="1100" spc="-85" dirty="0">
                <a:solidFill>
                  <a:srgbClr val="404040"/>
                </a:solidFill>
                <a:latin typeface="Arial"/>
                <a:cs typeface="Arial"/>
              </a:rPr>
              <a:t> </a:t>
            </a:r>
            <a:r>
              <a:rPr sz="1100" spc="-5" dirty="0">
                <a:solidFill>
                  <a:srgbClr val="404040"/>
                </a:solidFill>
                <a:latin typeface="Arial"/>
                <a:cs typeface="Arial"/>
              </a:rPr>
              <a:t>missing  </a:t>
            </a:r>
            <a:r>
              <a:rPr sz="1100" dirty="0">
                <a:solidFill>
                  <a:srgbClr val="404040"/>
                </a:solidFill>
                <a:latin typeface="Arial"/>
                <a:cs typeface="Arial"/>
              </a:rPr>
              <a:t>data </a:t>
            </a:r>
            <a:r>
              <a:rPr sz="1100" spc="-5" dirty="0">
                <a:solidFill>
                  <a:srgbClr val="404040"/>
                </a:solidFill>
                <a:latin typeface="Arial"/>
                <a:cs typeface="Arial"/>
              </a:rPr>
              <a:t>in </a:t>
            </a:r>
            <a:r>
              <a:rPr sz="1100" dirty="0">
                <a:solidFill>
                  <a:srgbClr val="404040"/>
                </a:solidFill>
                <a:latin typeface="Arial"/>
                <a:cs typeface="Arial"/>
              </a:rPr>
              <a:t>machine </a:t>
            </a:r>
            <a:r>
              <a:rPr sz="1100" spc="-5" dirty="0">
                <a:solidFill>
                  <a:srgbClr val="404040"/>
                </a:solidFill>
                <a:latin typeface="Arial"/>
                <a:cs typeface="Arial"/>
              </a:rPr>
              <a:t>learning</a:t>
            </a:r>
            <a:r>
              <a:rPr sz="1100" spc="-50" dirty="0">
                <a:solidFill>
                  <a:srgbClr val="404040"/>
                </a:solidFill>
                <a:latin typeface="Arial"/>
                <a:cs typeface="Arial"/>
              </a:rPr>
              <a:t> </a:t>
            </a:r>
            <a:r>
              <a:rPr sz="1100" dirty="0">
                <a:solidFill>
                  <a:srgbClr val="404040"/>
                </a:solidFill>
                <a:latin typeface="Arial"/>
                <a:cs typeface="Arial"/>
              </a:rPr>
              <a:t>research</a:t>
            </a:r>
            <a:endParaRPr sz="1100">
              <a:latin typeface="Arial"/>
              <a:cs typeface="Arial"/>
            </a:endParaRPr>
          </a:p>
        </p:txBody>
      </p:sp>
      <p:sp>
        <p:nvSpPr>
          <p:cNvPr id="31" name="object 30"/>
          <p:cNvSpPr txBox="1"/>
          <p:nvPr/>
        </p:nvSpPr>
        <p:spPr>
          <a:xfrm>
            <a:off x="3914902" y="2186686"/>
            <a:ext cx="421640" cy="452120"/>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FFFFFF"/>
                </a:solidFill>
                <a:latin typeface="Arial"/>
                <a:cs typeface="Arial"/>
              </a:rPr>
              <a:t>01</a:t>
            </a:r>
            <a:endParaRPr sz="2800">
              <a:latin typeface="Arial"/>
              <a:cs typeface="Arial"/>
            </a:endParaRPr>
          </a:p>
        </p:txBody>
      </p:sp>
      <p:sp>
        <p:nvSpPr>
          <p:cNvPr id="32" name="object 31"/>
          <p:cNvSpPr txBox="1"/>
          <p:nvPr/>
        </p:nvSpPr>
        <p:spPr>
          <a:xfrm>
            <a:off x="7885303" y="2178557"/>
            <a:ext cx="422275" cy="452120"/>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FFFFFF"/>
                </a:solidFill>
                <a:latin typeface="Arial"/>
                <a:cs typeface="Arial"/>
              </a:rPr>
              <a:t>04</a:t>
            </a:r>
            <a:endParaRPr sz="2800">
              <a:latin typeface="Arial"/>
              <a:cs typeface="Arial"/>
            </a:endParaRPr>
          </a:p>
        </p:txBody>
      </p:sp>
      <p:sp>
        <p:nvSpPr>
          <p:cNvPr id="33" name="object 32"/>
          <p:cNvSpPr txBox="1"/>
          <p:nvPr/>
        </p:nvSpPr>
        <p:spPr>
          <a:xfrm>
            <a:off x="3914902" y="3548888"/>
            <a:ext cx="421640" cy="452120"/>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FFFFFF"/>
                </a:solidFill>
                <a:latin typeface="Arial"/>
                <a:cs typeface="Arial"/>
              </a:rPr>
              <a:t>02</a:t>
            </a:r>
            <a:endParaRPr sz="2800">
              <a:latin typeface="Arial"/>
              <a:cs typeface="Arial"/>
            </a:endParaRPr>
          </a:p>
        </p:txBody>
      </p:sp>
      <p:sp>
        <p:nvSpPr>
          <p:cNvPr id="34" name="object 33"/>
          <p:cNvSpPr txBox="1"/>
          <p:nvPr/>
        </p:nvSpPr>
        <p:spPr>
          <a:xfrm>
            <a:off x="957783" y="4959477"/>
            <a:ext cx="3382645" cy="452120"/>
          </a:xfrm>
          <a:prstGeom prst="rect">
            <a:avLst/>
          </a:prstGeom>
        </p:spPr>
        <p:txBody>
          <a:bodyPr vert="horz" wrap="square" lIns="0" tIns="12065" rIns="0" bIns="0" rtlCol="0">
            <a:spAutoFit/>
          </a:bodyPr>
          <a:lstStyle/>
          <a:p>
            <a:pPr marL="12700">
              <a:lnSpc>
                <a:spcPct val="100000"/>
              </a:lnSpc>
              <a:spcBef>
                <a:spcPts val="95"/>
              </a:spcBef>
              <a:tabLst>
                <a:tab pos="2973070" algn="l"/>
              </a:tabLst>
            </a:pPr>
            <a:r>
              <a:rPr sz="1200" b="1" spc="-5" dirty="0">
                <a:solidFill>
                  <a:srgbClr val="404040"/>
                </a:solidFill>
                <a:latin typeface="Arial"/>
                <a:cs typeface="Arial"/>
              </a:rPr>
              <a:t>R</a:t>
            </a:r>
            <a:r>
              <a:rPr sz="1200" b="1" dirty="0">
                <a:solidFill>
                  <a:srgbClr val="404040"/>
                </a:solidFill>
                <a:latin typeface="Arial"/>
                <a:cs typeface="Arial"/>
              </a:rPr>
              <a:t>eplacing</a:t>
            </a:r>
            <a:r>
              <a:rPr sz="1200" b="1" spc="-15" dirty="0">
                <a:solidFill>
                  <a:srgbClr val="404040"/>
                </a:solidFill>
                <a:latin typeface="Arial"/>
                <a:cs typeface="Arial"/>
              </a:rPr>
              <a:t> </a:t>
            </a:r>
            <a:r>
              <a:rPr sz="1200" b="1" spc="20" dirty="0">
                <a:solidFill>
                  <a:srgbClr val="404040"/>
                </a:solidFill>
                <a:latin typeface="Arial"/>
                <a:cs typeface="Arial"/>
              </a:rPr>
              <a:t>w</a:t>
            </a:r>
            <a:r>
              <a:rPr sz="1200" b="1" dirty="0">
                <a:solidFill>
                  <a:srgbClr val="404040"/>
                </a:solidFill>
                <a:latin typeface="Arial"/>
                <a:cs typeface="Arial"/>
              </a:rPr>
              <a:t>ith</a:t>
            </a:r>
            <a:r>
              <a:rPr sz="1200" b="1" spc="-15" dirty="0">
                <a:solidFill>
                  <a:srgbClr val="404040"/>
                </a:solidFill>
                <a:latin typeface="Arial"/>
                <a:cs typeface="Arial"/>
              </a:rPr>
              <a:t> </a:t>
            </a:r>
            <a:r>
              <a:rPr sz="1200" b="1" dirty="0">
                <a:solidFill>
                  <a:srgbClr val="404040"/>
                </a:solidFill>
                <a:latin typeface="Arial"/>
                <a:cs typeface="Arial"/>
              </a:rPr>
              <a:t>mean/median/m</a:t>
            </a:r>
            <a:r>
              <a:rPr sz="1200" b="1" spc="-5" dirty="0">
                <a:solidFill>
                  <a:srgbClr val="404040"/>
                </a:solidFill>
                <a:latin typeface="Arial"/>
                <a:cs typeface="Arial"/>
              </a:rPr>
              <a:t>o</a:t>
            </a:r>
            <a:r>
              <a:rPr sz="1200" b="1" dirty="0">
                <a:solidFill>
                  <a:srgbClr val="404040"/>
                </a:solidFill>
                <a:latin typeface="Arial"/>
                <a:cs typeface="Arial"/>
              </a:rPr>
              <a:t>de	</a:t>
            </a:r>
            <a:r>
              <a:rPr sz="2800" b="1" dirty="0">
                <a:solidFill>
                  <a:srgbClr val="FFFFFF"/>
                </a:solidFill>
                <a:latin typeface="Arial"/>
                <a:cs typeface="Arial"/>
              </a:rPr>
              <a:t>03</a:t>
            </a:r>
            <a:endParaRPr sz="2800">
              <a:latin typeface="Arial"/>
              <a:cs typeface="Arial"/>
            </a:endParaRPr>
          </a:p>
        </p:txBody>
      </p:sp>
      <p:sp>
        <p:nvSpPr>
          <p:cNvPr id="35" name="object 34"/>
          <p:cNvSpPr txBox="1"/>
          <p:nvPr/>
        </p:nvSpPr>
        <p:spPr>
          <a:xfrm>
            <a:off x="7860283" y="3558921"/>
            <a:ext cx="421640" cy="452120"/>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FFFFFF"/>
                </a:solidFill>
                <a:latin typeface="Arial"/>
                <a:cs typeface="Arial"/>
              </a:rPr>
              <a:t>05</a:t>
            </a:r>
            <a:endParaRPr sz="2800">
              <a:latin typeface="Arial"/>
              <a:cs typeface="Arial"/>
            </a:endParaRPr>
          </a:p>
        </p:txBody>
      </p:sp>
      <p:sp>
        <p:nvSpPr>
          <p:cNvPr id="36" name="object 35"/>
          <p:cNvSpPr txBox="1"/>
          <p:nvPr/>
        </p:nvSpPr>
        <p:spPr>
          <a:xfrm>
            <a:off x="7836534" y="4954651"/>
            <a:ext cx="421640" cy="452120"/>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FFFFFF"/>
                </a:solidFill>
                <a:latin typeface="Arial"/>
                <a:cs typeface="Arial"/>
              </a:rPr>
              <a:t>06</a:t>
            </a:r>
            <a:endParaRPr sz="2800">
              <a:latin typeface="Arial"/>
              <a:cs typeface="Arial"/>
            </a:endParaRPr>
          </a:p>
        </p:txBody>
      </p:sp>
    </p:spTree>
    <p:extLst>
      <p:ext uri="{BB962C8B-B14F-4D97-AF65-F5344CB8AC3E}">
        <p14:creationId xmlns:p14="http://schemas.microsoft.com/office/powerpoint/2010/main" val="2332472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1740006" y="6382814"/>
            <a:ext cx="226060" cy="226695"/>
          </a:xfrm>
          <a:prstGeom prst="rect">
            <a:avLst/>
          </a:prstGeom>
        </p:spPr>
        <p:txBody>
          <a:bodyPr vert="horz" wrap="square" lIns="0" tIns="0" rIns="0" bIns="0" rtlCol="0">
            <a:spAutoFit/>
          </a:bodyPr>
          <a:lstStyle/>
          <a:p>
            <a:pPr>
              <a:lnSpc>
                <a:spcPts val="1764"/>
              </a:lnSpc>
            </a:pPr>
            <a:r>
              <a:rPr sz="1600" b="1" spc="-5" dirty="0">
                <a:solidFill>
                  <a:srgbClr val="001F5F"/>
                </a:solidFill>
                <a:latin typeface="Arial"/>
                <a:cs typeface="Arial"/>
              </a:rPr>
              <a:t>20</a:t>
            </a:r>
            <a:endParaRPr sz="1600">
              <a:latin typeface="Arial"/>
              <a:cs typeface="Arial"/>
            </a:endParaRPr>
          </a:p>
        </p:txBody>
      </p:sp>
      <p:sp>
        <p:nvSpPr>
          <p:cNvPr id="3" name="object 3"/>
          <p:cNvSpPr/>
          <p:nvPr/>
        </p:nvSpPr>
        <p:spPr>
          <a:xfrm>
            <a:off x="6156959" y="0"/>
            <a:ext cx="6035040" cy="6853555"/>
          </a:xfrm>
          <a:custGeom>
            <a:avLst/>
            <a:gdLst/>
            <a:ahLst/>
            <a:cxnLst/>
            <a:rect l="l" t="t" r="r" b="b"/>
            <a:pathLst>
              <a:path w="6035040" h="6853555">
                <a:moveTo>
                  <a:pt x="0" y="6853427"/>
                </a:moveTo>
                <a:lnTo>
                  <a:pt x="6035040" y="6853427"/>
                </a:lnTo>
                <a:lnTo>
                  <a:pt x="6035040" y="0"/>
                </a:lnTo>
                <a:lnTo>
                  <a:pt x="0" y="0"/>
                </a:lnTo>
                <a:lnTo>
                  <a:pt x="0" y="6853427"/>
                </a:lnTo>
                <a:close/>
              </a:path>
            </a:pathLst>
          </a:custGeom>
          <a:solidFill>
            <a:srgbClr val="F1F1F1"/>
          </a:solidFill>
        </p:spPr>
        <p:txBody>
          <a:bodyPr wrap="square" lIns="0" tIns="0" rIns="0" bIns="0" rtlCol="0"/>
          <a:lstStyle/>
          <a:p>
            <a:endParaRPr/>
          </a:p>
        </p:txBody>
      </p:sp>
      <p:sp>
        <p:nvSpPr>
          <p:cNvPr id="4" name="object 4"/>
          <p:cNvSpPr txBox="1">
            <a:spLocks/>
          </p:cNvSpPr>
          <p:nvPr/>
        </p:nvSpPr>
        <p:spPr>
          <a:xfrm>
            <a:off x="2425064" y="293623"/>
            <a:ext cx="7342505" cy="848360"/>
          </a:xfrm>
          <a:prstGeom prst="rect">
            <a:avLst/>
          </a:prstGeom>
        </p:spPr>
        <p:txBody>
          <a:bodyPr vert="horz" wrap="square" lIns="0" tIns="12700"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5400" smtClean="0"/>
              <a:t>Handling missing</a:t>
            </a:r>
            <a:r>
              <a:rPr lang="en-US" sz="5400" spc="-95" smtClean="0"/>
              <a:t> </a:t>
            </a:r>
            <a:r>
              <a:rPr lang="en-US" sz="5400" smtClean="0"/>
              <a:t>data</a:t>
            </a:r>
            <a:endParaRPr lang="en-US" sz="5400"/>
          </a:p>
        </p:txBody>
      </p:sp>
      <p:grpSp>
        <p:nvGrpSpPr>
          <p:cNvPr id="5" name="object 5"/>
          <p:cNvGrpSpPr/>
          <p:nvPr/>
        </p:nvGrpSpPr>
        <p:grpSpPr>
          <a:xfrm>
            <a:off x="2009436" y="1494663"/>
            <a:ext cx="5989320" cy="4719320"/>
            <a:chOff x="2009436" y="1494663"/>
            <a:chExt cx="5989320" cy="4719320"/>
          </a:xfrm>
        </p:grpSpPr>
        <p:sp>
          <p:nvSpPr>
            <p:cNvPr id="6" name="object 6"/>
            <p:cNvSpPr/>
            <p:nvPr/>
          </p:nvSpPr>
          <p:spPr>
            <a:xfrm>
              <a:off x="5016245" y="4838572"/>
              <a:ext cx="147065" cy="175259"/>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184266" y="2688336"/>
              <a:ext cx="48260" cy="49530"/>
            </a:xfrm>
            <a:custGeom>
              <a:avLst/>
              <a:gdLst/>
              <a:ahLst/>
              <a:cxnLst/>
              <a:rect l="l" t="t" r="r" b="b"/>
              <a:pathLst>
                <a:path w="48260" h="49530">
                  <a:moveTo>
                    <a:pt x="24003" y="0"/>
                  </a:moveTo>
                  <a:lnTo>
                    <a:pt x="14733" y="1956"/>
                  </a:lnTo>
                  <a:lnTo>
                    <a:pt x="7096" y="7270"/>
                  </a:lnTo>
                  <a:lnTo>
                    <a:pt x="1910" y="15109"/>
                  </a:lnTo>
                  <a:lnTo>
                    <a:pt x="0" y="24637"/>
                  </a:lnTo>
                  <a:lnTo>
                    <a:pt x="1910" y="34093"/>
                  </a:lnTo>
                  <a:lnTo>
                    <a:pt x="7096" y="41894"/>
                  </a:lnTo>
                  <a:lnTo>
                    <a:pt x="14733" y="47194"/>
                  </a:lnTo>
                  <a:lnTo>
                    <a:pt x="24003" y="49149"/>
                  </a:lnTo>
                  <a:lnTo>
                    <a:pt x="33272" y="47194"/>
                  </a:lnTo>
                  <a:lnTo>
                    <a:pt x="40909" y="41894"/>
                  </a:lnTo>
                  <a:lnTo>
                    <a:pt x="46095" y="34093"/>
                  </a:lnTo>
                  <a:lnTo>
                    <a:pt x="48006" y="24637"/>
                  </a:lnTo>
                  <a:lnTo>
                    <a:pt x="46095" y="15109"/>
                  </a:lnTo>
                  <a:lnTo>
                    <a:pt x="40909" y="7270"/>
                  </a:lnTo>
                  <a:lnTo>
                    <a:pt x="33272" y="1956"/>
                  </a:lnTo>
                  <a:lnTo>
                    <a:pt x="24003" y="0"/>
                  </a:lnTo>
                  <a:close/>
                </a:path>
              </a:pathLst>
            </a:custGeom>
            <a:solidFill>
              <a:srgbClr val="555656"/>
            </a:solidFill>
          </p:spPr>
          <p:txBody>
            <a:bodyPr wrap="square" lIns="0" tIns="0" rIns="0" bIns="0" rtlCol="0"/>
            <a:lstStyle/>
            <a:p>
              <a:endParaRPr/>
            </a:p>
          </p:txBody>
        </p:sp>
        <p:sp>
          <p:nvSpPr>
            <p:cNvPr id="8" name="object 8"/>
            <p:cNvSpPr/>
            <p:nvPr/>
          </p:nvSpPr>
          <p:spPr>
            <a:xfrm>
              <a:off x="5447664" y="4523105"/>
              <a:ext cx="128777" cy="128777"/>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5261736" y="4606925"/>
              <a:ext cx="172974" cy="172974"/>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5228208" y="4591811"/>
              <a:ext cx="40640" cy="40640"/>
            </a:xfrm>
            <a:custGeom>
              <a:avLst/>
              <a:gdLst/>
              <a:ahLst/>
              <a:cxnLst/>
              <a:rect l="l" t="t" r="r" b="b"/>
              <a:pathLst>
                <a:path w="40639" h="40639">
                  <a:moveTo>
                    <a:pt x="20192" y="0"/>
                  </a:moveTo>
                  <a:lnTo>
                    <a:pt x="12322" y="1260"/>
                  </a:lnTo>
                  <a:lnTo>
                    <a:pt x="5905" y="5032"/>
                  </a:lnTo>
                  <a:lnTo>
                    <a:pt x="1583" y="11304"/>
                  </a:lnTo>
                  <a:lnTo>
                    <a:pt x="0" y="20065"/>
                  </a:lnTo>
                  <a:lnTo>
                    <a:pt x="1583" y="27936"/>
                  </a:lnTo>
                  <a:lnTo>
                    <a:pt x="5905" y="34353"/>
                  </a:lnTo>
                  <a:lnTo>
                    <a:pt x="12322" y="38675"/>
                  </a:lnTo>
                  <a:lnTo>
                    <a:pt x="20192" y="40258"/>
                  </a:lnTo>
                  <a:lnTo>
                    <a:pt x="28043" y="38675"/>
                  </a:lnTo>
                  <a:lnTo>
                    <a:pt x="34416" y="34353"/>
                  </a:lnTo>
                  <a:lnTo>
                    <a:pt x="38695" y="27936"/>
                  </a:lnTo>
                  <a:lnTo>
                    <a:pt x="40258" y="20065"/>
                  </a:lnTo>
                  <a:lnTo>
                    <a:pt x="38695" y="12215"/>
                  </a:lnTo>
                  <a:lnTo>
                    <a:pt x="34416" y="5841"/>
                  </a:lnTo>
                  <a:lnTo>
                    <a:pt x="28043" y="1563"/>
                  </a:lnTo>
                  <a:lnTo>
                    <a:pt x="20192" y="0"/>
                  </a:lnTo>
                  <a:close/>
                </a:path>
              </a:pathLst>
            </a:custGeom>
            <a:solidFill>
              <a:srgbClr val="555656"/>
            </a:solidFill>
          </p:spPr>
          <p:txBody>
            <a:bodyPr wrap="square" lIns="0" tIns="0" rIns="0" bIns="0" rtlCol="0"/>
            <a:lstStyle/>
            <a:p>
              <a:endParaRPr/>
            </a:p>
          </p:txBody>
        </p:sp>
        <p:sp>
          <p:nvSpPr>
            <p:cNvPr id="11" name="object 11"/>
            <p:cNvSpPr/>
            <p:nvPr/>
          </p:nvSpPr>
          <p:spPr>
            <a:xfrm>
              <a:off x="5446522" y="4062857"/>
              <a:ext cx="75056" cy="75056"/>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5534913" y="4244467"/>
              <a:ext cx="75057" cy="76453"/>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5776975" y="3860164"/>
              <a:ext cx="67437" cy="66293"/>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4952619" y="5155565"/>
              <a:ext cx="26670" cy="26670"/>
            </a:xfrm>
            <a:custGeom>
              <a:avLst/>
              <a:gdLst/>
              <a:ahLst/>
              <a:cxnLst/>
              <a:rect l="l" t="t" r="r" b="b"/>
              <a:pathLst>
                <a:path w="26670" h="26670">
                  <a:moveTo>
                    <a:pt x="19811" y="0"/>
                  </a:moveTo>
                  <a:lnTo>
                    <a:pt x="6603" y="0"/>
                  </a:lnTo>
                  <a:lnTo>
                    <a:pt x="0" y="6604"/>
                  </a:lnTo>
                  <a:lnTo>
                    <a:pt x="0" y="19812"/>
                  </a:lnTo>
                  <a:lnTo>
                    <a:pt x="6603" y="26416"/>
                  </a:lnTo>
                  <a:lnTo>
                    <a:pt x="19811" y="26416"/>
                  </a:lnTo>
                  <a:lnTo>
                    <a:pt x="26415" y="19812"/>
                  </a:lnTo>
                  <a:lnTo>
                    <a:pt x="26415" y="6604"/>
                  </a:lnTo>
                  <a:close/>
                </a:path>
              </a:pathLst>
            </a:custGeom>
            <a:solidFill>
              <a:srgbClr val="555656"/>
            </a:solidFill>
          </p:spPr>
          <p:txBody>
            <a:bodyPr wrap="square" lIns="0" tIns="0" rIns="0" bIns="0" rtlCol="0"/>
            <a:lstStyle/>
            <a:p>
              <a:endParaRPr/>
            </a:p>
          </p:txBody>
        </p:sp>
        <p:sp>
          <p:nvSpPr>
            <p:cNvPr id="15" name="object 15"/>
            <p:cNvSpPr/>
            <p:nvPr/>
          </p:nvSpPr>
          <p:spPr>
            <a:xfrm>
              <a:off x="2009436" y="1688299"/>
              <a:ext cx="4400634" cy="4525467"/>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6482842" y="1494663"/>
              <a:ext cx="1515745" cy="1515745"/>
            </a:xfrm>
            <a:custGeom>
              <a:avLst/>
              <a:gdLst/>
              <a:ahLst/>
              <a:cxnLst/>
              <a:rect l="l" t="t" r="r" b="b"/>
              <a:pathLst>
                <a:path w="1515745" h="1515745">
                  <a:moveTo>
                    <a:pt x="757809" y="0"/>
                  </a:moveTo>
                  <a:lnTo>
                    <a:pt x="710432" y="1512"/>
                  </a:lnTo>
                  <a:lnTo>
                    <a:pt x="663762" y="5988"/>
                  </a:lnTo>
                  <a:lnTo>
                    <a:pt x="617891" y="13333"/>
                  </a:lnTo>
                  <a:lnTo>
                    <a:pt x="572915" y="23452"/>
                  </a:lnTo>
                  <a:lnTo>
                    <a:pt x="528927" y="36252"/>
                  </a:lnTo>
                  <a:lnTo>
                    <a:pt x="486022" y="51639"/>
                  </a:lnTo>
                  <a:lnTo>
                    <a:pt x="444292" y="69518"/>
                  </a:lnTo>
                  <a:lnTo>
                    <a:pt x="403833" y="89796"/>
                  </a:lnTo>
                  <a:lnTo>
                    <a:pt x="364739" y="112378"/>
                  </a:lnTo>
                  <a:lnTo>
                    <a:pt x="327102" y="137170"/>
                  </a:lnTo>
                  <a:lnTo>
                    <a:pt x="291019" y="164079"/>
                  </a:lnTo>
                  <a:lnTo>
                    <a:pt x="256581" y="193010"/>
                  </a:lnTo>
                  <a:lnTo>
                    <a:pt x="223885" y="223869"/>
                  </a:lnTo>
                  <a:lnTo>
                    <a:pt x="193022" y="256562"/>
                  </a:lnTo>
                  <a:lnTo>
                    <a:pt x="164089" y="290994"/>
                  </a:lnTo>
                  <a:lnTo>
                    <a:pt x="137178" y="327073"/>
                  </a:lnTo>
                  <a:lnTo>
                    <a:pt x="112383" y="364703"/>
                  </a:lnTo>
                  <a:lnTo>
                    <a:pt x="89800" y="403791"/>
                  </a:lnTo>
                  <a:lnTo>
                    <a:pt x="69521" y="444243"/>
                  </a:lnTo>
                  <a:lnTo>
                    <a:pt x="51641" y="485964"/>
                  </a:lnTo>
                  <a:lnTo>
                    <a:pt x="36253" y="528860"/>
                  </a:lnTo>
                  <a:lnTo>
                    <a:pt x="23453" y="572838"/>
                  </a:lnTo>
                  <a:lnTo>
                    <a:pt x="13333" y="617803"/>
                  </a:lnTo>
                  <a:lnTo>
                    <a:pt x="5988" y="663662"/>
                  </a:lnTo>
                  <a:lnTo>
                    <a:pt x="1512" y="710319"/>
                  </a:lnTo>
                  <a:lnTo>
                    <a:pt x="0" y="757682"/>
                  </a:lnTo>
                  <a:lnTo>
                    <a:pt x="1512" y="805058"/>
                  </a:lnTo>
                  <a:lnTo>
                    <a:pt x="5988" y="851728"/>
                  </a:lnTo>
                  <a:lnTo>
                    <a:pt x="13333" y="897599"/>
                  </a:lnTo>
                  <a:lnTo>
                    <a:pt x="23453" y="942575"/>
                  </a:lnTo>
                  <a:lnTo>
                    <a:pt x="36253" y="986563"/>
                  </a:lnTo>
                  <a:lnTo>
                    <a:pt x="51641" y="1029468"/>
                  </a:lnTo>
                  <a:lnTo>
                    <a:pt x="69521" y="1071198"/>
                  </a:lnTo>
                  <a:lnTo>
                    <a:pt x="89800" y="1111657"/>
                  </a:lnTo>
                  <a:lnTo>
                    <a:pt x="112383" y="1150751"/>
                  </a:lnTo>
                  <a:lnTo>
                    <a:pt x="137178" y="1188388"/>
                  </a:lnTo>
                  <a:lnTo>
                    <a:pt x="164089" y="1224471"/>
                  </a:lnTo>
                  <a:lnTo>
                    <a:pt x="193022" y="1258909"/>
                  </a:lnTo>
                  <a:lnTo>
                    <a:pt x="223885" y="1291605"/>
                  </a:lnTo>
                  <a:lnTo>
                    <a:pt x="256581" y="1322468"/>
                  </a:lnTo>
                  <a:lnTo>
                    <a:pt x="291019" y="1351401"/>
                  </a:lnTo>
                  <a:lnTo>
                    <a:pt x="327102" y="1378312"/>
                  </a:lnTo>
                  <a:lnTo>
                    <a:pt x="364739" y="1403107"/>
                  </a:lnTo>
                  <a:lnTo>
                    <a:pt x="403833" y="1425690"/>
                  </a:lnTo>
                  <a:lnTo>
                    <a:pt x="444292" y="1445969"/>
                  </a:lnTo>
                  <a:lnTo>
                    <a:pt x="486022" y="1463849"/>
                  </a:lnTo>
                  <a:lnTo>
                    <a:pt x="528927" y="1479237"/>
                  </a:lnTo>
                  <a:lnTo>
                    <a:pt x="572915" y="1492037"/>
                  </a:lnTo>
                  <a:lnTo>
                    <a:pt x="617891" y="1502157"/>
                  </a:lnTo>
                  <a:lnTo>
                    <a:pt x="663762" y="1509502"/>
                  </a:lnTo>
                  <a:lnTo>
                    <a:pt x="710432" y="1513978"/>
                  </a:lnTo>
                  <a:lnTo>
                    <a:pt x="757809" y="1515490"/>
                  </a:lnTo>
                  <a:lnTo>
                    <a:pt x="807014" y="1514051"/>
                  </a:lnTo>
                  <a:lnTo>
                    <a:pt x="855225" y="1509783"/>
                  </a:lnTo>
                  <a:lnTo>
                    <a:pt x="902365" y="1502763"/>
                  </a:lnTo>
                  <a:lnTo>
                    <a:pt x="948359" y="1493068"/>
                  </a:lnTo>
                  <a:lnTo>
                    <a:pt x="993130" y="1480773"/>
                  </a:lnTo>
                  <a:lnTo>
                    <a:pt x="1036602" y="1465957"/>
                  </a:lnTo>
                  <a:lnTo>
                    <a:pt x="1078697" y="1448694"/>
                  </a:lnTo>
                  <a:lnTo>
                    <a:pt x="1119340" y="1429062"/>
                  </a:lnTo>
                  <a:lnTo>
                    <a:pt x="1158455" y="1407136"/>
                  </a:lnTo>
                  <a:lnTo>
                    <a:pt x="1195964" y="1382995"/>
                  </a:lnTo>
                  <a:lnTo>
                    <a:pt x="1231792" y="1356713"/>
                  </a:lnTo>
                  <a:lnTo>
                    <a:pt x="1265862" y="1328367"/>
                  </a:lnTo>
                  <a:lnTo>
                    <a:pt x="1298098" y="1298035"/>
                  </a:lnTo>
                  <a:lnTo>
                    <a:pt x="1328423" y="1265792"/>
                  </a:lnTo>
                  <a:lnTo>
                    <a:pt x="1356762" y="1231714"/>
                  </a:lnTo>
                  <a:lnTo>
                    <a:pt x="1383036" y="1195879"/>
                  </a:lnTo>
                  <a:lnTo>
                    <a:pt x="1407171" y="1158363"/>
                  </a:lnTo>
                  <a:lnTo>
                    <a:pt x="1429090" y="1119242"/>
                  </a:lnTo>
                  <a:lnTo>
                    <a:pt x="1448716" y="1078593"/>
                  </a:lnTo>
                  <a:lnTo>
                    <a:pt x="1465974" y="1036492"/>
                  </a:lnTo>
                  <a:lnTo>
                    <a:pt x="1480786" y="993016"/>
                  </a:lnTo>
                  <a:lnTo>
                    <a:pt x="1493076" y="948240"/>
                  </a:lnTo>
                  <a:lnTo>
                    <a:pt x="1502768" y="902243"/>
                  </a:lnTo>
                  <a:lnTo>
                    <a:pt x="1509785" y="855100"/>
                  </a:lnTo>
                  <a:lnTo>
                    <a:pt x="1514051" y="806887"/>
                  </a:lnTo>
                  <a:lnTo>
                    <a:pt x="1515490" y="757682"/>
                  </a:lnTo>
                  <a:lnTo>
                    <a:pt x="1513978" y="710319"/>
                  </a:lnTo>
                  <a:lnTo>
                    <a:pt x="1509502" y="663662"/>
                  </a:lnTo>
                  <a:lnTo>
                    <a:pt x="1502157" y="617803"/>
                  </a:lnTo>
                  <a:lnTo>
                    <a:pt x="1492038" y="572838"/>
                  </a:lnTo>
                  <a:lnTo>
                    <a:pt x="1479238" y="528860"/>
                  </a:lnTo>
                  <a:lnTo>
                    <a:pt x="1463851" y="485964"/>
                  </a:lnTo>
                  <a:lnTo>
                    <a:pt x="1445972" y="444243"/>
                  </a:lnTo>
                  <a:lnTo>
                    <a:pt x="1425694" y="403791"/>
                  </a:lnTo>
                  <a:lnTo>
                    <a:pt x="1403112" y="364703"/>
                  </a:lnTo>
                  <a:lnTo>
                    <a:pt x="1378320" y="327073"/>
                  </a:lnTo>
                  <a:lnTo>
                    <a:pt x="1351411" y="290994"/>
                  </a:lnTo>
                  <a:lnTo>
                    <a:pt x="1322480" y="256562"/>
                  </a:lnTo>
                  <a:lnTo>
                    <a:pt x="1291621" y="223869"/>
                  </a:lnTo>
                  <a:lnTo>
                    <a:pt x="1258928" y="193010"/>
                  </a:lnTo>
                  <a:lnTo>
                    <a:pt x="1224496" y="164079"/>
                  </a:lnTo>
                  <a:lnTo>
                    <a:pt x="1188417" y="137170"/>
                  </a:lnTo>
                  <a:lnTo>
                    <a:pt x="1150787" y="112378"/>
                  </a:lnTo>
                  <a:lnTo>
                    <a:pt x="1111699" y="89796"/>
                  </a:lnTo>
                  <a:lnTo>
                    <a:pt x="1071247" y="69518"/>
                  </a:lnTo>
                  <a:lnTo>
                    <a:pt x="1029526" y="51639"/>
                  </a:lnTo>
                  <a:lnTo>
                    <a:pt x="986630" y="36252"/>
                  </a:lnTo>
                  <a:lnTo>
                    <a:pt x="942652" y="23452"/>
                  </a:lnTo>
                  <a:lnTo>
                    <a:pt x="897687" y="13333"/>
                  </a:lnTo>
                  <a:lnTo>
                    <a:pt x="851828" y="5988"/>
                  </a:lnTo>
                  <a:lnTo>
                    <a:pt x="805171" y="1512"/>
                  </a:lnTo>
                  <a:lnTo>
                    <a:pt x="757809" y="0"/>
                  </a:lnTo>
                  <a:close/>
                </a:path>
              </a:pathLst>
            </a:custGeom>
            <a:solidFill>
              <a:srgbClr val="FFC000"/>
            </a:solidFill>
          </p:spPr>
          <p:txBody>
            <a:bodyPr wrap="square" lIns="0" tIns="0" rIns="0" bIns="0" rtlCol="0"/>
            <a:lstStyle/>
            <a:p>
              <a:endParaRPr/>
            </a:p>
          </p:txBody>
        </p:sp>
      </p:grpSp>
      <p:sp>
        <p:nvSpPr>
          <p:cNvPr id="17" name="object 17"/>
          <p:cNvSpPr txBox="1"/>
          <p:nvPr/>
        </p:nvSpPr>
        <p:spPr>
          <a:xfrm>
            <a:off x="6601714" y="1932889"/>
            <a:ext cx="1332865" cy="574675"/>
          </a:xfrm>
          <a:prstGeom prst="rect">
            <a:avLst/>
          </a:prstGeom>
        </p:spPr>
        <p:txBody>
          <a:bodyPr vert="horz" wrap="square" lIns="0" tIns="12700" rIns="0" bIns="0" rtlCol="0">
            <a:spAutoFit/>
          </a:bodyPr>
          <a:lstStyle/>
          <a:p>
            <a:pPr algn="ctr">
              <a:lnSpc>
                <a:spcPct val="100000"/>
              </a:lnSpc>
              <a:spcBef>
                <a:spcPts val="100"/>
              </a:spcBef>
            </a:pPr>
            <a:r>
              <a:rPr sz="1800" spc="-5" dirty="0">
                <a:solidFill>
                  <a:srgbClr val="FFFFFF"/>
                </a:solidFill>
                <a:latin typeface="Arial"/>
                <a:cs typeface="Arial"/>
              </a:rPr>
              <a:t>Performance</a:t>
            </a:r>
            <a:endParaRPr sz="1800">
              <a:latin typeface="Arial"/>
              <a:cs typeface="Arial"/>
            </a:endParaRPr>
          </a:p>
          <a:p>
            <a:pPr algn="ctr">
              <a:lnSpc>
                <a:spcPct val="100000"/>
              </a:lnSpc>
              <a:spcBef>
                <a:spcPts val="5"/>
              </a:spcBef>
            </a:pPr>
            <a:r>
              <a:rPr sz="1800" spc="-5" dirty="0">
                <a:solidFill>
                  <a:srgbClr val="FFFFFF"/>
                </a:solidFill>
                <a:latin typeface="Arial"/>
                <a:cs typeface="Arial"/>
              </a:rPr>
              <a:t>indicator</a:t>
            </a:r>
            <a:endParaRPr sz="1800">
              <a:latin typeface="Arial"/>
              <a:cs typeface="Arial"/>
            </a:endParaRPr>
          </a:p>
        </p:txBody>
      </p:sp>
      <p:grpSp>
        <p:nvGrpSpPr>
          <p:cNvPr id="18" name="object 18"/>
          <p:cNvGrpSpPr/>
          <p:nvPr/>
        </p:nvGrpSpPr>
        <p:grpSpPr>
          <a:xfrm>
            <a:off x="5760339" y="2626614"/>
            <a:ext cx="4377055" cy="3051175"/>
            <a:chOff x="5760339" y="2626614"/>
            <a:chExt cx="4377055" cy="3051175"/>
          </a:xfrm>
        </p:grpSpPr>
        <p:sp>
          <p:nvSpPr>
            <p:cNvPr id="19" name="object 19"/>
            <p:cNvSpPr/>
            <p:nvPr/>
          </p:nvSpPr>
          <p:spPr>
            <a:xfrm>
              <a:off x="5760339" y="2761995"/>
              <a:ext cx="1374775" cy="2915920"/>
            </a:xfrm>
            <a:custGeom>
              <a:avLst/>
              <a:gdLst/>
              <a:ahLst/>
              <a:cxnLst/>
              <a:rect l="l" t="t" r="r" b="b"/>
              <a:pathLst>
                <a:path w="1374775" h="2915920">
                  <a:moveTo>
                    <a:pt x="355600" y="2059178"/>
                  </a:moveTo>
                  <a:lnTo>
                    <a:pt x="348703" y="2017356"/>
                  </a:lnTo>
                  <a:lnTo>
                    <a:pt x="329565" y="1980768"/>
                  </a:lnTo>
                  <a:lnTo>
                    <a:pt x="300532" y="1951736"/>
                  </a:lnTo>
                  <a:lnTo>
                    <a:pt x="263944" y="1932597"/>
                  </a:lnTo>
                  <a:lnTo>
                    <a:pt x="222123" y="1925701"/>
                  </a:lnTo>
                  <a:lnTo>
                    <a:pt x="180289" y="1932597"/>
                  </a:lnTo>
                  <a:lnTo>
                    <a:pt x="143700" y="1951736"/>
                  </a:lnTo>
                  <a:lnTo>
                    <a:pt x="114668" y="1980768"/>
                  </a:lnTo>
                  <a:lnTo>
                    <a:pt x="95529" y="2017356"/>
                  </a:lnTo>
                  <a:lnTo>
                    <a:pt x="88646" y="2059178"/>
                  </a:lnTo>
                  <a:lnTo>
                    <a:pt x="95529" y="2101011"/>
                  </a:lnTo>
                  <a:lnTo>
                    <a:pt x="114668" y="2137600"/>
                  </a:lnTo>
                  <a:lnTo>
                    <a:pt x="143700" y="2166632"/>
                  </a:lnTo>
                  <a:lnTo>
                    <a:pt x="180289" y="2185771"/>
                  </a:lnTo>
                  <a:lnTo>
                    <a:pt x="222123" y="2192655"/>
                  </a:lnTo>
                  <a:lnTo>
                    <a:pt x="265112" y="2186063"/>
                  </a:lnTo>
                  <a:lnTo>
                    <a:pt x="301853" y="2167509"/>
                  </a:lnTo>
                  <a:lnTo>
                    <a:pt x="330441" y="2138921"/>
                  </a:lnTo>
                  <a:lnTo>
                    <a:pt x="348996" y="2102180"/>
                  </a:lnTo>
                  <a:lnTo>
                    <a:pt x="355600" y="2059178"/>
                  </a:lnTo>
                  <a:close/>
                </a:path>
                <a:path w="1374775" h="2915920">
                  <a:moveTo>
                    <a:pt x="424688" y="1058799"/>
                  </a:moveTo>
                  <a:lnTo>
                    <a:pt x="418033" y="1010412"/>
                  </a:lnTo>
                  <a:lnTo>
                    <a:pt x="399338" y="966660"/>
                  </a:lnTo>
                  <a:lnTo>
                    <a:pt x="370433" y="929411"/>
                  </a:lnTo>
                  <a:lnTo>
                    <a:pt x="333184" y="900506"/>
                  </a:lnTo>
                  <a:lnTo>
                    <a:pt x="289433" y="881811"/>
                  </a:lnTo>
                  <a:lnTo>
                    <a:pt x="241046" y="875157"/>
                  </a:lnTo>
                  <a:lnTo>
                    <a:pt x="192633" y="881811"/>
                  </a:lnTo>
                  <a:lnTo>
                    <a:pt x="148856" y="900506"/>
                  </a:lnTo>
                  <a:lnTo>
                    <a:pt x="111582" y="929411"/>
                  </a:lnTo>
                  <a:lnTo>
                    <a:pt x="82651" y="966660"/>
                  </a:lnTo>
                  <a:lnTo>
                    <a:pt x="63919" y="1010412"/>
                  </a:lnTo>
                  <a:lnTo>
                    <a:pt x="57277" y="1058799"/>
                  </a:lnTo>
                  <a:lnTo>
                    <a:pt x="63919" y="1107211"/>
                  </a:lnTo>
                  <a:lnTo>
                    <a:pt x="82651" y="1150988"/>
                  </a:lnTo>
                  <a:lnTo>
                    <a:pt x="111582" y="1188262"/>
                  </a:lnTo>
                  <a:lnTo>
                    <a:pt x="148856" y="1217193"/>
                  </a:lnTo>
                  <a:lnTo>
                    <a:pt x="192633" y="1235925"/>
                  </a:lnTo>
                  <a:lnTo>
                    <a:pt x="241046" y="1242568"/>
                  </a:lnTo>
                  <a:lnTo>
                    <a:pt x="290893" y="1236205"/>
                  </a:lnTo>
                  <a:lnTo>
                    <a:pt x="335051" y="1218133"/>
                  </a:lnTo>
                  <a:lnTo>
                    <a:pt x="372008" y="1189837"/>
                  </a:lnTo>
                  <a:lnTo>
                    <a:pt x="400265" y="1152842"/>
                  </a:lnTo>
                  <a:lnTo>
                    <a:pt x="418325" y="1108671"/>
                  </a:lnTo>
                  <a:lnTo>
                    <a:pt x="424688" y="1058799"/>
                  </a:lnTo>
                  <a:close/>
                </a:path>
                <a:path w="1374775" h="2915920">
                  <a:moveTo>
                    <a:pt x="431800" y="1493774"/>
                  </a:moveTo>
                  <a:lnTo>
                    <a:pt x="424903" y="1451952"/>
                  </a:lnTo>
                  <a:lnTo>
                    <a:pt x="405765" y="1415364"/>
                  </a:lnTo>
                  <a:lnTo>
                    <a:pt x="376732" y="1386332"/>
                  </a:lnTo>
                  <a:lnTo>
                    <a:pt x="340144" y="1367193"/>
                  </a:lnTo>
                  <a:lnTo>
                    <a:pt x="298323" y="1360297"/>
                  </a:lnTo>
                  <a:lnTo>
                    <a:pt x="256489" y="1367193"/>
                  </a:lnTo>
                  <a:lnTo>
                    <a:pt x="219900" y="1386332"/>
                  </a:lnTo>
                  <a:lnTo>
                    <a:pt x="190868" y="1415364"/>
                  </a:lnTo>
                  <a:lnTo>
                    <a:pt x="171729" y="1451952"/>
                  </a:lnTo>
                  <a:lnTo>
                    <a:pt x="164846" y="1493774"/>
                  </a:lnTo>
                  <a:lnTo>
                    <a:pt x="171729" y="1535607"/>
                  </a:lnTo>
                  <a:lnTo>
                    <a:pt x="190868" y="1572196"/>
                  </a:lnTo>
                  <a:lnTo>
                    <a:pt x="219900" y="1601228"/>
                  </a:lnTo>
                  <a:lnTo>
                    <a:pt x="256489" y="1620367"/>
                  </a:lnTo>
                  <a:lnTo>
                    <a:pt x="298323" y="1627251"/>
                  </a:lnTo>
                  <a:lnTo>
                    <a:pt x="341312" y="1620659"/>
                  </a:lnTo>
                  <a:lnTo>
                    <a:pt x="378053" y="1602105"/>
                  </a:lnTo>
                  <a:lnTo>
                    <a:pt x="406641" y="1573517"/>
                  </a:lnTo>
                  <a:lnTo>
                    <a:pt x="425196" y="1536776"/>
                  </a:lnTo>
                  <a:lnTo>
                    <a:pt x="431800" y="1493774"/>
                  </a:lnTo>
                  <a:close/>
                </a:path>
                <a:path w="1374775" h="2915920">
                  <a:moveTo>
                    <a:pt x="649097" y="324485"/>
                  </a:moveTo>
                  <a:lnTo>
                    <a:pt x="645528" y="277025"/>
                  </a:lnTo>
                  <a:lnTo>
                    <a:pt x="635177" y="231571"/>
                  </a:lnTo>
                  <a:lnTo>
                    <a:pt x="618578" y="188633"/>
                  </a:lnTo>
                  <a:lnTo>
                    <a:pt x="596265" y="148767"/>
                  </a:lnTo>
                  <a:lnTo>
                    <a:pt x="568769" y="112483"/>
                  </a:lnTo>
                  <a:lnTo>
                    <a:pt x="536613" y="80327"/>
                  </a:lnTo>
                  <a:lnTo>
                    <a:pt x="500329" y="52832"/>
                  </a:lnTo>
                  <a:lnTo>
                    <a:pt x="460463" y="30518"/>
                  </a:lnTo>
                  <a:lnTo>
                    <a:pt x="417525" y="13919"/>
                  </a:lnTo>
                  <a:lnTo>
                    <a:pt x="372071" y="3568"/>
                  </a:lnTo>
                  <a:lnTo>
                    <a:pt x="324612" y="0"/>
                  </a:lnTo>
                  <a:lnTo>
                    <a:pt x="277139" y="3568"/>
                  </a:lnTo>
                  <a:lnTo>
                    <a:pt x="231673" y="13919"/>
                  </a:lnTo>
                  <a:lnTo>
                    <a:pt x="188722" y="30518"/>
                  </a:lnTo>
                  <a:lnTo>
                    <a:pt x="148844" y="52832"/>
                  </a:lnTo>
                  <a:lnTo>
                    <a:pt x="112547" y="80327"/>
                  </a:lnTo>
                  <a:lnTo>
                    <a:pt x="80378" y="112483"/>
                  </a:lnTo>
                  <a:lnTo>
                    <a:pt x="52857" y="148767"/>
                  </a:lnTo>
                  <a:lnTo>
                    <a:pt x="30530" y="188633"/>
                  </a:lnTo>
                  <a:lnTo>
                    <a:pt x="13919" y="231571"/>
                  </a:lnTo>
                  <a:lnTo>
                    <a:pt x="3568" y="277025"/>
                  </a:lnTo>
                  <a:lnTo>
                    <a:pt x="0" y="324485"/>
                  </a:lnTo>
                  <a:lnTo>
                    <a:pt x="3568" y="371957"/>
                  </a:lnTo>
                  <a:lnTo>
                    <a:pt x="13919" y="417423"/>
                  </a:lnTo>
                  <a:lnTo>
                    <a:pt x="30530" y="460375"/>
                  </a:lnTo>
                  <a:lnTo>
                    <a:pt x="52857" y="500253"/>
                  </a:lnTo>
                  <a:lnTo>
                    <a:pt x="80378" y="536549"/>
                  </a:lnTo>
                  <a:lnTo>
                    <a:pt x="112547" y="568718"/>
                  </a:lnTo>
                  <a:lnTo>
                    <a:pt x="148844" y="596239"/>
                  </a:lnTo>
                  <a:lnTo>
                    <a:pt x="188722" y="618566"/>
                  </a:lnTo>
                  <a:lnTo>
                    <a:pt x="231673" y="635177"/>
                  </a:lnTo>
                  <a:lnTo>
                    <a:pt x="277139" y="645528"/>
                  </a:lnTo>
                  <a:lnTo>
                    <a:pt x="324612" y="649097"/>
                  </a:lnTo>
                  <a:lnTo>
                    <a:pt x="373722" y="645693"/>
                  </a:lnTo>
                  <a:lnTo>
                    <a:pt x="420217" y="635774"/>
                  </a:lnTo>
                  <a:lnTo>
                    <a:pt x="463651" y="619760"/>
                  </a:lnTo>
                  <a:lnTo>
                    <a:pt x="503580" y="598106"/>
                  </a:lnTo>
                  <a:lnTo>
                    <a:pt x="539597" y="571220"/>
                  </a:lnTo>
                  <a:lnTo>
                    <a:pt x="571258" y="539534"/>
                  </a:lnTo>
                  <a:lnTo>
                    <a:pt x="598131" y="503504"/>
                  </a:lnTo>
                  <a:lnTo>
                    <a:pt x="619772" y="463562"/>
                  </a:lnTo>
                  <a:lnTo>
                    <a:pt x="635774" y="420116"/>
                  </a:lnTo>
                  <a:lnTo>
                    <a:pt x="645693" y="373621"/>
                  </a:lnTo>
                  <a:lnTo>
                    <a:pt x="649097" y="324485"/>
                  </a:lnTo>
                  <a:close/>
                </a:path>
                <a:path w="1374775" h="2915920">
                  <a:moveTo>
                    <a:pt x="1374648" y="2591435"/>
                  </a:moveTo>
                  <a:lnTo>
                    <a:pt x="1371079" y="2544076"/>
                  </a:lnTo>
                  <a:lnTo>
                    <a:pt x="1360754" y="2498712"/>
                  </a:lnTo>
                  <a:lnTo>
                    <a:pt x="1344180" y="2455862"/>
                  </a:lnTo>
                  <a:lnTo>
                    <a:pt x="1321917" y="2416073"/>
                  </a:lnTo>
                  <a:lnTo>
                    <a:pt x="1294460" y="2379865"/>
                  </a:lnTo>
                  <a:lnTo>
                    <a:pt x="1262367" y="2347772"/>
                  </a:lnTo>
                  <a:lnTo>
                    <a:pt x="1226159" y="2320315"/>
                  </a:lnTo>
                  <a:lnTo>
                    <a:pt x="1186370" y="2298052"/>
                  </a:lnTo>
                  <a:lnTo>
                    <a:pt x="1143520" y="2281478"/>
                  </a:lnTo>
                  <a:lnTo>
                    <a:pt x="1098156" y="2271153"/>
                  </a:lnTo>
                  <a:lnTo>
                    <a:pt x="1050798" y="2267585"/>
                  </a:lnTo>
                  <a:lnTo>
                    <a:pt x="1003427" y="2271153"/>
                  </a:lnTo>
                  <a:lnTo>
                    <a:pt x="958062" y="2281478"/>
                  </a:lnTo>
                  <a:lnTo>
                    <a:pt x="915212" y="2298052"/>
                  </a:lnTo>
                  <a:lnTo>
                    <a:pt x="875423" y="2320315"/>
                  </a:lnTo>
                  <a:lnTo>
                    <a:pt x="839216" y="2347772"/>
                  </a:lnTo>
                  <a:lnTo>
                    <a:pt x="807123" y="2379865"/>
                  </a:lnTo>
                  <a:lnTo>
                    <a:pt x="779665" y="2416073"/>
                  </a:lnTo>
                  <a:lnTo>
                    <a:pt x="757402" y="2455862"/>
                  </a:lnTo>
                  <a:lnTo>
                    <a:pt x="740829" y="2498712"/>
                  </a:lnTo>
                  <a:lnTo>
                    <a:pt x="730504" y="2544076"/>
                  </a:lnTo>
                  <a:lnTo>
                    <a:pt x="726948" y="2591435"/>
                  </a:lnTo>
                  <a:lnTo>
                    <a:pt x="730504" y="2638806"/>
                  </a:lnTo>
                  <a:lnTo>
                    <a:pt x="740829" y="2684170"/>
                  </a:lnTo>
                  <a:lnTo>
                    <a:pt x="757402" y="2727020"/>
                  </a:lnTo>
                  <a:lnTo>
                    <a:pt x="779665" y="2766822"/>
                  </a:lnTo>
                  <a:lnTo>
                    <a:pt x="807123" y="2803029"/>
                  </a:lnTo>
                  <a:lnTo>
                    <a:pt x="839216" y="2835122"/>
                  </a:lnTo>
                  <a:lnTo>
                    <a:pt x="875423" y="2862580"/>
                  </a:lnTo>
                  <a:lnTo>
                    <a:pt x="915212" y="2884855"/>
                  </a:lnTo>
                  <a:lnTo>
                    <a:pt x="958062" y="2901429"/>
                  </a:lnTo>
                  <a:lnTo>
                    <a:pt x="1003427" y="2911754"/>
                  </a:lnTo>
                  <a:lnTo>
                    <a:pt x="1050798" y="2915310"/>
                  </a:lnTo>
                  <a:lnTo>
                    <a:pt x="1099807" y="2911919"/>
                  </a:lnTo>
                  <a:lnTo>
                    <a:pt x="1146213" y="2902026"/>
                  </a:lnTo>
                  <a:lnTo>
                    <a:pt x="1189558" y="2886049"/>
                  </a:lnTo>
                  <a:lnTo>
                    <a:pt x="1229410" y="2864434"/>
                  </a:lnTo>
                  <a:lnTo>
                    <a:pt x="1265351" y="2837611"/>
                  </a:lnTo>
                  <a:lnTo>
                    <a:pt x="1296949" y="2806014"/>
                  </a:lnTo>
                  <a:lnTo>
                    <a:pt x="1323771" y="2770073"/>
                  </a:lnTo>
                  <a:lnTo>
                    <a:pt x="1345374" y="2730208"/>
                  </a:lnTo>
                  <a:lnTo>
                    <a:pt x="1361351" y="2686862"/>
                  </a:lnTo>
                  <a:lnTo>
                    <a:pt x="1371244" y="2640457"/>
                  </a:lnTo>
                  <a:lnTo>
                    <a:pt x="1374648" y="2591435"/>
                  </a:lnTo>
                  <a:close/>
                </a:path>
              </a:pathLst>
            </a:custGeom>
            <a:solidFill>
              <a:srgbClr val="555656"/>
            </a:solidFill>
          </p:spPr>
          <p:txBody>
            <a:bodyPr wrap="square" lIns="0" tIns="0" rIns="0" bIns="0" rtlCol="0"/>
            <a:lstStyle/>
            <a:p>
              <a:endParaRPr/>
            </a:p>
          </p:txBody>
        </p:sp>
        <p:sp>
          <p:nvSpPr>
            <p:cNvPr id="20" name="object 20"/>
            <p:cNvSpPr/>
            <p:nvPr/>
          </p:nvSpPr>
          <p:spPr>
            <a:xfrm>
              <a:off x="6171565" y="4603877"/>
              <a:ext cx="125602" cy="124333"/>
            </a:xfrm>
            <a:prstGeom prst="rect">
              <a:avLst/>
            </a:prstGeom>
            <a:blipFill>
              <a:blip r:embed="rId9" cstate="print"/>
              <a:stretch>
                <a:fillRect/>
              </a:stretch>
            </a:blipFill>
          </p:spPr>
          <p:txBody>
            <a:bodyPr wrap="square" lIns="0" tIns="0" rIns="0" bIns="0" rtlCol="0"/>
            <a:lstStyle/>
            <a:p>
              <a:endParaRPr/>
            </a:p>
          </p:txBody>
        </p:sp>
        <p:sp>
          <p:nvSpPr>
            <p:cNvPr id="21" name="object 21"/>
            <p:cNvSpPr/>
            <p:nvPr/>
          </p:nvSpPr>
          <p:spPr>
            <a:xfrm>
              <a:off x="6633210" y="4773041"/>
              <a:ext cx="124333" cy="124332"/>
            </a:xfrm>
            <a:prstGeom prst="rect">
              <a:avLst/>
            </a:prstGeom>
            <a:blipFill>
              <a:blip r:embed="rId10" cstate="print"/>
              <a:stretch>
                <a:fillRect/>
              </a:stretch>
            </a:blipFill>
          </p:spPr>
          <p:txBody>
            <a:bodyPr wrap="square" lIns="0" tIns="0" rIns="0" bIns="0" rtlCol="0"/>
            <a:lstStyle/>
            <a:p>
              <a:endParaRPr/>
            </a:p>
          </p:txBody>
        </p:sp>
        <p:sp>
          <p:nvSpPr>
            <p:cNvPr id="22" name="object 22"/>
            <p:cNvSpPr/>
            <p:nvPr/>
          </p:nvSpPr>
          <p:spPr>
            <a:xfrm>
              <a:off x="7258050" y="3854069"/>
              <a:ext cx="124332" cy="124332"/>
            </a:xfrm>
            <a:prstGeom prst="rect">
              <a:avLst/>
            </a:prstGeom>
            <a:blipFill>
              <a:blip r:embed="rId10" cstate="print"/>
              <a:stretch>
                <a:fillRect/>
              </a:stretch>
            </a:blipFill>
          </p:spPr>
          <p:txBody>
            <a:bodyPr wrap="square" lIns="0" tIns="0" rIns="0" bIns="0" rtlCol="0"/>
            <a:lstStyle/>
            <a:p>
              <a:endParaRPr/>
            </a:p>
          </p:txBody>
        </p:sp>
        <p:sp>
          <p:nvSpPr>
            <p:cNvPr id="23" name="object 23"/>
            <p:cNvSpPr/>
            <p:nvPr/>
          </p:nvSpPr>
          <p:spPr>
            <a:xfrm>
              <a:off x="7884414" y="2933573"/>
              <a:ext cx="124332" cy="124332"/>
            </a:xfrm>
            <a:prstGeom prst="rect">
              <a:avLst/>
            </a:prstGeom>
            <a:blipFill>
              <a:blip r:embed="rId10" cstate="print"/>
              <a:stretch>
                <a:fillRect/>
              </a:stretch>
            </a:blipFill>
          </p:spPr>
          <p:txBody>
            <a:bodyPr wrap="square" lIns="0" tIns="0" rIns="0" bIns="0" rtlCol="0"/>
            <a:lstStyle/>
            <a:p>
              <a:endParaRPr/>
            </a:p>
          </p:txBody>
        </p:sp>
        <p:sp>
          <p:nvSpPr>
            <p:cNvPr id="24" name="object 24"/>
            <p:cNvSpPr/>
            <p:nvPr/>
          </p:nvSpPr>
          <p:spPr>
            <a:xfrm>
              <a:off x="6424549" y="4041648"/>
              <a:ext cx="128777" cy="130175"/>
            </a:xfrm>
            <a:prstGeom prst="rect">
              <a:avLst/>
            </a:prstGeom>
            <a:blipFill>
              <a:blip r:embed="rId11" cstate="print"/>
              <a:stretch>
                <a:fillRect/>
              </a:stretch>
            </a:blipFill>
          </p:spPr>
          <p:txBody>
            <a:bodyPr wrap="square" lIns="0" tIns="0" rIns="0" bIns="0" rtlCol="0"/>
            <a:lstStyle/>
            <a:p>
              <a:endParaRPr/>
            </a:p>
          </p:txBody>
        </p:sp>
        <p:sp>
          <p:nvSpPr>
            <p:cNvPr id="25" name="object 25"/>
            <p:cNvSpPr/>
            <p:nvPr/>
          </p:nvSpPr>
          <p:spPr>
            <a:xfrm>
              <a:off x="7744333" y="4174109"/>
              <a:ext cx="128777" cy="128778"/>
            </a:xfrm>
            <a:prstGeom prst="rect">
              <a:avLst/>
            </a:prstGeom>
            <a:blipFill>
              <a:blip r:embed="rId12" cstate="print"/>
              <a:stretch>
                <a:fillRect/>
              </a:stretch>
            </a:blipFill>
          </p:spPr>
          <p:txBody>
            <a:bodyPr wrap="square" lIns="0" tIns="0" rIns="0" bIns="0" rtlCol="0"/>
            <a:lstStyle/>
            <a:p>
              <a:endParaRPr/>
            </a:p>
          </p:txBody>
        </p:sp>
        <p:sp>
          <p:nvSpPr>
            <p:cNvPr id="26" name="object 26"/>
            <p:cNvSpPr/>
            <p:nvPr/>
          </p:nvSpPr>
          <p:spPr>
            <a:xfrm>
              <a:off x="6319393" y="3570605"/>
              <a:ext cx="195834" cy="195834"/>
            </a:xfrm>
            <a:prstGeom prst="rect">
              <a:avLst/>
            </a:prstGeom>
            <a:blipFill>
              <a:blip r:embed="rId13" cstate="print"/>
              <a:stretch>
                <a:fillRect/>
              </a:stretch>
            </a:blipFill>
          </p:spPr>
          <p:txBody>
            <a:bodyPr wrap="square" lIns="0" tIns="0" rIns="0" bIns="0" rtlCol="0"/>
            <a:lstStyle/>
            <a:p>
              <a:endParaRPr/>
            </a:p>
          </p:txBody>
        </p:sp>
        <p:sp>
          <p:nvSpPr>
            <p:cNvPr id="27" name="object 27"/>
            <p:cNvSpPr/>
            <p:nvPr/>
          </p:nvSpPr>
          <p:spPr>
            <a:xfrm>
              <a:off x="6770497" y="3192653"/>
              <a:ext cx="195833" cy="195834"/>
            </a:xfrm>
            <a:prstGeom prst="rect">
              <a:avLst/>
            </a:prstGeom>
            <a:blipFill>
              <a:blip r:embed="rId13" cstate="print"/>
              <a:stretch>
                <a:fillRect/>
              </a:stretch>
            </a:blipFill>
          </p:spPr>
          <p:txBody>
            <a:bodyPr wrap="square" lIns="0" tIns="0" rIns="0" bIns="0" rtlCol="0"/>
            <a:lstStyle/>
            <a:p>
              <a:endParaRPr/>
            </a:p>
          </p:txBody>
        </p:sp>
        <p:sp>
          <p:nvSpPr>
            <p:cNvPr id="28" name="object 28"/>
            <p:cNvSpPr/>
            <p:nvPr/>
          </p:nvSpPr>
          <p:spPr>
            <a:xfrm>
              <a:off x="6720586" y="4407281"/>
              <a:ext cx="142113" cy="142112"/>
            </a:xfrm>
            <a:prstGeom prst="rect">
              <a:avLst/>
            </a:prstGeom>
            <a:blipFill>
              <a:blip r:embed="rId14" cstate="print"/>
              <a:stretch>
                <a:fillRect/>
              </a:stretch>
            </a:blipFill>
          </p:spPr>
          <p:txBody>
            <a:bodyPr wrap="square" lIns="0" tIns="0" rIns="0" bIns="0" rtlCol="0"/>
            <a:lstStyle/>
            <a:p>
              <a:endParaRPr/>
            </a:p>
          </p:txBody>
        </p:sp>
        <p:sp>
          <p:nvSpPr>
            <p:cNvPr id="29" name="object 29"/>
            <p:cNvSpPr/>
            <p:nvPr/>
          </p:nvSpPr>
          <p:spPr>
            <a:xfrm>
              <a:off x="9639046" y="5083937"/>
              <a:ext cx="142112" cy="142112"/>
            </a:xfrm>
            <a:prstGeom prst="rect">
              <a:avLst/>
            </a:prstGeom>
            <a:blipFill>
              <a:blip r:embed="rId14" cstate="print"/>
              <a:stretch>
                <a:fillRect/>
              </a:stretch>
            </a:blipFill>
          </p:spPr>
          <p:txBody>
            <a:bodyPr wrap="square" lIns="0" tIns="0" rIns="0" bIns="0" rtlCol="0"/>
            <a:lstStyle/>
            <a:p>
              <a:endParaRPr/>
            </a:p>
          </p:txBody>
        </p:sp>
        <p:sp>
          <p:nvSpPr>
            <p:cNvPr id="30" name="object 30"/>
            <p:cNvSpPr/>
            <p:nvPr/>
          </p:nvSpPr>
          <p:spPr>
            <a:xfrm>
              <a:off x="7181977" y="4355465"/>
              <a:ext cx="130175" cy="128778"/>
            </a:xfrm>
            <a:prstGeom prst="rect">
              <a:avLst/>
            </a:prstGeom>
            <a:blipFill>
              <a:blip r:embed="rId15" cstate="print"/>
              <a:stretch>
                <a:fillRect/>
              </a:stretch>
            </a:blipFill>
          </p:spPr>
          <p:txBody>
            <a:bodyPr wrap="square" lIns="0" tIns="0" rIns="0" bIns="0" rtlCol="0"/>
            <a:lstStyle/>
            <a:p>
              <a:endParaRPr/>
            </a:p>
          </p:txBody>
        </p:sp>
        <p:sp>
          <p:nvSpPr>
            <p:cNvPr id="31" name="object 31"/>
            <p:cNvSpPr/>
            <p:nvPr/>
          </p:nvSpPr>
          <p:spPr>
            <a:xfrm>
              <a:off x="6767957" y="3694049"/>
              <a:ext cx="266065" cy="267335"/>
            </a:xfrm>
            <a:custGeom>
              <a:avLst/>
              <a:gdLst/>
              <a:ahLst/>
              <a:cxnLst/>
              <a:rect l="l" t="t" r="r" b="b"/>
              <a:pathLst>
                <a:path w="266065" h="267335">
                  <a:moveTo>
                    <a:pt x="132715" y="0"/>
                  </a:moveTo>
                  <a:lnTo>
                    <a:pt x="91114" y="6895"/>
                  </a:lnTo>
                  <a:lnTo>
                    <a:pt x="54726" y="26025"/>
                  </a:lnTo>
                  <a:lnTo>
                    <a:pt x="25867" y="55056"/>
                  </a:lnTo>
                  <a:lnTo>
                    <a:pt x="6852" y="91651"/>
                  </a:lnTo>
                  <a:lnTo>
                    <a:pt x="0" y="133476"/>
                  </a:lnTo>
                  <a:lnTo>
                    <a:pt x="6852" y="175302"/>
                  </a:lnTo>
                  <a:lnTo>
                    <a:pt x="25867" y="211897"/>
                  </a:lnTo>
                  <a:lnTo>
                    <a:pt x="54726" y="240928"/>
                  </a:lnTo>
                  <a:lnTo>
                    <a:pt x="91114" y="260058"/>
                  </a:lnTo>
                  <a:lnTo>
                    <a:pt x="132715" y="266953"/>
                  </a:lnTo>
                  <a:lnTo>
                    <a:pt x="175498" y="260351"/>
                  </a:lnTo>
                  <a:lnTo>
                    <a:pt x="212064" y="241805"/>
                  </a:lnTo>
                  <a:lnTo>
                    <a:pt x="240522" y="213214"/>
                  </a:lnTo>
                  <a:lnTo>
                    <a:pt x="258983" y="176473"/>
                  </a:lnTo>
                  <a:lnTo>
                    <a:pt x="265557" y="133476"/>
                  </a:lnTo>
                  <a:lnTo>
                    <a:pt x="258703" y="91651"/>
                  </a:lnTo>
                  <a:lnTo>
                    <a:pt x="239681" y="55056"/>
                  </a:lnTo>
                  <a:lnTo>
                    <a:pt x="210802" y="26025"/>
                  </a:lnTo>
                  <a:lnTo>
                    <a:pt x="174377" y="6895"/>
                  </a:lnTo>
                  <a:lnTo>
                    <a:pt x="132715" y="0"/>
                  </a:lnTo>
                  <a:close/>
                </a:path>
              </a:pathLst>
            </a:custGeom>
            <a:solidFill>
              <a:srgbClr val="555656"/>
            </a:solidFill>
          </p:spPr>
          <p:txBody>
            <a:bodyPr wrap="square" lIns="0" tIns="0" rIns="0" bIns="0" rtlCol="0"/>
            <a:lstStyle/>
            <a:p>
              <a:endParaRPr/>
            </a:p>
          </p:txBody>
        </p:sp>
        <p:sp>
          <p:nvSpPr>
            <p:cNvPr id="32" name="object 32"/>
            <p:cNvSpPr/>
            <p:nvPr/>
          </p:nvSpPr>
          <p:spPr>
            <a:xfrm>
              <a:off x="8054213" y="2626614"/>
              <a:ext cx="2082800" cy="2082800"/>
            </a:xfrm>
            <a:custGeom>
              <a:avLst/>
              <a:gdLst/>
              <a:ahLst/>
              <a:cxnLst/>
              <a:rect l="l" t="t" r="r" b="b"/>
              <a:pathLst>
                <a:path w="2082800" h="2082800">
                  <a:moveTo>
                    <a:pt x="1041272" y="0"/>
                  </a:moveTo>
                  <a:lnTo>
                    <a:pt x="994171" y="1087"/>
                  </a:lnTo>
                  <a:lnTo>
                    <a:pt x="947556" y="4317"/>
                  </a:lnTo>
                  <a:lnTo>
                    <a:pt x="901477" y="9641"/>
                  </a:lnTo>
                  <a:lnTo>
                    <a:pt x="855982" y="17011"/>
                  </a:lnTo>
                  <a:lnTo>
                    <a:pt x="811119" y="26377"/>
                  </a:lnTo>
                  <a:lnTo>
                    <a:pt x="766938" y="37691"/>
                  </a:lnTo>
                  <a:lnTo>
                    <a:pt x="723488" y="50904"/>
                  </a:lnTo>
                  <a:lnTo>
                    <a:pt x="680816" y="65968"/>
                  </a:lnTo>
                  <a:lnTo>
                    <a:pt x="638972" y="82833"/>
                  </a:lnTo>
                  <a:lnTo>
                    <a:pt x="598005" y="101452"/>
                  </a:lnTo>
                  <a:lnTo>
                    <a:pt x="557962" y="121775"/>
                  </a:lnTo>
                  <a:lnTo>
                    <a:pt x="518893" y="143754"/>
                  </a:lnTo>
                  <a:lnTo>
                    <a:pt x="480847" y="167340"/>
                  </a:lnTo>
                  <a:lnTo>
                    <a:pt x="443872" y="192485"/>
                  </a:lnTo>
                  <a:lnTo>
                    <a:pt x="408017" y="219139"/>
                  </a:lnTo>
                  <a:lnTo>
                    <a:pt x="373330" y="247254"/>
                  </a:lnTo>
                  <a:lnTo>
                    <a:pt x="339860" y="276782"/>
                  </a:lnTo>
                  <a:lnTo>
                    <a:pt x="307657" y="307673"/>
                  </a:lnTo>
                  <a:lnTo>
                    <a:pt x="276768" y="339879"/>
                  </a:lnTo>
                  <a:lnTo>
                    <a:pt x="247243" y="373352"/>
                  </a:lnTo>
                  <a:lnTo>
                    <a:pt x="219130" y="408042"/>
                  </a:lnTo>
                  <a:lnTo>
                    <a:pt x="192477" y="443901"/>
                  </a:lnTo>
                  <a:lnTo>
                    <a:pt x="167334" y="480880"/>
                  </a:lnTo>
                  <a:lnTo>
                    <a:pt x="143749" y="518931"/>
                  </a:lnTo>
                  <a:lnTo>
                    <a:pt x="121772" y="558005"/>
                  </a:lnTo>
                  <a:lnTo>
                    <a:pt x="101449" y="598052"/>
                  </a:lnTo>
                  <a:lnTo>
                    <a:pt x="82831" y="639026"/>
                  </a:lnTo>
                  <a:lnTo>
                    <a:pt x="65966" y="680876"/>
                  </a:lnTo>
                  <a:lnTo>
                    <a:pt x="50903" y="723554"/>
                  </a:lnTo>
                  <a:lnTo>
                    <a:pt x="37690" y="767012"/>
                  </a:lnTo>
                  <a:lnTo>
                    <a:pt x="26377" y="811200"/>
                  </a:lnTo>
                  <a:lnTo>
                    <a:pt x="17011" y="856071"/>
                  </a:lnTo>
                  <a:lnTo>
                    <a:pt x="9641" y="901575"/>
                  </a:lnTo>
                  <a:lnTo>
                    <a:pt x="4317" y="947663"/>
                  </a:lnTo>
                  <a:lnTo>
                    <a:pt x="1087" y="994288"/>
                  </a:lnTo>
                  <a:lnTo>
                    <a:pt x="0" y="1041400"/>
                  </a:lnTo>
                  <a:lnTo>
                    <a:pt x="1087" y="1088501"/>
                  </a:lnTo>
                  <a:lnTo>
                    <a:pt x="4317" y="1135116"/>
                  </a:lnTo>
                  <a:lnTo>
                    <a:pt x="9641" y="1181195"/>
                  </a:lnTo>
                  <a:lnTo>
                    <a:pt x="17011" y="1226690"/>
                  </a:lnTo>
                  <a:lnTo>
                    <a:pt x="26377" y="1271553"/>
                  </a:lnTo>
                  <a:lnTo>
                    <a:pt x="37690" y="1315734"/>
                  </a:lnTo>
                  <a:lnTo>
                    <a:pt x="50903" y="1359184"/>
                  </a:lnTo>
                  <a:lnTo>
                    <a:pt x="65966" y="1401856"/>
                  </a:lnTo>
                  <a:lnTo>
                    <a:pt x="82831" y="1443700"/>
                  </a:lnTo>
                  <a:lnTo>
                    <a:pt x="101449" y="1484667"/>
                  </a:lnTo>
                  <a:lnTo>
                    <a:pt x="121772" y="1524710"/>
                  </a:lnTo>
                  <a:lnTo>
                    <a:pt x="143749" y="1563779"/>
                  </a:lnTo>
                  <a:lnTo>
                    <a:pt x="167334" y="1601825"/>
                  </a:lnTo>
                  <a:lnTo>
                    <a:pt x="192477" y="1638800"/>
                  </a:lnTo>
                  <a:lnTo>
                    <a:pt x="219130" y="1674655"/>
                  </a:lnTo>
                  <a:lnTo>
                    <a:pt x="247243" y="1709342"/>
                  </a:lnTo>
                  <a:lnTo>
                    <a:pt x="276768" y="1742812"/>
                  </a:lnTo>
                  <a:lnTo>
                    <a:pt x="307657" y="1775015"/>
                  </a:lnTo>
                  <a:lnTo>
                    <a:pt x="339860" y="1805904"/>
                  </a:lnTo>
                  <a:lnTo>
                    <a:pt x="373330" y="1835429"/>
                  </a:lnTo>
                  <a:lnTo>
                    <a:pt x="408017" y="1863542"/>
                  </a:lnTo>
                  <a:lnTo>
                    <a:pt x="443872" y="1890195"/>
                  </a:lnTo>
                  <a:lnTo>
                    <a:pt x="480847" y="1915338"/>
                  </a:lnTo>
                  <a:lnTo>
                    <a:pt x="518893" y="1938923"/>
                  </a:lnTo>
                  <a:lnTo>
                    <a:pt x="557962" y="1960900"/>
                  </a:lnTo>
                  <a:lnTo>
                    <a:pt x="598005" y="1981223"/>
                  </a:lnTo>
                  <a:lnTo>
                    <a:pt x="638972" y="1999841"/>
                  </a:lnTo>
                  <a:lnTo>
                    <a:pt x="680816" y="2016706"/>
                  </a:lnTo>
                  <a:lnTo>
                    <a:pt x="723488" y="2031769"/>
                  </a:lnTo>
                  <a:lnTo>
                    <a:pt x="766938" y="2044982"/>
                  </a:lnTo>
                  <a:lnTo>
                    <a:pt x="811119" y="2056295"/>
                  </a:lnTo>
                  <a:lnTo>
                    <a:pt x="855982" y="2065661"/>
                  </a:lnTo>
                  <a:lnTo>
                    <a:pt x="901477" y="2073031"/>
                  </a:lnTo>
                  <a:lnTo>
                    <a:pt x="947556" y="2078355"/>
                  </a:lnTo>
                  <a:lnTo>
                    <a:pt x="994171" y="2081585"/>
                  </a:lnTo>
                  <a:lnTo>
                    <a:pt x="1041272" y="2082673"/>
                  </a:lnTo>
                  <a:lnTo>
                    <a:pt x="1090255" y="2081638"/>
                  </a:lnTo>
                  <a:lnTo>
                    <a:pt x="1138539" y="2078561"/>
                  </a:lnTo>
                  <a:lnTo>
                    <a:pt x="1186086" y="2073482"/>
                  </a:lnTo>
                  <a:lnTo>
                    <a:pt x="1232856" y="2066439"/>
                  </a:lnTo>
                  <a:lnTo>
                    <a:pt x="1278809" y="2057473"/>
                  </a:lnTo>
                  <a:lnTo>
                    <a:pt x="1323906" y="2046622"/>
                  </a:lnTo>
                  <a:lnTo>
                    <a:pt x="1368108" y="2033927"/>
                  </a:lnTo>
                  <a:lnTo>
                    <a:pt x="1411374" y="2019428"/>
                  </a:lnTo>
                  <a:lnTo>
                    <a:pt x="1453665" y="2003163"/>
                  </a:lnTo>
                  <a:lnTo>
                    <a:pt x="1494943" y="1985172"/>
                  </a:lnTo>
                  <a:lnTo>
                    <a:pt x="1535166" y="1965495"/>
                  </a:lnTo>
                  <a:lnTo>
                    <a:pt x="1574296" y="1944172"/>
                  </a:lnTo>
                  <a:lnTo>
                    <a:pt x="1612294" y="1921242"/>
                  </a:lnTo>
                  <a:lnTo>
                    <a:pt x="1649119" y="1896744"/>
                  </a:lnTo>
                  <a:lnTo>
                    <a:pt x="1684732" y="1870719"/>
                  </a:lnTo>
                  <a:lnTo>
                    <a:pt x="1719094" y="1843206"/>
                  </a:lnTo>
                  <a:lnTo>
                    <a:pt x="1752165" y="1814244"/>
                  </a:lnTo>
                  <a:lnTo>
                    <a:pt x="1783905" y="1783873"/>
                  </a:lnTo>
                  <a:lnTo>
                    <a:pt x="1814276" y="1752133"/>
                  </a:lnTo>
                  <a:lnTo>
                    <a:pt x="1843237" y="1719063"/>
                  </a:lnTo>
                  <a:lnTo>
                    <a:pt x="1870749" y="1684703"/>
                  </a:lnTo>
                  <a:lnTo>
                    <a:pt x="1896772" y="1649092"/>
                  </a:lnTo>
                  <a:lnTo>
                    <a:pt x="1921268" y="1612271"/>
                  </a:lnTo>
                  <a:lnTo>
                    <a:pt x="1944195" y="1574277"/>
                  </a:lnTo>
                  <a:lnTo>
                    <a:pt x="1965516" y="1535152"/>
                  </a:lnTo>
                  <a:lnTo>
                    <a:pt x="1985190" y="1494935"/>
                  </a:lnTo>
                  <a:lnTo>
                    <a:pt x="2003178" y="1453665"/>
                  </a:lnTo>
                  <a:lnTo>
                    <a:pt x="2019441" y="1411382"/>
                  </a:lnTo>
                  <a:lnTo>
                    <a:pt x="2033938" y="1368126"/>
                  </a:lnTo>
                  <a:lnTo>
                    <a:pt x="2046630" y="1323936"/>
                  </a:lnTo>
                  <a:lnTo>
                    <a:pt x="2057479" y="1278851"/>
                  </a:lnTo>
                  <a:lnTo>
                    <a:pt x="2066443" y="1232912"/>
                  </a:lnTo>
                  <a:lnTo>
                    <a:pt x="2073484" y="1186157"/>
                  </a:lnTo>
                  <a:lnTo>
                    <a:pt x="2078562" y="1138628"/>
                  </a:lnTo>
                  <a:lnTo>
                    <a:pt x="2081638" y="1090362"/>
                  </a:lnTo>
                  <a:lnTo>
                    <a:pt x="2082672" y="1041400"/>
                  </a:lnTo>
                  <a:lnTo>
                    <a:pt x="2081585" y="994288"/>
                  </a:lnTo>
                  <a:lnTo>
                    <a:pt x="2078355" y="947663"/>
                  </a:lnTo>
                  <a:lnTo>
                    <a:pt x="2073031" y="901575"/>
                  </a:lnTo>
                  <a:lnTo>
                    <a:pt x="2065661" y="856071"/>
                  </a:lnTo>
                  <a:lnTo>
                    <a:pt x="2056295" y="811200"/>
                  </a:lnTo>
                  <a:lnTo>
                    <a:pt x="2044981" y="767012"/>
                  </a:lnTo>
                  <a:lnTo>
                    <a:pt x="2031768" y="723554"/>
                  </a:lnTo>
                  <a:lnTo>
                    <a:pt x="2016704" y="680876"/>
                  </a:lnTo>
                  <a:lnTo>
                    <a:pt x="1999839" y="639026"/>
                  </a:lnTo>
                  <a:lnTo>
                    <a:pt x="1981220" y="598052"/>
                  </a:lnTo>
                  <a:lnTo>
                    <a:pt x="1960897" y="558005"/>
                  </a:lnTo>
                  <a:lnTo>
                    <a:pt x="1938918" y="518931"/>
                  </a:lnTo>
                  <a:lnTo>
                    <a:pt x="1915332" y="480880"/>
                  </a:lnTo>
                  <a:lnTo>
                    <a:pt x="1890187" y="443901"/>
                  </a:lnTo>
                  <a:lnTo>
                    <a:pt x="1863533" y="408042"/>
                  </a:lnTo>
                  <a:lnTo>
                    <a:pt x="1835418" y="373352"/>
                  </a:lnTo>
                  <a:lnTo>
                    <a:pt x="1805890" y="339879"/>
                  </a:lnTo>
                  <a:lnTo>
                    <a:pt x="1774999" y="307673"/>
                  </a:lnTo>
                  <a:lnTo>
                    <a:pt x="1742793" y="276782"/>
                  </a:lnTo>
                  <a:lnTo>
                    <a:pt x="1709320" y="247254"/>
                  </a:lnTo>
                  <a:lnTo>
                    <a:pt x="1674630" y="219139"/>
                  </a:lnTo>
                  <a:lnTo>
                    <a:pt x="1638771" y="192485"/>
                  </a:lnTo>
                  <a:lnTo>
                    <a:pt x="1601792" y="167340"/>
                  </a:lnTo>
                  <a:lnTo>
                    <a:pt x="1563741" y="143754"/>
                  </a:lnTo>
                  <a:lnTo>
                    <a:pt x="1524667" y="121775"/>
                  </a:lnTo>
                  <a:lnTo>
                    <a:pt x="1484620" y="101452"/>
                  </a:lnTo>
                  <a:lnTo>
                    <a:pt x="1443646" y="82833"/>
                  </a:lnTo>
                  <a:lnTo>
                    <a:pt x="1401796" y="65968"/>
                  </a:lnTo>
                  <a:lnTo>
                    <a:pt x="1359118" y="50904"/>
                  </a:lnTo>
                  <a:lnTo>
                    <a:pt x="1315660" y="37691"/>
                  </a:lnTo>
                  <a:lnTo>
                    <a:pt x="1271472" y="26377"/>
                  </a:lnTo>
                  <a:lnTo>
                    <a:pt x="1226601" y="17011"/>
                  </a:lnTo>
                  <a:lnTo>
                    <a:pt x="1181097" y="9641"/>
                  </a:lnTo>
                  <a:lnTo>
                    <a:pt x="1135009" y="4317"/>
                  </a:lnTo>
                  <a:lnTo>
                    <a:pt x="1088384" y="1087"/>
                  </a:lnTo>
                  <a:lnTo>
                    <a:pt x="1041272" y="0"/>
                  </a:lnTo>
                  <a:close/>
                </a:path>
              </a:pathLst>
            </a:custGeom>
            <a:solidFill>
              <a:srgbClr val="C00000"/>
            </a:solidFill>
          </p:spPr>
          <p:txBody>
            <a:bodyPr wrap="square" lIns="0" tIns="0" rIns="0" bIns="0" rtlCol="0"/>
            <a:lstStyle/>
            <a:p>
              <a:endParaRPr/>
            </a:p>
          </p:txBody>
        </p:sp>
      </p:grpSp>
      <p:sp>
        <p:nvSpPr>
          <p:cNvPr id="33" name="object 33"/>
          <p:cNvSpPr txBox="1"/>
          <p:nvPr/>
        </p:nvSpPr>
        <p:spPr>
          <a:xfrm>
            <a:off x="8325993" y="3339846"/>
            <a:ext cx="1612265" cy="574040"/>
          </a:xfrm>
          <a:prstGeom prst="rect">
            <a:avLst/>
          </a:prstGeom>
        </p:spPr>
        <p:txBody>
          <a:bodyPr vert="horz" wrap="square" lIns="0" tIns="12700" rIns="0" bIns="0" rtlCol="0">
            <a:spAutoFit/>
          </a:bodyPr>
          <a:lstStyle/>
          <a:p>
            <a:pPr marL="273050" marR="5080" indent="-260985">
              <a:lnSpc>
                <a:spcPct val="100000"/>
              </a:lnSpc>
              <a:spcBef>
                <a:spcPts val="100"/>
              </a:spcBef>
            </a:pPr>
            <a:r>
              <a:rPr sz="1800" spc="-5" dirty="0">
                <a:solidFill>
                  <a:srgbClr val="FFFFFF"/>
                </a:solidFill>
                <a:latin typeface="Arial"/>
                <a:cs typeface="Arial"/>
              </a:rPr>
              <a:t>How much</a:t>
            </a:r>
            <a:r>
              <a:rPr sz="1800" spc="-65" dirty="0">
                <a:solidFill>
                  <a:srgbClr val="FFFFFF"/>
                </a:solidFill>
                <a:latin typeface="Arial"/>
                <a:cs typeface="Arial"/>
              </a:rPr>
              <a:t> </a:t>
            </a:r>
            <a:r>
              <a:rPr sz="1800" spc="-5" dirty="0">
                <a:solidFill>
                  <a:srgbClr val="FFFFFF"/>
                </a:solidFill>
                <a:latin typeface="Arial"/>
                <a:cs typeface="Arial"/>
              </a:rPr>
              <a:t>data  is</a:t>
            </a:r>
            <a:r>
              <a:rPr sz="1800" spc="-20" dirty="0">
                <a:solidFill>
                  <a:srgbClr val="FFFFFF"/>
                </a:solidFill>
                <a:latin typeface="Arial"/>
                <a:cs typeface="Arial"/>
              </a:rPr>
              <a:t> </a:t>
            </a:r>
            <a:r>
              <a:rPr sz="1800" spc="-5" dirty="0">
                <a:solidFill>
                  <a:srgbClr val="FFFFFF"/>
                </a:solidFill>
                <a:latin typeface="Arial"/>
                <a:cs typeface="Arial"/>
              </a:rPr>
              <a:t>missing?</a:t>
            </a:r>
            <a:endParaRPr sz="1800">
              <a:latin typeface="Arial"/>
              <a:cs typeface="Arial"/>
            </a:endParaRPr>
          </a:p>
        </p:txBody>
      </p:sp>
      <p:sp>
        <p:nvSpPr>
          <p:cNvPr id="34" name="object 34"/>
          <p:cNvSpPr/>
          <p:nvPr/>
        </p:nvSpPr>
        <p:spPr>
          <a:xfrm>
            <a:off x="7338694" y="4728464"/>
            <a:ext cx="1800225" cy="1800225"/>
          </a:xfrm>
          <a:custGeom>
            <a:avLst/>
            <a:gdLst/>
            <a:ahLst/>
            <a:cxnLst/>
            <a:rect l="l" t="t" r="r" b="b"/>
            <a:pathLst>
              <a:path w="1800225" h="1800225">
                <a:moveTo>
                  <a:pt x="899795" y="0"/>
                </a:moveTo>
                <a:lnTo>
                  <a:pt x="852559" y="1266"/>
                </a:lnTo>
                <a:lnTo>
                  <a:pt x="805901" y="5020"/>
                </a:lnTo>
                <a:lnTo>
                  <a:pt x="759886" y="11196"/>
                </a:lnTo>
                <a:lnTo>
                  <a:pt x="714580" y="19728"/>
                </a:lnTo>
                <a:lnTo>
                  <a:pt x="670049" y="30551"/>
                </a:lnTo>
                <a:lnTo>
                  <a:pt x="626359" y="43598"/>
                </a:lnTo>
                <a:lnTo>
                  <a:pt x="583575" y="58804"/>
                </a:lnTo>
                <a:lnTo>
                  <a:pt x="541764" y="76102"/>
                </a:lnTo>
                <a:lnTo>
                  <a:pt x="500991" y="95427"/>
                </a:lnTo>
                <a:lnTo>
                  <a:pt x="461323" y="116712"/>
                </a:lnTo>
                <a:lnTo>
                  <a:pt x="422824" y="139893"/>
                </a:lnTo>
                <a:lnTo>
                  <a:pt x="385562" y="164902"/>
                </a:lnTo>
                <a:lnTo>
                  <a:pt x="349601" y="191674"/>
                </a:lnTo>
                <a:lnTo>
                  <a:pt x="315008" y="220143"/>
                </a:lnTo>
                <a:lnTo>
                  <a:pt x="281848" y="250242"/>
                </a:lnTo>
                <a:lnTo>
                  <a:pt x="250188" y="281908"/>
                </a:lnTo>
                <a:lnTo>
                  <a:pt x="220093" y="315072"/>
                </a:lnTo>
                <a:lnTo>
                  <a:pt x="191629" y="349670"/>
                </a:lnTo>
                <a:lnTo>
                  <a:pt x="164862" y="385634"/>
                </a:lnTo>
                <a:lnTo>
                  <a:pt x="139858" y="422901"/>
                </a:lnTo>
                <a:lnTo>
                  <a:pt x="116683" y="461403"/>
                </a:lnTo>
                <a:lnTo>
                  <a:pt x="95402" y="501074"/>
                </a:lnTo>
                <a:lnTo>
                  <a:pt x="76082" y="541849"/>
                </a:lnTo>
                <a:lnTo>
                  <a:pt x="58788" y="583662"/>
                </a:lnTo>
                <a:lnTo>
                  <a:pt x="43586" y="626447"/>
                </a:lnTo>
                <a:lnTo>
                  <a:pt x="30543" y="670137"/>
                </a:lnTo>
                <a:lnTo>
                  <a:pt x="19723" y="714668"/>
                </a:lnTo>
                <a:lnTo>
                  <a:pt x="11193" y="759972"/>
                </a:lnTo>
                <a:lnTo>
                  <a:pt x="5018" y="805985"/>
                </a:lnTo>
                <a:lnTo>
                  <a:pt x="1265" y="852640"/>
                </a:lnTo>
                <a:lnTo>
                  <a:pt x="0" y="899871"/>
                </a:lnTo>
                <a:lnTo>
                  <a:pt x="1265" y="947106"/>
                </a:lnTo>
                <a:lnTo>
                  <a:pt x="5018" y="993765"/>
                </a:lnTo>
                <a:lnTo>
                  <a:pt x="11193" y="1039782"/>
                </a:lnTo>
                <a:lnTo>
                  <a:pt x="19723" y="1085090"/>
                </a:lnTo>
                <a:lnTo>
                  <a:pt x="30543" y="1129623"/>
                </a:lnTo>
                <a:lnTo>
                  <a:pt x="43586" y="1173316"/>
                </a:lnTo>
                <a:lnTo>
                  <a:pt x="58788" y="1216103"/>
                </a:lnTo>
                <a:lnTo>
                  <a:pt x="76082" y="1257918"/>
                </a:lnTo>
                <a:lnTo>
                  <a:pt x="95402" y="1298695"/>
                </a:lnTo>
                <a:lnTo>
                  <a:pt x="116683" y="1338367"/>
                </a:lnTo>
                <a:lnTo>
                  <a:pt x="139858" y="1376870"/>
                </a:lnTo>
                <a:lnTo>
                  <a:pt x="164862" y="1414138"/>
                </a:lnTo>
                <a:lnTo>
                  <a:pt x="191629" y="1450103"/>
                </a:lnTo>
                <a:lnTo>
                  <a:pt x="220093" y="1484701"/>
                </a:lnTo>
                <a:lnTo>
                  <a:pt x="250188" y="1517866"/>
                </a:lnTo>
                <a:lnTo>
                  <a:pt x="281848" y="1549531"/>
                </a:lnTo>
                <a:lnTo>
                  <a:pt x="315008" y="1579630"/>
                </a:lnTo>
                <a:lnTo>
                  <a:pt x="349601" y="1608099"/>
                </a:lnTo>
                <a:lnTo>
                  <a:pt x="385562" y="1634871"/>
                </a:lnTo>
                <a:lnTo>
                  <a:pt x="422824" y="1659879"/>
                </a:lnTo>
                <a:lnTo>
                  <a:pt x="461323" y="1683059"/>
                </a:lnTo>
                <a:lnTo>
                  <a:pt x="500991" y="1704344"/>
                </a:lnTo>
                <a:lnTo>
                  <a:pt x="541764" y="1723668"/>
                </a:lnTo>
                <a:lnTo>
                  <a:pt x="583575" y="1740966"/>
                </a:lnTo>
                <a:lnTo>
                  <a:pt x="626359" y="1756171"/>
                </a:lnTo>
                <a:lnTo>
                  <a:pt x="670049" y="1769217"/>
                </a:lnTo>
                <a:lnTo>
                  <a:pt x="714580" y="1780039"/>
                </a:lnTo>
                <a:lnTo>
                  <a:pt x="759886" y="1788572"/>
                </a:lnTo>
                <a:lnTo>
                  <a:pt x="805901" y="1794747"/>
                </a:lnTo>
                <a:lnTo>
                  <a:pt x="852559" y="1798501"/>
                </a:lnTo>
                <a:lnTo>
                  <a:pt x="899795" y="1799767"/>
                </a:lnTo>
                <a:lnTo>
                  <a:pt x="948883" y="1798563"/>
                </a:lnTo>
                <a:lnTo>
                  <a:pt x="997153" y="1794986"/>
                </a:lnTo>
                <a:lnTo>
                  <a:pt x="1044549" y="1789090"/>
                </a:lnTo>
                <a:lnTo>
                  <a:pt x="1091019" y="1780928"/>
                </a:lnTo>
                <a:lnTo>
                  <a:pt x="1136508" y="1770555"/>
                </a:lnTo>
                <a:lnTo>
                  <a:pt x="1180964" y="1758023"/>
                </a:lnTo>
                <a:lnTo>
                  <a:pt x="1224332" y="1743385"/>
                </a:lnTo>
                <a:lnTo>
                  <a:pt x="1266560" y="1726697"/>
                </a:lnTo>
                <a:lnTo>
                  <a:pt x="1307593" y="1708011"/>
                </a:lnTo>
                <a:lnTo>
                  <a:pt x="1347378" y="1687380"/>
                </a:lnTo>
                <a:lnTo>
                  <a:pt x="1385861" y="1664859"/>
                </a:lnTo>
                <a:lnTo>
                  <a:pt x="1422990" y="1640501"/>
                </a:lnTo>
                <a:lnTo>
                  <a:pt x="1458709" y="1614359"/>
                </a:lnTo>
                <a:lnTo>
                  <a:pt x="1492967" y="1586487"/>
                </a:lnTo>
                <a:lnTo>
                  <a:pt x="1525708" y="1556939"/>
                </a:lnTo>
                <a:lnTo>
                  <a:pt x="1556880" y="1525767"/>
                </a:lnTo>
                <a:lnTo>
                  <a:pt x="1586430" y="1493027"/>
                </a:lnTo>
                <a:lnTo>
                  <a:pt x="1614302" y="1458770"/>
                </a:lnTo>
                <a:lnTo>
                  <a:pt x="1640445" y="1423052"/>
                </a:lnTo>
                <a:lnTo>
                  <a:pt x="1664804" y="1385925"/>
                </a:lnTo>
                <a:lnTo>
                  <a:pt x="1687326" y="1347442"/>
                </a:lnTo>
                <a:lnTo>
                  <a:pt x="1707957" y="1307658"/>
                </a:lnTo>
                <a:lnTo>
                  <a:pt x="1726644" y="1266626"/>
                </a:lnTo>
                <a:lnTo>
                  <a:pt x="1743333" y="1224400"/>
                </a:lnTo>
                <a:lnTo>
                  <a:pt x="1757970" y="1181033"/>
                </a:lnTo>
                <a:lnTo>
                  <a:pt x="1770503" y="1136578"/>
                </a:lnTo>
                <a:lnTo>
                  <a:pt x="1780877" y="1091090"/>
                </a:lnTo>
                <a:lnTo>
                  <a:pt x="1789039" y="1044622"/>
                </a:lnTo>
                <a:lnTo>
                  <a:pt x="1794935" y="997227"/>
                </a:lnTo>
                <a:lnTo>
                  <a:pt x="1798512" y="948958"/>
                </a:lnTo>
                <a:lnTo>
                  <a:pt x="1799716" y="899871"/>
                </a:lnTo>
                <a:lnTo>
                  <a:pt x="1798450" y="852640"/>
                </a:lnTo>
                <a:lnTo>
                  <a:pt x="1794696" y="805985"/>
                </a:lnTo>
                <a:lnTo>
                  <a:pt x="1788520" y="759972"/>
                </a:lnTo>
                <a:lnTo>
                  <a:pt x="1779988" y="714668"/>
                </a:lnTo>
                <a:lnTo>
                  <a:pt x="1769165" y="670137"/>
                </a:lnTo>
                <a:lnTo>
                  <a:pt x="1756117" y="626447"/>
                </a:lnTo>
                <a:lnTo>
                  <a:pt x="1740911" y="583662"/>
                </a:lnTo>
                <a:lnTo>
                  <a:pt x="1723613" y="541849"/>
                </a:lnTo>
                <a:lnTo>
                  <a:pt x="1704288" y="501074"/>
                </a:lnTo>
                <a:lnTo>
                  <a:pt x="1683002" y="461403"/>
                </a:lnTo>
                <a:lnTo>
                  <a:pt x="1659821" y="422901"/>
                </a:lnTo>
                <a:lnTo>
                  <a:pt x="1634811" y="385634"/>
                </a:lnTo>
                <a:lnTo>
                  <a:pt x="1608039" y="349670"/>
                </a:lnTo>
                <a:lnTo>
                  <a:pt x="1579569" y="315072"/>
                </a:lnTo>
                <a:lnTo>
                  <a:pt x="1549468" y="281908"/>
                </a:lnTo>
                <a:lnTo>
                  <a:pt x="1517801" y="250242"/>
                </a:lnTo>
                <a:lnTo>
                  <a:pt x="1484636" y="220143"/>
                </a:lnTo>
                <a:lnTo>
                  <a:pt x="1450037" y="191674"/>
                </a:lnTo>
                <a:lnTo>
                  <a:pt x="1414070" y="164902"/>
                </a:lnTo>
                <a:lnTo>
                  <a:pt x="1376802" y="139893"/>
                </a:lnTo>
                <a:lnTo>
                  <a:pt x="1338297" y="116712"/>
                </a:lnTo>
                <a:lnTo>
                  <a:pt x="1298624" y="95427"/>
                </a:lnTo>
                <a:lnTo>
                  <a:pt x="1257846" y="76102"/>
                </a:lnTo>
                <a:lnTo>
                  <a:pt x="1216030" y="58804"/>
                </a:lnTo>
                <a:lnTo>
                  <a:pt x="1173243" y="43598"/>
                </a:lnTo>
                <a:lnTo>
                  <a:pt x="1129549" y="30551"/>
                </a:lnTo>
                <a:lnTo>
                  <a:pt x="1085015" y="19728"/>
                </a:lnTo>
                <a:lnTo>
                  <a:pt x="1039706" y="11196"/>
                </a:lnTo>
                <a:lnTo>
                  <a:pt x="993690" y="5020"/>
                </a:lnTo>
                <a:lnTo>
                  <a:pt x="947030" y="1266"/>
                </a:lnTo>
                <a:lnTo>
                  <a:pt x="899795" y="0"/>
                </a:lnTo>
                <a:close/>
              </a:path>
            </a:pathLst>
          </a:custGeom>
          <a:solidFill>
            <a:srgbClr val="00AF50"/>
          </a:solidFill>
        </p:spPr>
        <p:txBody>
          <a:bodyPr wrap="square" lIns="0" tIns="0" rIns="0" bIns="0" rtlCol="0"/>
          <a:lstStyle/>
          <a:p>
            <a:endParaRPr/>
          </a:p>
        </p:txBody>
      </p:sp>
      <p:sp>
        <p:nvSpPr>
          <p:cNvPr id="35" name="object 35"/>
          <p:cNvSpPr txBox="1"/>
          <p:nvPr/>
        </p:nvSpPr>
        <p:spPr>
          <a:xfrm>
            <a:off x="7439914" y="5306059"/>
            <a:ext cx="1662430" cy="574040"/>
          </a:xfrm>
          <a:prstGeom prst="rect">
            <a:avLst/>
          </a:prstGeom>
        </p:spPr>
        <p:txBody>
          <a:bodyPr vert="horz" wrap="square" lIns="0" tIns="12700" rIns="0" bIns="0" rtlCol="0">
            <a:spAutoFit/>
          </a:bodyPr>
          <a:lstStyle/>
          <a:p>
            <a:pPr marL="12700" marR="5080" indent="182880">
              <a:lnSpc>
                <a:spcPct val="100000"/>
              </a:lnSpc>
              <a:spcBef>
                <a:spcPts val="100"/>
              </a:spcBef>
            </a:pPr>
            <a:r>
              <a:rPr sz="1800" dirty="0">
                <a:solidFill>
                  <a:srgbClr val="FFFFFF"/>
                </a:solidFill>
                <a:latin typeface="Arial"/>
                <a:cs typeface="Arial"/>
              </a:rPr>
              <a:t>What </a:t>
            </a:r>
            <a:r>
              <a:rPr sz="1800" spc="-5" dirty="0">
                <a:solidFill>
                  <a:srgbClr val="FFFFFF"/>
                </a:solidFill>
                <a:latin typeface="Arial"/>
                <a:cs typeface="Arial"/>
              </a:rPr>
              <a:t>kind of  data is</a:t>
            </a:r>
            <a:r>
              <a:rPr sz="1800" spc="-50" dirty="0">
                <a:solidFill>
                  <a:srgbClr val="FFFFFF"/>
                </a:solidFill>
                <a:latin typeface="Arial"/>
                <a:cs typeface="Arial"/>
              </a:rPr>
              <a:t> </a:t>
            </a:r>
            <a:r>
              <a:rPr sz="1800" spc="-5" dirty="0">
                <a:solidFill>
                  <a:srgbClr val="FFFFFF"/>
                </a:solidFill>
                <a:latin typeface="Arial"/>
                <a:cs typeface="Arial"/>
              </a:rPr>
              <a:t>missing?</a:t>
            </a:r>
            <a:endParaRPr sz="1800">
              <a:latin typeface="Arial"/>
              <a:cs typeface="Arial"/>
            </a:endParaRPr>
          </a:p>
        </p:txBody>
      </p:sp>
      <p:grpSp>
        <p:nvGrpSpPr>
          <p:cNvPr id="36" name="object 36"/>
          <p:cNvGrpSpPr/>
          <p:nvPr/>
        </p:nvGrpSpPr>
        <p:grpSpPr>
          <a:xfrm>
            <a:off x="6520815" y="1872869"/>
            <a:ext cx="2937510" cy="3385185"/>
            <a:chOff x="6520815" y="1872869"/>
            <a:chExt cx="2937510" cy="3385185"/>
          </a:xfrm>
        </p:grpSpPr>
        <p:sp>
          <p:nvSpPr>
            <p:cNvPr id="37" name="object 37"/>
            <p:cNvSpPr/>
            <p:nvPr/>
          </p:nvSpPr>
          <p:spPr>
            <a:xfrm>
              <a:off x="7333361" y="3186557"/>
              <a:ext cx="266065" cy="267335"/>
            </a:xfrm>
            <a:custGeom>
              <a:avLst/>
              <a:gdLst/>
              <a:ahLst/>
              <a:cxnLst/>
              <a:rect l="l" t="t" r="r" b="b"/>
              <a:pathLst>
                <a:path w="266065" h="267335">
                  <a:moveTo>
                    <a:pt x="132715" y="0"/>
                  </a:moveTo>
                  <a:lnTo>
                    <a:pt x="91114" y="6895"/>
                  </a:lnTo>
                  <a:lnTo>
                    <a:pt x="54726" y="26025"/>
                  </a:lnTo>
                  <a:lnTo>
                    <a:pt x="25867" y="55056"/>
                  </a:lnTo>
                  <a:lnTo>
                    <a:pt x="6852" y="91651"/>
                  </a:lnTo>
                  <a:lnTo>
                    <a:pt x="0" y="133476"/>
                  </a:lnTo>
                  <a:lnTo>
                    <a:pt x="6852" y="175302"/>
                  </a:lnTo>
                  <a:lnTo>
                    <a:pt x="25867" y="211897"/>
                  </a:lnTo>
                  <a:lnTo>
                    <a:pt x="54726" y="240928"/>
                  </a:lnTo>
                  <a:lnTo>
                    <a:pt x="91114" y="260058"/>
                  </a:lnTo>
                  <a:lnTo>
                    <a:pt x="132715" y="266953"/>
                  </a:lnTo>
                  <a:lnTo>
                    <a:pt x="175498" y="260351"/>
                  </a:lnTo>
                  <a:lnTo>
                    <a:pt x="212064" y="241805"/>
                  </a:lnTo>
                  <a:lnTo>
                    <a:pt x="240522" y="213214"/>
                  </a:lnTo>
                  <a:lnTo>
                    <a:pt x="258983" y="176473"/>
                  </a:lnTo>
                  <a:lnTo>
                    <a:pt x="265557" y="133476"/>
                  </a:lnTo>
                  <a:lnTo>
                    <a:pt x="258703" y="91651"/>
                  </a:lnTo>
                  <a:lnTo>
                    <a:pt x="239681" y="55056"/>
                  </a:lnTo>
                  <a:lnTo>
                    <a:pt x="210802" y="26025"/>
                  </a:lnTo>
                  <a:lnTo>
                    <a:pt x="174377" y="6895"/>
                  </a:lnTo>
                  <a:lnTo>
                    <a:pt x="132715" y="0"/>
                  </a:lnTo>
                  <a:close/>
                </a:path>
              </a:pathLst>
            </a:custGeom>
            <a:solidFill>
              <a:srgbClr val="555656"/>
            </a:solidFill>
          </p:spPr>
          <p:txBody>
            <a:bodyPr wrap="square" lIns="0" tIns="0" rIns="0" bIns="0" rtlCol="0"/>
            <a:lstStyle/>
            <a:p>
              <a:endParaRPr/>
            </a:p>
          </p:txBody>
        </p:sp>
        <p:sp>
          <p:nvSpPr>
            <p:cNvPr id="38" name="object 38"/>
            <p:cNvSpPr/>
            <p:nvPr/>
          </p:nvSpPr>
          <p:spPr>
            <a:xfrm>
              <a:off x="8206105" y="1872869"/>
              <a:ext cx="195834" cy="195833"/>
            </a:xfrm>
            <a:prstGeom prst="rect">
              <a:avLst/>
            </a:prstGeom>
            <a:blipFill>
              <a:blip r:embed="rId13" cstate="print"/>
              <a:stretch>
                <a:fillRect/>
              </a:stretch>
            </a:blipFill>
          </p:spPr>
          <p:txBody>
            <a:bodyPr wrap="square" lIns="0" tIns="0" rIns="0" bIns="0" rtlCol="0"/>
            <a:lstStyle/>
            <a:p>
              <a:endParaRPr/>
            </a:p>
          </p:txBody>
        </p:sp>
        <p:sp>
          <p:nvSpPr>
            <p:cNvPr id="39" name="object 39"/>
            <p:cNvSpPr/>
            <p:nvPr/>
          </p:nvSpPr>
          <p:spPr>
            <a:xfrm>
              <a:off x="8332470" y="2188337"/>
              <a:ext cx="106045" cy="106045"/>
            </a:xfrm>
            <a:prstGeom prst="rect">
              <a:avLst/>
            </a:prstGeom>
            <a:blipFill>
              <a:blip r:embed="rId16" cstate="print"/>
              <a:stretch>
                <a:fillRect/>
              </a:stretch>
            </a:blipFill>
          </p:spPr>
          <p:txBody>
            <a:bodyPr wrap="square" lIns="0" tIns="0" rIns="0" bIns="0" rtlCol="0"/>
            <a:lstStyle/>
            <a:p>
              <a:endParaRPr/>
            </a:p>
          </p:txBody>
        </p:sp>
        <p:sp>
          <p:nvSpPr>
            <p:cNvPr id="40" name="object 40"/>
            <p:cNvSpPr/>
            <p:nvPr/>
          </p:nvSpPr>
          <p:spPr>
            <a:xfrm>
              <a:off x="9234678" y="2061972"/>
              <a:ext cx="106045" cy="107314"/>
            </a:xfrm>
            <a:prstGeom prst="rect">
              <a:avLst/>
            </a:prstGeom>
            <a:blipFill>
              <a:blip r:embed="rId17" cstate="print"/>
              <a:stretch>
                <a:fillRect/>
              </a:stretch>
            </a:blipFill>
          </p:spPr>
          <p:txBody>
            <a:bodyPr wrap="square" lIns="0" tIns="0" rIns="0" bIns="0" rtlCol="0"/>
            <a:lstStyle/>
            <a:p>
              <a:endParaRPr/>
            </a:p>
          </p:txBody>
        </p:sp>
        <p:sp>
          <p:nvSpPr>
            <p:cNvPr id="41" name="object 41"/>
            <p:cNvSpPr/>
            <p:nvPr/>
          </p:nvSpPr>
          <p:spPr>
            <a:xfrm>
              <a:off x="6807327" y="4639055"/>
              <a:ext cx="114807" cy="116205"/>
            </a:xfrm>
            <a:prstGeom prst="rect">
              <a:avLst/>
            </a:prstGeom>
            <a:blipFill>
              <a:blip r:embed="rId18" cstate="print"/>
              <a:stretch>
                <a:fillRect/>
              </a:stretch>
            </a:blipFill>
          </p:spPr>
          <p:txBody>
            <a:bodyPr wrap="square" lIns="0" tIns="0" rIns="0" bIns="0" rtlCol="0"/>
            <a:lstStyle/>
            <a:p>
              <a:endParaRPr/>
            </a:p>
          </p:txBody>
        </p:sp>
        <p:sp>
          <p:nvSpPr>
            <p:cNvPr id="42" name="object 42"/>
            <p:cNvSpPr/>
            <p:nvPr/>
          </p:nvSpPr>
          <p:spPr>
            <a:xfrm>
              <a:off x="6995922" y="4686173"/>
              <a:ext cx="124332" cy="124332"/>
            </a:xfrm>
            <a:prstGeom prst="rect">
              <a:avLst/>
            </a:prstGeom>
            <a:blipFill>
              <a:blip r:embed="rId10" cstate="print"/>
              <a:stretch>
                <a:fillRect/>
              </a:stretch>
            </a:blipFill>
          </p:spPr>
          <p:txBody>
            <a:bodyPr wrap="square" lIns="0" tIns="0" rIns="0" bIns="0" rtlCol="0"/>
            <a:lstStyle/>
            <a:p>
              <a:endParaRPr/>
            </a:p>
          </p:txBody>
        </p:sp>
        <p:sp>
          <p:nvSpPr>
            <p:cNvPr id="43" name="object 43"/>
            <p:cNvSpPr/>
            <p:nvPr/>
          </p:nvSpPr>
          <p:spPr>
            <a:xfrm>
              <a:off x="7194169" y="4942204"/>
              <a:ext cx="128777" cy="128777"/>
            </a:xfrm>
            <a:prstGeom prst="rect">
              <a:avLst/>
            </a:prstGeom>
            <a:blipFill>
              <a:blip r:embed="rId3" cstate="print"/>
              <a:stretch>
                <a:fillRect/>
              </a:stretch>
            </a:blipFill>
          </p:spPr>
          <p:txBody>
            <a:bodyPr wrap="square" lIns="0" tIns="0" rIns="0" bIns="0" rtlCol="0"/>
            <a:lstStyle/>
            <a:p>
              <a:endParaRPr/>
            </a:p>
          </p:txBody>
        </p:sp>
        <p:sp>
          <p:nvSpPr>
            <p:cNvPr id="44" name="object 44"/>
            <p:cNvSpPr/>
            <p:nvPr/>
          </p:nvSpPr>
          <p:spPr>
            <a:xfrm>
              <a:off x="7281418" y="4664836"/>
              <a:ext cx="75056" cy="75056"/>
            </a:xfrm>
            <a:prstGeom prst="rect">
              <a:avLst/>
            </a:prstGeom>
            <a:blipFill>
              <a:blip r:embed="rId19" cstate="print"/>
              <a:stretch>
                <a:fillRect/>
              </a:stretch>
            </a:blipFill>
          </p:spPr>
          <p:txBody>
            <a:bodyPr wrap="square" lIns="0" tIns="0" rIns="0" bIns="0" rtlCol="0"/>
            <a:lstStyle/>
            <a:p>
              <a:endParaRPr/>
            </a:p>
          </p:txBody>
        </p:sp>
        <p:sp>
          <p:nvSpPr>
            <p:cNvPr id="45" name="object 45"/>
            <p:cNvSpPr/>
            <p:nvPr/>
          </p:nvSpPr>
          <p:spPr>
            <a:xfrm>
              <a:off x="7457694" y="4855336"/>
              <a:ext cx="124332" cy="124332"/>
            </a:xfrm>
            <a:prstGeom prst="rect">
              <a:avLst/>
            </a:prstGeom>
            <a:blipFill>
              <a:blip r:embed="rId20" cstate="print"/>
              <a:stretch>
                <a:fillRect/>
              </a:stretch>
            </a:blipFill>
          </p:spPr>
          <p:txBody>
            <a:bodyPr wrap="square" lIns="0" tIns="0" rIns="0" bIns="0" rtlCol="0"/>
            <a:lstStyle/>
            <a:p>
              <a:endParaRPr/>
            </a:p>
          </p:txBody>
        </p:sp>
        <p:sp>
          <p:nvSpPr>
            <p:cNvPr id="46" name="object 46"/>
            <p:cNvSpPr/>
            <p:nvPr/>
          </p:nvSpPr>
          <p:spPr>
            <a:xfrm>
              <a:off x="7163943" y="3587495"/>
              <a:ext cx="116204" cy="116204"/>
            </a:xfrm>
            <a:prstGeom prst="rect">
              <a:avLst/>
            </a:prstGeom>
            <a:blipFill>
              <a:blip r:embed="rId21" cstate="print"/>
              <a:stretch>
                <a:fillRect/>
              </a:stretch>
            </a:blipFill>
          </p:spPr>
          <p:txBody>
            <a:bodyPr wrap="square" lIns="0" tIns="0" rIns="0" bIns="0" rtlCol="0"/>
            <a:lstStyle/>
            <a:p>
              <a:endParaRPr/>
            </a:p>
          </p:txBody>
        </p:sp>
        <p:sp>
          <p:nvSpPr>
            <p:cNvPr id="47" name="object 47"/>
            <p:cNvSpPr/>
            <p:nvPr/>
          </p:nvSpPr>
          <p:spPr>
            <a:xfrm>
              <a:off x="7354062" y="3634613"/>
              <a:ext cx="124333" cy="124332"/>
            </a:xfrm>
            <a:prstGeom prst="rect">
              <a:avLst/>
            </a:prstGeom>
            <a:blipFill>
              <a:blip r:embed="rId10" cstate="print"/>
              <a:stretch>
                <a:fillRect/>
              </a:stretch>
            </a:blipFill>
          </p:spPr>
          <p:txBody>
            <a:bodyPr wrap="square" lIns="0" tIns="0" rIns="0" bIns="0" rtlCol="0"/>
            <a:lstStyle/>
            <a:p>
              <a:endParaRPr/>
            </a:p>
          </p:txBody>
        </p:sp>
        <p:sp>
          <p:nvSpPr>
            <p:cNvPr id="48" name="object 48"/>
            <p:cNvSpPr/>
            <p:nvPr/>
          </p:nvSpPr>
          <p:spPr>
            <a:xfrm>
              <a:off x="7550785" y="3889248"/>
              <a:ext cx="130175" cy="130175"/>
            </a:xfrm>
            <a:prstGeom prst="rect">
              <a:avLst/>
            </a:prstGeom>
            <a:blipFill>
              <a:blip r:embed="rId22" cstate="print"/>
              <a:stretch>
                <a:fillRect/>
              </a:stretch>
            </a:blipFill>
          </p:spPr>
          <p:txBody>
            <a:bodyPr wrap="square" lIns="0" tIns="0" rIns="0" bIns="0" rtlCol="0"/>
            <a:lstStyle/>
            <a:p>
              <a:endParaRPr/>
            </a:p>
          </p:txBody>
        </p:sp>
        <p:sp>
          <p:nvSpPr>
            <p:cNvPr id="49" name="object 49"/>
            <p:cNvSpPr/>
            <p:nvPr/>
          </p:nvSpPr>
          <p:spPr>
            <a:xfrm>
              <a:off x="7638034" y="3611752"/>
              <a:ext cx="75057" cy="75057"/>
            </a:xfrm>
            <a:prstGeom prst="rect">
              <a:avLst/>
            </a:prstGeom>
            <a:blipFill>
              <a:blip r:embed="rId19" cstate="print"/>
              <a:stretch>
                <a:fillRect/>
              </a:stretch>
            </a:blipFill>
          </p:spPr>
          <p:txBody>
            <a:bodyPr wrap="square" lIns="0" tIns="0" rIns="0" bIns="0" rtlCol="0"/>
            <a:lstStyle/>
            <a:p>
              <a:endParaRPr/>
            </a:p>
          </p:txBody>
        </p:sp>
        <p:sp>
          <p:nvSpPr>
            <p:cNvPr id="50" name="object 50"/>
            <p:cNvSpPr/>
            <p:nvPr/>
          </p:nvSpPr>
          <p:spPr>
            <a:xfrm>
              <a:off x="7814310" y="3802252"/>
              <a:ext cx="124333" cy="124333"/>
            </a:xfrm>
            <a:prstGeom prst="rect">
              <a:avLst/>
            </a:prstGeom>
            <a:blipFill>
              <a:blip r:embed="rId10" cstate="print"/>
              <a:stretch>
                <a:fillRect/>
              </a:stretch>
            </a:blipFill>
          </p:spPr>
          <p:txBody>
            <a:bodyPr wrap="square" lIns="0" tIns="0" rIns="0" bIns="0" rtlCol="0"/>
            <a:lstStyle/>
            <a:p>
              <a:endParaRPr/>
            </a:p>
          </p:txBody>
        </p:sp>
        <p:sp>
          <p:nvSpPr>
            <p:cNvPr id="51" name="object 51"/>
            <p:cNvSpPr/>
            <p:nvPr/>
          </p:nvSpPr>
          <p:spPr>
            <a:xfrm>
              <a:off x="6958203" y="4134485"/>
              <a:ext cx="114807" cy="114807"/>
            </a:xfrm>
            <a:prstGeom prst="rect">
              <a:avLst/>
            </a:prstGeom>
            <a:blipFill>
              <a:blip r:embed="rId23" cstate="print"/>
              <a:stretch>
                <a:fillRect/>
              </a:stretch>
            </a:blipFill>
          </p:spPr>
          <p:txBody>
            <a:bodyPr wrap="square" lIns="0" tIns="0" rIns="0" bIns="0" rtlCol="0"/>
            <a:lstStyle/>
            <a:p>
              <a:endParaRPr/>
            </a:p>
          </p:txBody>
        </p:sp>
        <p:sp>
          <p:nvSpPr>
            <p:cNvPr id="52" name="object 52"/>
            <p:cNvSpPr/>
            <p:nvPr/>
          </p:nvSpPr>
          <p:spPr>
            <a:xfrm>
              <a:off x="7117842" y="3239897"/>
              <a:ext cx="124332" cy="124332"/>
            </a:xfrm>
            <a:prstGeom prst="rect">
              <a:avLst/>
            </a:prstGeom>
            <a:blipFill>
              <a:blip r:embed="rId10" cstate="print"/>
              <a:stretch>
                <a:fillRect/>
              </a:stretch>
            </a:blipFill>
          </p:spPr>
          <p:txBody>
            <a:bodyPr wrap="square" lIns="0" tIns="0" rIns="0" bIns="0" rtlCol="0"/>
            <a:lstStyle/>
            <a:p>
              <a:endParaRPr/>
            </a:p>
          </p:txBody>
        </p:sp>
        <p:sp>
          <p:nvSpPr>
            <p:cNvPr id="53" name="object 53"/>
            <p:cNvSpPr/>
            <p:nvPr/>
          </p:nvSpPr>
          <p:spPr>
            <a:xfrm>
              <a:off x="7908925" y="2837561"/>
              <a:ext cx="128777" cy="128777"/>
            </a:xfrm>
            <a:prstGeom prst="rect">
              <a:avLst/>
            </a:prstGeom>
            <a:blipFill>
              <a:blip r:embed="rId3" cstate="print"/>
              <a:stretch>
                <a:fillRect/>
              </a:stretch>
            </a:blipFill>
          </p:spPr>
          <p:txBody>
            <a:bodyPr wrap="square" lIns="0" tIns="0" rIns="0" bIns="0" rtlCol="0"/>
            <a:lstStyle/>
            <a:p>
              <a:endParaRPr/>
            </a:p>
          </p:txBody>
        </p:sp>
        <p:sp>
          <p:nvSpPr>
            <p:cNvPr id="54" name="object 54"/>
            <p:cNvSpPr/>
            <p:nvPr/>
          </p:nvSpPr>
          <p:spPr>
            <a:xfrm>
              <a:off x="7996174" y="2560193"/>
              <a:ext cx="75056" cy="75057"/>
            </a:xfrm>
            <a:prstGeom prst="rect">
              <a:avLst/>
            </a:prstGeom>
            <a:blipFill>
              <a:blip r:embed="rId24" cstate="print"/>
              <a:stretch>
                <a:fillRect/>
              </a:stretch>
            </a:blipFill>
          </p:spPr>
          <p:txBody>
            <a:bodyPr wrap="square" lIns="0" tIns="0" rIns="0" bIns="0" rtlCol="0"/>
            <a:lstStyle/>
            <a:p>
              <a:endParaRPr/>
            </a:p>
          </p:txBody>
        </p:sp>
        <p:sp>
          <p:nvSpPr>
            <p:cNvPr id="55" name="object 55"/>
            <p:cNvSpPr/>
            <p:nvPr/>
          </p:nvSpPr>
          <p:spPr>
            <a:xfrm>
              <a:off x="6520815" y="3217163"/>
              <a:ext cx="114807" cy="116205"/>
            </a:xfrm>
            <a:prstGeom prst="rect">
              <a:avLst/>
            </a:prstGeom>
            <a:blipFill>
              <a:blip r:embed="rId18" cstate="print"/>
              <a:stretch>
                <a:fillRect/>
              </a:stretch>
            </a:blipFill>
          </p:spPr>
          <p:txBody>
            <a:bodyPr wrap="square" lIns="0" tIns="0" rIns="0" bIns="0" rtlCol="0"/>
            <a:lstStyle/>
            <a:p>
              <a:endParaRPr/>
            </a:p>
          </p:txBody>
        </p:sp>
        <p:sp>
          <p:nvSpPr>
            <p:cNvPr id="56" name="object 56"/>
            <p:cNvSpPr/>
            <p:nvPr/>
          </p:nvSpPr>
          <p:spPr>
            <a:xfrm>
              <a:off x="8172450" y="2750693"/>
              <a:ext cx="124332" cy="124333"/>
            </a:xfrm>
            <a:prstGeom prst="rect">
              <a:avLst/>
            </a:prstGeom>
            <a:blipFill>
              <a:blip r:embed="rId10" cstate="print"/>
              <a:stretch>
                <a:fillRect/>
              </a:stretch>
            </a:blipFill>
          </p:spPr>
          <p:txBody>
            <a:bodyPr wrap="square" lIns="0" tIns="0" rIns="0" bIns="0" rtlCol="0"/>
            <a:lstStyle/>
            <a:p>
              <a:endParaRPr/>
            </a:p>
          </p:txBody>
        </p:sp>
        <p:sp>
          <p:nvSpPr>
            <p:cNvPr id="57" name="object 57"/>
            <p:cNvSpPr/>
            <p:nvPr/>
          </p:nvSpPr>
          <p:spPr>
            <a:xfrm>
              <a:off x="7959471" y="4465192"/>
              <a:ext cx="116204" cy="114807"/>
            </a:xfrm>
            <a:prstGeom prst="rect">
              <a:avLst/>
            </a:prstGeom>
            <a:blipFill>
              <a:blip r:embed="rId25" cstate="print"/>
              <a:stretch>
                <a:fillRect/>
              </a:stretch>
            </a:blipFill>
          </p:spPr>
          <p:txBody>
            <a:bodyPr wrap="square" lIns="0" tIns="0" rIns="0" bIns="0" rtlCol="0"/>
            <a:lstStyle/>
            <a:p>
              <a:endParaRPr/>
            </a:p>
          </p:txBody>
        </p:sp>
        <p:sp>
          <p:nvSpPr>
            <p:cNvPr id="58" name="object 58"/>
            <p:cNvSpPr/>
            <p:nvPr/>
          </p:nvSpPr>
          <p:spPr>
            <a:xfrm>
              <a:off x="7423912" y="2253868"/>
              <a:ext cx="2034539" cy="3004185"/>
            </a:xfrm>
            <a:custGeom>
              <a:avLst/>
              <a:gdLst/>
              <a:ahLst/>
              <a:cxnLst/>
              <a:rect l="l" t="t" r="r" b="b"/>
              <a:pathLst>
                <a:path w="2034540" h="3004185">
                  <a:moveTo>
                    <a:pt x="367411" y="2321306"/>
                  </a:moveTo>
                  <a:lnTo>
                    <a:pt x="360756" y="2272919"/>
                  </a:lnTo>
                  <a:lnTo>
                    <a:pt x="342061" y="2229167"/>
                  </a:lnTo>
                  <a:lnTo>
                    <a:pt x="313156" y="2191918"/>
                  </a:lnTo>
                  <a:lnTo>
                    <a:pt x="275907" y="2163013"/>
                  </a:lnTo>
                  <a:lnTo>
                    <a:pt x="232156" y="2144318"/>
                  </a:lnTo>
                  <a:lnTo>
                    <a:pt x="183769" y="2137664"/>
                  </a:lnTo>
                  <a:lnTo>
                    <a:pt x="135356" y="2144318"/>
                  </a:lnTo>
                  <a:lnTo>
                    <a:pt x="91579" y="2163013"/>
                  </a:lnTo>
                  <a:lnTo>
                    <a:pt x="54305" y="2191918"/>
                  </a:lnTo>
                  <a:lnTo>
                    <a:pt x="25374" y="2229167"/>
                  </a:lnTo>
                  <a:lnTo>
                    <a:pt x="6642" y="2272919"/>
                  </a:lnTo>
                  <a:lnTo>
                    <a:pt x="0" y="2321306"/>
                  </a:lnTo>
                  <a:lnTo>
                    <a:pt x="6642" y="2369718"/>
                  </a:lnTo>
                  <a:lnTo>
                    <a:pt x="25374" y="2413495"/>
                  </a:lnTo>
                  <a:lnTo>
                    <a:pt x="54305" y="2450769"/>
                  </a:lnTo>
                  <a:lnTo>
                    <a:pt x="91579" y="2479700"/>
                  </a:lnTo>
                  <a:lnTo>
                    <a:pt x="135356" y="2498433"/>
                  </a:lnTo>
                  <a:lnTo>
                    <a:pt x="183769" y="2505075"/>
                  </a:lnTo>
                  <a:lnTo>
                    <a:pt x="233616" y="2498712"/>
                  </a:lnTo>
                  <a:lnTo>
                    <a:pt x="277774" y="2480640"/>
                  </a:lnTo>
                  <a:lnTo>
                    <a:pt x="314731" y="2452344"/>
                  </a:lnTo>
                  <a:lnTo>
                    <a:pt x="342988" y="2415349"/>
                  </a:lnTo>
                  <a:lnTo>
                    <a:pt x="361048" y="2371179"/>
                  </a:lnTo>
                  <a:lnTo>
                    <a:pt x="367411" y="2321306"/>
                  </a:lnTo>
                  <a:close/>
                </a:path>
                <a:path w="2034540" h="3004185">
                  <a:moveTo>
                    <a:pt x="1634871" y="133477"/>
                  </a:moveTo>
                  <a:lnTo>
                    <a:pt x="1627974" y="91655"/>
                  </a:lnTo>
                  <a:lnTo>
                    <a:pt x="1608836" y="55067"/>
                  </a:lnTo>
                  <a:lnTo>
                    <a:pt x="1579803" y="26035"/>
                  </a:lnTo>
                  <a:lnTo>
                    <a:pt x="1543215" y="6896"/>
                  </a:lnTo>
                  <a:lnTo>
                    <a:pt x="1501394" y="0"/>
                  </a:lnTo>
                  <a:lnTo>
                    <a:pt x="1459560" y="6896"/>
                  </a:lnTo>
                  <a:lnTo>
                    <a:pt x="1422971" y="26035"/>
                  </a:lnTo>
                  <a:lnTo>
                    <a:pt x="1393939" y="55067"/>
                  </a:lnTo>
                  <a:lnTo>
                    <a:pt x="1374800" y="91655"/>
                  </a:lnTo>
                  <a:lnTo>
                    <a:pt x="1367917" y="133477"/>
                  </a:lnTo>
                  <a:lnTo>
                    <a:pt x="1374800" y="175310"/>
                  </a:lnTo>
                  <a:lnTo>
                    <a:pt x="1393939" y="211899"/>
                  </a:lnTo>
                  <a:lnTo>
                    <a:pt x="1422971" y="240931"/>
                  </a:lnTo>
                  <a:lnTo>
                    <a:pt x="1459560" y="260070"/>
                  </a:lnTo>
                  <a:lnTo>
                    <a:pt x="1501394" y="266954"/>
                  </a:lnTo>
                  <a:lnTo>
                    <a:pt x="1544383" y="260362"/>
                  </a:lnTo>
                  <a:lnTo>
                    <a:pt x="1581124" y="241808"/>
                  </a:lnTo>
                  <a:lnTo>
                    <a:pt x="1609712" y="213220"/>
                  </a:lnTo>
                  <a:lnTo>
                    <a:pt x="1628267" y="176479"/>
                  </a:lnTo>
                  <a:lnTo>
                    <a:pt x="1634871" y="133477"/>
                  </a:lnTo>
                  <a:close/>
                </a:path>
                <a:path w="2034540" h="3004185">
                  <a:moveTo>
                    <a:pt x="2034286" y="2870581"/>
                  </a:moveTo>
                  <a:lnTo>
                    <a:pt x="2027428" y="2828760"/>
                  </a:lnTo>
                  <a:lnTo>
                    <a:pt x="2008403" y="2792171"/>
                  </a:lnTo>
                  <a:lnTo>
                    <a:pt x="1979523" y="2763139"/>
                  </a:lnTo>
                  <a:lnTo>
                    <a:pt x="1943100" y="2744000"/>
                  </a:lnTo>
                  <a:lnTo>
                    <a:pt x="1901444" y="2737104"/>
                  </a:lnTo>
                  <a:lnTo>
                    <a:pt x="1859838" y="2744000"/>
                  </a:lnTo>
                  <a:lnTo>
                    <a:pt x="1823453" y="2763139"/>
                  </a:lnTo>
                  <a:lnTo>
                    <a:pt x="1794586" y="2792171"/>
                  </a:lnTo>
                  <a:lnTo>
                    <a:pt x="1775574" y="2828760"/>
                  </a:lnTo>
                  <a:lnTo>
                    <a:pt x="1768729" y="2870581"/>
                  </a:lnTo>
                  <a:lnTo>
                    <a:pt x="1775574" y="2912414"/>
                  </a:lnTo>
                  <a:lnTo>
                    <a:pt x="1794586" y="2949003"/>
                  </a:lnTo>
                  <a:lnTo>
                    <a:pt x="1823453" y="2978035"/>
                  </a:lnTo>
                  <a:lnTo>
                    <a:pt x="1859838" y="2997174"/>
                  </a:lnTo>
                  <a:lnTo>
                    <a:pt x="1901444" y="3004058"/>
                  </a:lnTo>
                  <a:lnTo>
                    <a:pt x="1944217" y="2997466"/>
                  </a:lnTo>
                  <a:lnTo>
                    <a:pt x="1980780" y="2978912"/>
                  </a:lnTo>
                  <a:lnTo>
                    <a:pt x="2009241" y="2950324"/>
                  </a:lnTo>
                  <a:lnTo>
                    <a:pt x="2027707" y="2913583"/>
                  </a:lnTo>
                  <a:lnTo>
                    <a:pt x="2034286" y="2870581"/>
                  </a:lnTo>
                  <a:close/>
                </a:path>
              </a:pathLst>
            </a:custGeom>
            <a:solidFill>
              <a:srgbClr val="555656"/>
            </a:solidFill>
          </p:spPr>
          <p:txBody>
            <a:bodyPr wrap="square" lIns="0" tIns="0" rIns="0" bIns="0" rtlCol="0"/>
            <a:lstStyle/>
            <a:p>
              <a:endParaRPr/>
            </a:p>
          </p:txBody>
        </p:sp>
      </p:grpSp>
    </p:spTree>
    <p:extLst>
      <p:ext uri="{BB962C8B-B14F-4D97-AF65-F5344CB8AC3E}">
        <p14:creationId xmlns:p14="http://schemas.microsoft.com/office/powerpoint/2010/main" val="945080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0"/>
            <a:ext cx="12192000" cy="1516380"/>
          </a:xfrm>
          <a:custGeom>
            <a:avLst/>
            <a:gdLst/>
            <a:ahLst/>
            <a:cxnLst/>
            <a:rect l="l" t="t" r="r" b="b"/>
            <a:pathLst>
              <a:path w="12192000" h="1516380">
                <a:moveTo>
                  <a:pt x="0" y="1516379"/>
                </a:moveTo>
                <a:lnTo>
                  <a:pt x="12192000" y="1516379"/>
                </a:lnTo>
                <a:lnTo>
                  <a:pt x="12192000" y="0"/>
                </a:lnTo>
                <a:lnTo>
                  <a:pt x="0" y="0"/>
                </a:lnTo>
                <a:lnTo>
                  <a:pt x="0" y="1516379"/>
                </a:lnTo>
                <a:close/>
              </a:path>
            </a:pathLst>
          </a:custGeom>
          <a:solidFill>
            <a:srgbClr val="F1F1F1"/>
          </a:solidFill>
        </p:spPr>
        <p:txBody>
          <a:bodyPr wrap="square" lIns="0" tIns="0" rIns="0" bIns="0" rtlCol="0"/>
          <a:lstStyle/>
          <a:p>
            <a:endParaRPr/>
          </a:p>
        </p:txBody>
      </p:sp>
      <p:grpSp>
        <p:nvGrpSpPr>
          <p:cNvPr id="3" name="object 3"/>
          <p:cNvGrpSpPr/>
          <p:nvPr/>
        </p:nvGrpSpPr>
        <p:grpSpPr>
          <a:xfrm>
            <a:off x="0" y="1884416"/>
            <a:ext cx="11654155" cy="4799965"/>
            <a:chOff x="0" y="1884416"/>
            <a:chExt cx="11654155" cy="4799965"/>
          </a:xfrm>
        </p:grpSpPr>
        <p:sp>
          <p:nvSpPr>
            <p:cNvPr id="4" name="object 4"/>
            <p:cNvSpPr/>
            <p:nvPr/>
          </p:nvSpPr>
          <p:spPr>
            <a:xfrm>
              <a:off x="0" y="5145023"/>
              <a:ext cx="11654155" cy="1539240"/>
            </a:xfrm>
            <a:custGeom>
              <a:avLst/>
              <a:gdLst/>
              <a:ahLst/>
              <a:cxnLst/>
              <a:rect l="l" t="t" r="r" b="b"/>
              <a:pathLst>
                <a:path w="11654155" h="1539240">
                  <a:moveTo>
                    <a:pt x="11654028" y="1155192"/>
                  </a:moveTo>
                  <a:lnTo>
                    <a:pt x="1885022" y="1155192"/>
                  </a:lnTo>
                  <a:lnTo>
                    <a:pt x="1885467" y="1154430"/>
                  </a:lnTo>
                  <a:lnTo>
                    <a:pt x="1898650" y="1131430"/>
                  </a:lnTo>
                  <a:lnTo>
                    <a:pt x="1919046" y="1090282"/>
                  </a:lnTo>
                  <a:lnTo>
                    <a:pt x="1937016" y="1047788"/>
                  </a:lnTo>
                  <a:lnTo>
                    <a:pt x="1952459" y="1004036"/>
                  </a:lnTo>
                  <a:lnTo>
                    <a:pt x="1965312" y="959129"/>
                  </a:lnTo>
                  <a:lnTo>
                    <a:pt x="1975459" y="913142"/>
                  </a:lnTo>
                  <a:lnTo>
                    <a:pt x="1982812" y="866165"/>
                  </a:lnTo>
                  <a:lnTo>
                    <a:pt x="1987296" y="818299"/>
                  </a:lnTo>
                  <a:lnTo>
                    <a:pt x="1988820" y="769620"/>
                  </a:lnTo>
                  <a:lnTo>
                    <a:pt x="1987296" y="720953"/>
                  </a:lnTo>
                  <a:lnTo>
                    <a:pt x="1982812" y="673087"/>
                  </a:lnTo>
                  <a:lnTo>
                    <a:pt x="1975459" y="626110"/>
                  </a:lnTo>
                  <a:lnTo>
                    <a:pt x="1965312" y="580123"/>
                  </a:lnTo>
                  <a:lnTo>
                    <a:pt x="1952459" y="535203"/>
                  </a:lnTo>
                  <a:lnTo>
                    <a:pt x="1937016" y="491451"/>
                  </a:lnTo>
                  <a:lnTo>
                    <a:pt x="1919046" y="448957"/>
                  </a:lnTo>
                  <a:lnTo>
                    <a:pt x="1898650" y="407809"/>
                  </a:lnTo>
                  <a:lnTo>
                    <a:pt x="1875904" y="368109"/>
                  </a:lnTo>
                  <a:lnTo>
                    <a:pt x="1850923" y="329920"/>
                  </a:lnTo>
                  <a:lnTo>
                    <a:pt x="1823796" y="293344"/>
                  </a:lnTo>
                  <a:lnTo>
                    <a:pt x="1794586" y="258483"/>
                  </a:lnTo>
                  <a:lnTo>
                    <a:pt x="1763407" y="225412"/>
                  </a:lnTo>
                  <a:lnTo>
                    <a:pt x="1730336" y="194233"/>
                  </a:lnTo>
                  <a:lnTo>
                    <a:pt x="1695475" y="165023"/>
                  </a:lnTo>
                  <a:lnTo>
                    <a:pt x="1658899" y="137896"/>
                  </a:lnTo>
                  <a:lnTo>
                    <a:pt x="1620710" y="112915"/>
                  </a:lnTo>
                  <a:lnTo>
                    <a:pt x="1604010" y="103352"/>
                  </a:lnTo>
                  <a:lnTo>
                    <a:pt x="1604010" y="769620"/>
                  </a:lnTo>
                  <a:lnTo>
                    <a:pt x="1601000" y="817892"/>
                  </a:lnTo>
                  <a:lnTo>
                    <a:pt x="1592249" y="864374"/>
                  </a:lnTo>
                  <a:lnTo>
                    <a:pt x="1578089" y="908710"/>
                  </a:lnTo>
                  <a:lnTo>
                    <a:pt x="1558912" y="950531"/>
                  </a:lnTo>
                  <a:lnTo>
                    <a:pt x="1535049" y="989469"/>
                  </a:lnTo>
                  <a:lnTo>
                    <a:pt x="1506867" y="1025194"/>
                  </a:lnTo>
                  <a:lnTo>
                    <a:pt x="1474736" y="1057313"/>
                  </a:lnTo>
                  <a:lnTo>
                    <a:pt x="1439024" y="1085494"/>
                  </a:lnTo>
                  <a:lnTo>
                    <a:pt x="1400073" y="1109345"/>
                  </a:lnTo>
                  <a:lnTo>
                    <a:pt x="1358252" y="1128534"/>
                  </a:lnTo>
                  <a:lnTo>
                    <a:pt x="1313929" y="1142682"/>
                  </a:lnTo>
                  <a:lnTo>
                    <a:pt x="1267447" y="1151432"/>
                  </a:lnTo>
                  <a:lnTo>
                    <a:pt x="1219200" y="1154430"/>
                  </a:lnTo>
                  <a:lnTo>
                    <a:pt x="1170927" y="1151432"/>
                  </a:lnTo>
                  <a:lnTo>
                    <a:pt x="1124445" y="1142682"/>
                  </a:lnTo>
                  <a:lnTo>
                    <a:pt x="1080109" y="1128534"/>
                  </a:lnTo>
                  <a:lnTo>
                    <a:pt x="1038288" y="1109345"/>
                  </a:lnTo>
                  <a:lnTo>
                    <a:pt x="999350" y="1085494"/>
                  </a:lnTo>
                  <a:lnTo>
                    <a:pt x="963625" y="1057313"/>
                  </a:lnTo>
                  <a:lnTo>
                    <a:pt x="931506" y="1025194"/>
                  </a:lnTo>
                  <a:lnTo>
                    <a:pt x="903325" y="989469"/>
                  </a:lnTo>
                  <a:lnTo>
                    <a:pt x="879475" y="950531"/>
                  </a:lnTo>
                  <a:lnTo>
                    <a:pt x="860285" y="908710"/>
                  </a:lnTo>
                  <a:lnTo>
                    <a:pt x="846137" y="864374"/>
                  </a:lnTo>
                  <a:lnTo>
                    <a:pt x="837387" y="817892"/>
                  </a:lnTo>
                  <a:lnTo>
                    <a:pt x="834390" y="769620"/>
                  </a:lnTo>
                  <a:lnTo>
                    <a:pt x="837387" y="721360"/>
                  </a:lnTo>
                  <a:lnTo>
                    <a:pt x="846137" y="674878"/>
                  </a:lnTo>
                  <a:lnTo>
                    <a:pt x="860285" y="630542"/>
                  </a:lnTo>
                  <a:lnTo>
                    <a:pt x="879475" y="588721"/>
                  </a:lnTo>
                  <a:lnTo>
                    <a:pt x="903325" y="549783"/>
                  </a:lnTo>
                  <a:lnTo>
                    <a:pt x="931506" y="514057"/>
                  </a:lnTo>
                  <a:lnTo>
                    <a:pt x="963625" y="481939"/>
                  </a:lnTo>
                  <a:lnTo>
                    <a:pt x="999350" y="453758"/>
                  </a:lnTo>
                  <a:lnTo>
                    <a:pt x="1038288" y="429907"/>
                  </a:lnTo>
                  <a:lnTo>
                    <a:pt x="1080109" y="410718"/>
                  </a:lnTo>
                  <a:lnTo>
                    <a:pt x="1124445" y="396570"/>
                  </a:lnTo>
                  <a:lnTo>
                    <a:pt x="1170927" y="387819"/>
                  </a:lnTo>
                  <a:lnTo>
                    <a:pt x="1219200" y="384810"/>
                  </a:lnTo>
                  <a:lnTo>
                    <a:pt x="1267447" y="387819"/>
                  </a:lnTo>
                  <a:lnTo>
                    <a:pt x="1313929" y="396570"/>
                  </a:lnTo>
                  <a:lnTo>
                    <a:pt x="1358252" y="410718"/>
                  </a:lnTo>
                  <a:lnTo>
                    <a:pt x="1400073" y="429907"/>
                  </a:lnTo>
                  <a:lnTo>
                    <a:pt x="1439024" y="453758"/>
                  </a:lnTo>
                  <a:lnTo>
                    <a:pt x="1474736" y="481939"/>
                  </a:lnTo>
                  <a:lnTo>
                    <a:pt x="1506867" y="514057"/>
                  </a:lnTo>
                  <a:lnTo>
                    <a:pt x="1535049" y="549783"/>
                  </a:lnTo>
                  <a:lnTo>
                    <a:pt x="1558912" y="588721"/>
                  </a:lnTo>
                  <a:lnTo>
                    <a:pt x="1578089" y="630542"/>
                  </a:lnTo>
                  <a:lnTo>
                    <a:pt x="1592249" y="674878"/>
                  </a:lnTo>
                  <a:lnTo>
                    <a:pt x="1601000" y="721360"/>
                  </a:lnTo>
                  <a:lnTo>
                    <a:pt x="1604010" y="769620"/>
                  </a:lnTo>
                  <a:lnTo>
                    <a:pt x="1604010" y="103352"/>
                  </a:lnTo>
                  <a:lnTo>
                    <a:pt x="1539862" y="69773"/>
                  </a:lnTo>
                  <a:lnTo>
                    <a:pt x="1497368" y="51803"/>
                  </a:lnTo>
                  <a:lnTo>
                    <a:pt x="1453616" y="36360"/>
                  </a:lnTo>
                  <a:lnTo>
                    <a:pt x="1408696" y="23507"/>
                  </a:lnTo>
                  <a:lnTo>
                    <a:pt x="1362710" y="13360"/>
                  </a:lnTo>
                  <a:lnTo>
                    <a:pt x="1315732" y="6007"/>
                  </a:lnTo>
                  <a:lnTo>
                    <a:pt x="1267866" y="1524"/>
                  </a:lnTo>
                  <a:lnTo>
                    <a:pt x="1219200" y="0"/>
                  </a:lnTo>
                  <a:lnTo>
                    <a:pt x="1216152" y="101"/>
                  </a:lnTo>
                  <a:lnTo>
                    <a:pt x="0" y="0"/>
                  </a:lnTo>
                  <a:lnTo>
                    <a:pt x="0" y="381000"/>
                  </a:lnTo>
                  <a:lnTo>
                    <a:pt x="555091" y="381000"/>
                  </a:lnTo>
                  <a:lnTo>
                    <a:pt x="539750" y="407809"/>
                  </a:lnTo>
                  <a:lnTo>
                    <a:pt x="519353" y="448957"/>
                  </a:lnTo>
                  <a:lnTo>
                    <a:pt x="501383" y="491451"/>
                  </a:lnTo>
                  <a:lnTo>
                    <a:pt x="485927" y="535203"/>
                  </a:lnTo>
                  <a:lnTo>
                    <a:pt x="473075" y="580123"/>
                  </a:lnTo>
                  <a:lnTo>
                    <a:pt x="462927" y="626110"/>
                  </a:lnTo>
                  <a:lnTo>
                    <a:pt x="455574" y="673087"/>
                  </a:lnTo>
                  <a:lnTo>
                    <a:pt x="451091" y="720953"/>
                  </a:lnTo>
                  <a:lnTo>
                    <a:pt x="449580" y="769620"/>
                  </a:lnTo>
                  <a:lnTo>
                    <a:pt x="451091" y="818299"/>
                  </a:lnTo>
                  <a:lnTo>
                    <a:pt x="455574" y="866165"/>
                  </a:lnTo>
                  <a:lnTo>
                    <a:pt x="462927" y="913142"/>
                  </a:lnTo>
                  <a:lnTo>
                    <a:pt x="473075" y="959129"/>
                  </a:lnTo>
                  <a:lnTo>
                    <a:pt x="485927" y="1004036"/>
                  </a:lnTo>
                  <a:lnTo>
                    <a:pt x="501383" y="1047788"/>
                  </a:lnTo>
                  <a:lnTo>
                    <a:pt x="519353" y="1090282"/>
                  </a:lnTo>
                  <a:lnTo>
                    <a:pt x="539750" y="1131430"/>
                  </a:lnTo>
                  <a:lnTo>
                    <a:pt x="562483" y="1171143"/>
                  </a:lnTo>
                  <a:lnTo>
                    <a:pt x="587463" y="1209319"/>
                  </a:lnTo>
                  <a:lnTo>
                    <a:pt x="614603" y="1245895"/>
                  </a:lnTo>
                  <a:lnTo>
                    <a:pt x="643813" y="1280756"/>
                  </a:lnTo>
                  <a:lnTo>
                    <a:pt x="674992" y="1313827"/>
                  </a:lnTo>
                  <a:lnTo>
                    <a:pt x="708063" y="1345006"/>
                  </a:lnTo>
                  <a:lnTo>
                    <a:pt x="742924" y="1374216"/>
                  </a:lnTo>
                  <a:lnTo>
                    <a:pt x="779500" y="1401356"/>
                  </a:lnTo>
                  <a:lnTo>
                    <a:pt x="817676" y="1426337"/>
                  </a:lnTo>
                  <a:lnTo>
                    <a:pt x="857389" y="1449070"/>
                  </a:lnTo>
                  <a:lnTo>
                    <a:pt x="898537" y="1469466"/>
                  </a:lnTo>
                  <a:lnTo>
                    <a:pt x="941031" y="1487436"/>
                  </a:lnTo>
                  <a:lnTo>
                    <a:pt x="984783" y="1502892"/>
                  </a:lnTo>
                  <a:lnTo>
                    <a:pt x="1029690" y="1515745"/>
                  </a:lnTo>
                  <a:lnTo>
                    <a:pt x="1075677" y="1525892"/>
                  </a:lnTo>
                  <a:lnTo>
                    <a:pt x="1122654" y="1533245"/>
                  </a:lnTo>
                  <a:lnTo>
                    <a:pt x="1170520" y="1537728"/>
                  </a:lnTo>
                  <a:lnTo>
                    <a:pt x="1219200" y="1539240"/>
                  </a:lnTo>
                  <a:lnTo>
                    <a:pt x="1267866" y="1537728"/>
                  </a:lnTo>
                  <a:lnTo>
                    <a:pt x="1267993" y="1537716"/>
                  </a:lnTo>
                  <a:lnTo>
                    <a:pt x="11654028" y="1537716"/>
                  </a:lnTo>
                  <a:lnTo>
                    <a:pt x="11654028" y="1155192"/>
                  </a:lnTo>
                  <a:close/>
                </a:path>
              </a:pathLst>
            </a:custGeom>
            <a:solidFill>
              <a:srgbClr val="001F5F"/>
            </a:solidFill>
          </p:spPr>
          <p:txBody>
            <a:bodyPr wrap="square" lIns="0" tIns="0" rIns="0" bIns="0" rtlCol="0"/>
            <a:lstStyle/>
            <a:p>
              <a:endParaRPr/>
            </a:p>
          </p:txBody>
        </p:sp>
        <p:sp>
          <p:nvSpPr>
            <p:cNvPr id="5" name="object 5"/>
            <p:cNvSpPr/>
            <p:nvPr/>
          </p:nvSpPr>
          <p:spPr>
            <a:xfrm>
              <a:off x="8892540" y="2793491"/>
              <a:ext cx="228600" cy="2286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8444483" y="3307080"/>
              <a:ext cx="228600" cy="228600"/>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8060435" y="3750563"/>
              <a:ext cx="228600" cy="228600"/>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7677911" y="4192523"/>
              <a:ext cx="228600" cy="228600"/>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7700771" y="2193035"/>
              <a:ext cx="228600" cy="228600"/>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8673083" y="4224527"/>
              <a:ext cx="228600" cy="228600"/>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9055607" y="3724655"/>
              <a:ext cx="228600" cy="228600"/>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9438131" y="3226308"/>
              <a:ext cx="228600" cy="228600"/>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9820656" y="2727959"/>
              <a:ext cx="228600" cy="228600"/>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7931657" y="2472689"/>
              <a:ext cx="2000250" cy="2572385"/>
            </a:xfrm>
            <a:custGeom>
              <a:avLst/>
              <a:gdLst/>
              <a:ahLst/>
              <a:cxnLst/>
              <a:rect l="l" t="t" r="r" b="b"/>
              <a:pathLst>
                <a:path w="2000250" h="2572385">
                  <a:moveTo>
                    <a:pt x="1999869" y="0"/>
                  </a:moveTo>
                  <a:lnTo>
                    <a:pt x="0" y="2571877"/>
                  </a:lnTo>
                </a:path>
              </a:pathLst>
            </a:custGeom>
            <a:ln w="38100">
              <a:solidFill>
                <a:srgbClr val="000000"/>
              </a:solidFill>
            </a:ln>
          </p:spPr>
          <p:txBody>
            <a:bodyPr wrap="square" lIns="0" tIns="0" rIns="0" bIns="0" rtlCol="0"/>
            <a:lstStyle/>
            <a:p>
              <a:endParaRPr/>
            </a:p>
          </p:txBody>
        </p:sp>
        <p:sp>
          <p:nvSpPr>
            <p:cNvPr id="15" name="object 15"/>
            <p:cNvSpPr/>
            <p:nvPr/>
          </p:nvSpPr>
          <p:spPr>
            <a:xfrm>
              <a:off x="7260963" y="1903466"/>
              <a:ext cx="2414905" cy="2893695"/>
            </a:xfrm>
            <a:custGeom>
              <a:avLst/>
              <a:gdLst/>
              <a:ahLst/>
              <a:cxnLst/>
              <a:rect l="l" t="t" r="r" b="b"/>
              <a:pathLst>
                <a:path w="2414904" h="2893695">
                  <a:moveTo>
                    <a:pt x="2414785" y="398281"/>
                  </a:moveTo>
                  <a:lnTo>
                    <a:pt x="2384851" y="451043"/>
                  </a:lnTo>
                  <a:lnTo>
                    <a:pt x="2355382" y="504129"/>
                  </a:lnTo>
                  <a:lnTo>
                    <a:pt x="2326334" y="557269"/>
                  </a:lnTo>
                  <a:lnTo>
                    <a:pt x="2297664" y="610197"/>
                  </a:lnTo>
                  <a:lnTo>
                    <a:pt x="2269326" y="662645"/>
                  </a:lnTo>
                  <a:lnTo>
                    <a:pt x="2241276" y="714346"/>
                  </a:lnTo>
                  <a:lnTo>
                    <a:pt x="2213470" y="765030"/>
                  </a:lnTo>
                  <a:lnTo>
                    <a:pt x="2185864" y="814432"/>
                  </a:lnTo>
                  <a:lnTo>
                    <a:pt x="2158413" y="862283"/>
                  </a:lnTo>
                  <a:lnTo>
                    <a:pt x="2131072" y="908315"/>
                  </a:lnTo>
                  <a:lnTo>
                    <a:pt x="2103799" y="952262"/>
                  </a:lnTo>
                  <a:lnTo>
                    <a:pt x="2076547" y="993854"/>
                  </a:lnTo>
                  <a:lnTo>
                    <a:pt x="2049273" y="1032825"/>
                  </a:lnTo>
                  <a:lnTo>
                    <a:pt x="2021933" y="1068907"/>
                  </a:lnTo>
                  <a:lnTo>
                    <a:pt x="1994482" y="1101831"/>
                  </a:lnTo>
                  <a:lnTo>
                    <a:pt x="1966875" y="1131332"/>
                  </a:lnTo>
                  <a:lnTo>
                    <a:pt x="1911020" y="1178988"/>
                  </a:lnTo>
                  <a:lnTo>
                    <a:pt x="1854011" y="1209734"/>
                  </a:lnTo>
                  <a:lnTo>
                    <a:pt x="1795495" y="1221429"/>
                  </a:lnTo>
                  <a:lnTo>
                    <a:pt x="1765561" y="1219463"/>
                  </a:lnTo>
                  <a:lnTo>
                    <a:pt x="1713494" y="1199400"/>
                  </a:lnTo>
                  <a:lnTo>
                    <a:pt x="1660265" y="1157464"/>
                  </a:lnTo>
                  <a:lnTo>
                    <a:pt x="1633274" y="1129335"/>
                  </a:lnTo>
                  <a:lnTo>
                    <a:pt x="1606063" y="1096989"/>
                  </a:lnTo>
                  <a:lnTo>
                    <a:pt x="1578658" y="1060842"/>
                  </a:lnTo>
                  <a:lnTo>
                    <a:pt x="1551081" y="1021311"/>
                  </a:lnTo>
                  <a:lnTo>
                    <a:pt x="1523358" y="978812"/>
                  </a:lnTo>
                  <a:lnTo>
                    <a:pt x="1495510" y="933763"/>
                  </a:lnTo>
                  <a:lnTo>
                    <a:pt x="1467564" y="886580"/>
                  </a:lnTo>
                  <a:lnTo>
                    <a:pt x="1439542" y="837681"/>
                  </a:lnTo>
                  <a:lnTo>
                    <a:pt x="1411468" y="787482"/>
                  </a:lnTo>
                  <a:lnTo>
                    <a:pt x="1383367" y="736399"/>
                  </a:lnTo>
                  <a:lnTo>
                    <a:pt x="1355262" y="684850"/>
                  </a:lnTo>
                  <a:lnTo>
                    <a:pt x="1327177" y="633252"/>
                  </a:lnTo>
                  <a:lnTo>
                    <a:pt x="1299136" y="582021"/>
                  </a:lnTo>
                  <a:lnTo>
                    <a:pt x="1271164" y="531574"/>
                  </a:lnTo>
                  <a:lnTo>
                    <a:pt x="1243283" y="482329"/>
                  </a:lnTo>
                  <a:lnTo>
                    <a:pt x="1215519" y="434701"/>
                  </a:lnTo>
                  <a:lnTo>
                    <a:pt x="1187894" y="389108"/>
                  </a:lnTo>
                  <a:lnTo>
                    <a:pt x="1160433" y="345966"/>
                  </a:lnTo>
                  <a:lnTo>
                    <a:pt x="1133159" y="305693"/>
                  </a:lnTo>
                  <a:lnTo>
                    <a:pt x="1106097" y="268704"/>
                  </a:lnTo>
                  <a:lnTo>
                    <a:pt x="1079271" y="235418"/>
                  </a:lnTo>
                  <a:lnTo>
                    <a:pt x="1052704" y="206251"/>
                  </a:lnTo>
                  <a:lnTo>
                    <a:pt x="979036" y="144247"/>
                  </a:lnTo>
                  <a:lnTo>
                    <a:pt x="931061" y="111902"/>
                  </a:lnTo>
                  <a:lnTo>
                    <a:pt x="882719" y="84298"/>
                  </a:lnTo>
                  <a:lnTo>
                    <a:pt x="834231" y="61153"/>
                  </a:lnTo>
                  <a:lnTo>
                    <a:pt x="785822" y="42182"/>
                  </a:lnTo>
                  <a:lnTo>
                    <a:pt x="737712" y="27102"/>
                  </a:lnTo>
                  <a:lnTo>
                    <a:pt x="690126" y="15627"/>
                  </a:lnTo>
                  <a:lnTo>
                    <a:pt x="643285" y="7474"/>
                  </a:lnTo>
                  <a:lnTo>
                    <a:pt x="597412" y="2360"/>
                  </a:lnTo>
                  <a:lnTo>
                    <a:pt x="552730" y="0"/>
                  </a:lnTo>
                  <a:lnTo>
                    <a:pt x="509461" y="109"/>
                  </a:lnTo>
                  <a:lnTo>
                    <a:pt x="467828" y="2405"/>
                  </a:lnTo>
                  <a:lnTo>
                    <a:pt x="428054" y="6602"/>
                  </a:lnTo>
                  <a:lnTo>
                    <a:pt x="390361" y="12418"/>
                  </a:lnTo>
                  <a:lnTo>
                    <a:pt x="312292" y="32399"/>
                  </a:lnTo>
                  <a:lnTo>
                    <a:pt x="270104" y="51086"/>
                  </a:lnTo>
                  <a:lnTo>
                    <a:pt x="228980" y="74963"/>
                  </a:lnTo>
                  <a:lnTo>
                    <a:pt x="189491" y="103363"/>
                  </a:lnTo>
                  <a:lnTo>
                    <a:pt x="152208" y="135623"/>
                  </a:lnTo>
                  <a:lnTo>
                    <a:pt x="117704" y="171078"/>
                  </a:lnTo>
                  <a:lnTo>
                    <a:pt x="86549" y="209062"/>
                  </a:lnTo>
                  <a:lnTo>
                    <a:pt x="59316" y="248910"/>
                  </a:lnTo>
                  <a:lnTo>
                    <a:pt x="36575" y="289958"/>
                  </a:lnTo>
                  <a:lnTo>
                    <a:pt x="18898" y="331540"/>
                  </a:lnTo>
                  <a:lnTo>
                    <a:pt x="6857" y="372992"/>
                  </a:lnTo>
                  <a:lnTo>
                    <a:pt x="1023" y="413648"/>
                  </a:lnTo>
                  <a:lnTo>
                    <a:pt x="0" y="449276"/>
                  </a:lnTo>
                  <a:lnTo>
                    <a:pt x="1483" y="487260"/>
                  </a:lnTo>
                  <a:lnTo>
                    <a:pt x="5690" y="527196"/>
                  </a:lnTo>
                  <a:lnTo>
                    <a:pt x="12838" y="568685"/>
                  </a:lnTo>
                  <a:lnTo>
                    <a:pt x="23143" y="611324"/>
                  </a:lnTo>
                  <a:lnTo>
                    <a:pt x="36822" y="654711"/>
                  </a:lnTo>
                  <a:lnTo>
                    <a:pt x="54093" y="698445"/>
                  </a:lnTo>
                  <a:lnTo>
                    <a:pt x="75172" y="742125"/>
                  </a:lnTo>
                  <a:lnTo>
                    <a:pt x="100275" y="785350"/>
                  </a:lnTo>
                  <a:lnTo>
                    <a:pt x="129620" y="827716"/>
                  </a:lnTo>
                  <a:lnTo>
                    <a:pt x="163425" y="868823"/>
                  </a:lnTo>
                  <a:lnTo>
                    <a:pt x="201904" y="908270"/>
                  </a:lnTo>
                  <a:lnTo>
                    <a:pt x="245276" y="945655"/>
                  </a:lnTo>
                  <a:lnTo>
                    <a:pt x="293758" y="980576"/>
                  </a:lnTo>
                  <a:lnTo>
                    <a:pt x="362675" y="1018154"/>
                  </a:lnTo>
                  <a:lnTo>
                    <a:pt x="403452" y="1035857"/>
                  </a:lnTo>
                  <a:lnTo>
                    <a:pt x="447863" y="1052918"/>
                  </a:lnTo>
                  <a:lnTo>
                    <a:pt x="495475" y="1069397"/>
                  </a:lnTo>
                  <a:lnTo>
                    <a:pt x="545855" y="1085355"/>
                  </a:lnTo>
                  <a:lnTo>
                    <a:pt x="598568" y="1100853"/>
                  </a:lnTo>
                  <a:lnTo>
                    <a:pt x="653182" y="1115953"/>
                  </a:lnTo>
                  <a:lnTo>
                    <a:pt x="709263" y="1130715"/>
                  </a:lnTo>
                  <a:lnTo>
                    <a:pt x="766377" y="1145200"/>
                  </a:lnTo>
                  <a:lnTo>
                    <a:pt x="824092" y="1159470"/>
                  </a:lnTo>
                  <a:lnTo>
                    <a:pt x="881974" y="1173584"/>
                  </a:lnTo>
                  <a:lnTo>
                    <a:pt x="939589" y="1187605"/>
                  </a:lnTo>
                  <a:lnTo>
                    <a:pt x="996505" y="1201592"/>
                  </a:lnTo>
                  <a:lnTo>
                    <a:pt x="1052286" y="1215608"/>
                  </a:lnTo>
                  <a:lnTo>
                    <a:pt x="1106501" y="1229712"/>
                  </a:lnTo>
                  <a:lnTo>
                    <a:pt x="1158716" y="1243967"/>
                  </a:lnTo>
                  <a:lnTo>
                    <a:pt x="1208497" y="1258432"/>
                  </a:lnTo>
                  <a:lnTo>
                    <a:pt x="1255411" y="1273169"/>
                  </a:lnTo>
                  <a:lnTo>
                    <a:pt x="1299025" y="1288239"/>
                  </a:lnTo>
                  <a:lnTo>
                    <a:pt x="1338904" y="1303703"/>
                  </a:lnTo>
                  <a:lnTo>
                    <a:pt x="1374616" y="1319622"/>
                  </a:lnTo>
                  <a:lnTo>
                    <a:pt x="1431805" y="1353067"/>
                  </a:lnTo>
                  <a:lnTo>
                    <a:pt x="1474165" y="1386271"/>
                  </a:lnTo>
                  <a:lnTo>
                    <a:pt x="1507755" y="1417288"/>
                  </a:lnTo>
                  <a:lnTo>
                    <a:pt x="1532833" y="1447049"/>
                  </a:lnTo>
                  <a:lnTo>
                    <a:pt x="1558481" y="1506520"/>
                  </a:lnTo>
                  <a:lnTo>
                    <a:pt x="1559567" y="1538090"/>
                  </a:lnTo>
                  <a:lnTo>
                    <a:pt x="1553170" y="1572124"/>
                  </a:lnTo>
                  <a:lnTo>
                    <a:pt x="1539548" y="1609550"/>
                  </a:lnTo>
                  <a:lnTo>
                    <a:pt x="1518959" y="1651301"/>
                  </a:lnTo>
                  <a:lnTo>
                    <a:pt x="1491659" y="1698304"/>
                  </a:lnTo>
                  <a:lnTo>
                    <a:pt x="1457908" y="1751491"/>
                  </a:lnTo>
                  <a:lnTo>
                    <a:pt x="1417962" y="1811791"/>
                  </a:lnTo>
                  <a:lnTo>
                    <a:pt x="1378916" y="1867091"/>
                  </a:lnTo>
                  <a:lnTo>
                    <a:pt x="1333208" y="1926529"/>
                  </a:lnTo>
                  <a:lnTo>
                    <a:pt x="1308011" y="1957703"/>
                  </a:lnTo>
                  <a:lnTo>
                    <a:pt x="1281333" y="1989796"/>
                  </a:lnTo>
                  <a:lnTo>
                    <a:pt x="1253236" y="2022771"/>
                  </a:lnTo>
                  <a:lnTo>
                    <a:pt x="1223783" y="2056588"/>
                  </a:lnTo>
                  <a:lnTo>
                    <a:pt x="1193034" y="2091210"/>
                  </a:lnTo>
                  <a:lnTo>
                    <a:pt x="1161051" y="2126598"/>
                  </a:lnTo>
                  <a:lnTo>
                    <a:pt x="1127896" y="2162713"/>
                  </a:lnTo>
                  <a:lnTo>
                    <a:pt x="1093631" y="2199518"/>
                  </a:lnTo>
                  <a:lnTo>
                    <a:pt x="1058316" y="2236974"/>
                  </a:lnTo>
                  <a:lnTo>
                    <a:pt x="1022015" y="2275043"/>
                  </a:lnTo>
                  <a:lnTo>
                    <a:pt x="984788" y="2313687"/>
                  </a:lnTo>
                  <a:lnTo>
                    <a:pt x="946697" y="2352867"/>
                  </a:lnTo>
                  <a:lnTo>
                    <a:pt x="907804" y="2392545"/>
                  </a:lnTo>
                  <a:lnTo>
                    <a:pt x="868170" y="2432682"/>
                  </a:lnTo>
                  <a:lnTo>
                    <a:pt x="827857" y="2473241"/>
                  </a:lnTo>
                  <a:lnTo>
                    <a:pt x="786927" y="2514183"/>
                  </a:lnTo>
                  <a:lnTo>
                    <a:pt x="745441" y="2555470"/>
                  </a:lnTo>
                  <a:lnTo>
                    <a:pt x="703461" y="2597063"/>
                  </a:lnTo>
                  <a:lnTo>
                    <a:pt x="661048" y="2638924"/>
                  </a:lnTo>
                  <a:lnTo>
                    <a:pt x="618265" y="2681015"/>
                  </a:lnTo>
                  <a:lnTo>
                    <a:pt x="575173" y="2723297"/>
                  </a:lnTo>
                  <a:lnTo>
                    <a:pt x="531833" y="2765733"/>
                  </a:lnTo>
                  <a:lnTo>
                    <a:pt x="488308" y="2808284"/>
                  </a:lnTo>
                  <a:lnTo>
                    <a:pt x="444658" y="2850911"/>
                  </a:lnTo>
                  <a:lnTo>
                    <a:pt x="400946" y="2893577"/>
                  </a:lnTo>
                </a:path>
              </a:pathLst>
            </a:custGeom>
            <a:ln w="38100">
              <a:solidFill>
                <a:srgbClr val="00AF50"/>
              </a:solidFill>
            </a:ln>
          </p:spPr>
          <p:txBody>
            <a:bodyPr wrap="square" lIns="0" tIns="0" rIns="0" bIns="0" rtlCol="0"/>
            <a:lstStyle/>
            <a:p>
              <a:endParaRPr/>
            </a:p>
          </p:txBody>
        </p:sp>
        <p:sp>
          <p:nvSpPr>
            <p:cNvPr id="16" name="object 16"/>
            <p:cNvSpPr/>
            <p:nvPr/>
          </p:nvSpPr>
          <p:spPr>
            <a:xfrm>
              <a:off x="7418069" y="1966721"/>
              <a:ext cx="2392680" cy="3316604"/>
            </a:xfrm>
            <a:custGeom>
              <a:avLst/>
              <a:gdLst/>
              <a:ahLst/>
              <a:cxnLst/>
              <a:rect l="l" t="t" r="r" b="b"/>
              <a:pathLst>
                <a:path w="2392679" h="3316604">
                  <a:moveTo>
                    <a:pt x="2392679" y="397001"/>
                  </a:moveTo>
                  <a:lnTo>
                    <a:pt x="1727834" y="1331849"/>
                  </a:lnTo>
                  <a:lnTo>
                    <a:pt x="1331595" y="1144777"/>
                  </a:lnTo>
                  <a:lnTo>
                    <a:pt x="445515" y="0"/>
                  </a:lnTo>
                  <a:lnTo>
                    <a:pt x="32003" y="408558"/>
                  </a:lnTo>
                  <a:lnTo>
                    <a:pt x="1440179" y="1327403"/>
                  </a:lnTo>
                  <a:lnTo>
                    <a:pt x="1459229" y="1710308"/>
                  </a:lnTo>
                  <a:lnTo>
                    <a:pt x="231901" y="3066541"/>
                  </a:lnTo>
                  <a:lnTo>
                    <a:pt x="177699" y="3126105"/>
                  </a:lnTo>
                  <a:lnTo>
                    <a:pt x="135604" y="3172217"/>
                  </a:lnTo>
                  <a:lnTo>
                    <a:pt x="103887" y="3206799"/>
                  </a:lnTo>
                  <a:lnTo>
                    <a:pt x="64668" y="3249060"/>
                  </a:lnTo>
                  <a:lnTo>
                    <a:pt x="34645" y="3279765"/>
                  </a:lnTo>
                  <a:lnTo>
                    <a:pt x="27135" y="3287436"/>
                  </a:lnTo>
                  <a:lnTo>
                    <a:pt x="16163" y="3298949"/>
                  </a:lnTo>
                  <a:lnTo>
                    <a:pt x="0" y="3316224"/>
                  </a:lnTo>
                </a:path>
              </a:pathLst>
            </a:custGeom>
            <a:ln w="38100">
              <a:solidFill>
                <a:srgbClr val="C00000"/>
              </a:solidFill>
            </a:ln>
          </p:spPr>
          <p:txBody>
            <a:bodyPr wrap="square" lIns="0" tIns="0" rIns="0" bIns="0" rtlCol="0"/>
            <a:lstStyle/>
            <a:p>
              <a:endParaRPr/>
            </a:p>
          </p:txBody>
        </p:sp>
      </p:grpSp>
      <p:sp>
        <p:nvSpPr>
          <p:cNvPr id="17" name="object 17"/>
          <p:cNvSpPr txBox="1">
            <a:spLocks/>
          </p:cNvSpPr>
          <p:nvPr/>
        </p:nvSpPr>
        <p:spPr>
          <a:xfrm>
            <a:off x="3568446" y="293573"/>
            <a:ext cx="5056505" cy="848994"/>
          </a:xfrm>
          <a:prstGeom prst="rect">
            <a:avLst/>
          </a:prstGeom>
        </p:spPr>
        <p:txBody>
          <a:bodyPr vert="horz" wrap="square" lIns="0" tIns="12700"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5400" smtClean="0"/>
              <a:t>Outlier</a:t>
            </a:r>
            <a:r>
              <a:rPr lang="en-US" sz="5400" spc="-70" smtClean="0"/>
              <a:t> </a:t>
            </a:r>
            <a:r>
              <a:rPr lang="en-US" sz="5400" spc="-5" smtClean="0"/>
              <a:t>removal</a:t>
            </a:r>
            <a:endParaRPr lang="en-US" sz="5400"/>
          </a:p>
        </p:txBody>
      </p:sp>
      <p:sp>
        <p:nvSpPr>
          <p:cNvPr id="18" name="object 18"/>
          <p:cNvSpPr txBox="1"/>
          <p:nvPr/>
        </p:nvSpPr>
        <p:spPr>
          <a:xfrm>
            <a:off x="485343" y="1908174"/>
            <a:ext cx="5161915" cy="1732280"/>
          </a:xfrm>
          <a:prstGeom prst="rect">
            <a:avLst/>
          </a:prstGeom>
        </p:spPr>
        <p:txBody>
          <a:bodyPr vert="horz" wrap="square" lIns="0" tIns="12065" rIns="0" bIns="0" rtlCol="0">
            <a:spAutoFit/>
          </a:bodyPr>
          <a:lstStyle/>
          <a:p>
            <a:pPr marL="68580">
              <a:lnSpc>
                <a:spcPct val="100000"/>
              </a:lnSpc>
              <a:spcBef>
                <a:spcPts val="95"/>
              </a:spcBef>
            </a:pPr>
            <a:r>
              <a:rPr sz="1600" b="1" spc="-5" dirty="0">
                <a:solidFill>
                  <a:srgbClr val="404040"/>
                </a:solidFill>
                <a:latin typeface="Arial"/>
                <a:cs typeface="Arial"/>
              </a:rPr>
              <a:t>What are</a:t>
            </a:r>
            <a:r>
              <a:rPr sz="1600" b="1" spc="25" dirty="0">
                <a:solidFill>
                  <a:srgbClr val="404040"/>
                </a:solidFill>
                <a:latin typeface="Arial"/>
                <a:cs typeface="Arial"/>
              </a:rPr>
              <a:t> </a:t>
            </a:r>
            <a:r>
              <a:rPr sz="1600" b="1" spc="-5" dirty="0">
                <a:solidFill>
                  <a:srgbClr val="404040"/>
                </a:solidFill>
                <a:latin typeface="Arial"/>
                <a:cs typeface="Arial"/>
              </a:rPr>
              <a:t>anomalies/outliers?</a:t>
            </a:r>
            <a:endParaRPr sz="1600">
              <a:latin typeface="Arial"/>
              <a:cs typeface="Arial"/>
            </a:endParaRPr>
          </a:p>
          <a:p>
            <a:pPr marL="12700" marR="5080">
              <a:lnSpc>
                <a:spcPct val="100000"/>
              </a:lnSpc>
            </a:pPr>
            <a:r>
              <a:rPr sz="1600" spc="-5" dirty="0">
                <a:solidFill>
                  <a:srgbClr val="404040"/>
                </a:solidFill>
                <a:latin typeface="Arial"/>
                <a:cs typeface="Arial"/>
              </a:rPr>
              <a:t>The set of data points that are considerably different than  the remainder of the</a:t>
            </a:r>
            <a:r>
              <a:rPr sz="1600" spc="45" dirty="0">
                <a:solidFill>
                  <a:srgbClr val="404040"/>
                </a:solidFill>
                <a:latin typeface="Arial"/>
                <a:cs typeface="Arial"/>
              </a:rPr>
              <a:t> </a:t>
            </a:r>
            <a:r>
              <a:rPr sz="1600" spc="-5" dirty="0">
                <a:solidFill>
                  <a:srgbClr val="404040"/>
                </a:solidFill>
                <a:latin typeface="Arial"/>
                <a:cs typeface="Arial"/>
              </a:rPr>
              <a:t>data</a:t>
            </a:r>
            <a:endParaRPr sz="1600">
              <a:latin typeface="Arial"/>
              <a:cs typeface="Arial"/>
            </a:endParaRPr>
          </a:p>
          <a:p>
            <a:pPr>
              <a:lnSpc>
                <a:spcPct val="100000"/>
              </a:lnSpc>
              <a:spcBef>
                <a:spcPts val="20"/>
              </a:spcBef>
            </a:pPr>
            <a:endParaRPr sz="1650">
              <a:latin typeface="Arial"/>
              <a:cs typeface="Arial"/>
            </a:endParaRPr>
          </a:p>
          <a:p>
            <a:pPr marL="12700">
              <a:lnSpc>
                <a:spcPct val="100000"/>
              </a:lnSpc>
            </a:pPr>
            <a:r>
              <a:rPr sz="1600" b="1" spc="-10" dirty="0">
                <a:solidFill>
                  <a:srgbClr val="404040"/>
                </a:solidFill>
                <a:latin typeface="Arial"/>
                <a:cs typeface="Arial"/>
              </a:rPr>
              <a:t>Applications</a:t>
            </a:r>
            <a:endParaRPr sz="1600">
              <a:latin typeface="Arial"/>
              <a:cs typeface="Arial"/>
            </a:endParaRPr>
          </a:p>
          <a:p>
            <a:pPr marL="12700" marR="365125">
              <a:lnSpc>
                <a:spcPct val="100000"/>
              </a:lnSpc>
              <a:spcBef>
                <a:spcPts val="5"/>
              </a:spcBef>
            </a:pPr>
            <a:r>
              <a:rPr sz="1600" spc="-5" dirty="0">
                <a:solidFill>
                  <a:srgbClr val="404040"/>
                </a:solidFill>
                <a:latin typeface="Arial"/>
                <a:cs typeface="Arial"/>
              </a:rPr>
              <a:t>Credit card fraud detection, telecommunication, fraud  detection, network intrusion detection, fault</a:t>
            </a:r>
            <a:r>
              <a:rPr sz="1600" spc="110" dirty="0">
                <a:solidFill>
                  <a:srgbClr val="404040"/>
                </a:solidFill>
                <a:latin typeface="Arial"/>
                <a:cs typeface="Arial"/>
              </a:rPr>
              <a:t> </a:t>
            </a:r>
            <a:r>
              <a:rPr sz="1600" spc="-5" dirty="0">
                <a:solidFill>
                  <a:srgbClr val="404040"/>
                </a:solidFill>
                <a:latin typeface="Arial"/>
                <a:cs typeface="Arial"/>
              </a:rPr>
              <a:t>detection</a:t>
            </a:r>
            <a:endParaRPr sz="1600">
              <a:latin typeface="Arial"/>
              <a:cs typeface="Arial"/>
            </a:endParaRPr>
          </a:p>
        </p:txBody>
      </p:sp>
      <p:sp>
        <p:nvSpPr>
          <p:cNvPr id="19" name="object 19"/>
          <p:cNvSpPr txBox="1"/>
          <p:nvPr/>
        </p:nvSpPr>
        <p:spPr>
          <a:xfrm>
            <a:off x="485343" y="3859148"/>
            <a:ext cx="5165090" cy="124460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404040"/>
                </a:solidFill>
                <a:latin typeface="Arial"/>
                <a:cs typeface="Arial"/>
              </a:rPr>
              <a:t>Anomaly </a:t>
            </a:r>
            <a:r>
              <a:rPr sz="1600" b="1" spc="-5" dirty="0">
                <a:solidFill>
                  <a:srgbClr val="404040"/>
                </a:solidFill>
                <a:latin typeface="Arial"/>
                <a:cs typeface="Arial"/>
              </a:rPr>
              <a:t>Detection</a:t>
            </a:r>
            <a:r>
              <a:rPr sz="1600" b="1" spc="75" dirty="0">
                <a:solidFill>
                  <a:srgbClr val="404040"/>
                </a:solidFill>
                <a:latin typeface="Arial"/>
                <a:cs typeface="Arial"/>
              </a:rPr>
              <a:t> </a:t>
            </a:r>
            <a:r>
              <a:rPr sz="1600" b="1" spc="-5" dirty="0">
                <a:solidFill>
                  <a:srgbClr val="404040"/>
                </a:solidFill>
                <a:latin typeface="Arial"/>
                <a:cs typeface="Arial"/>
              </a:rPr>
              <a:t>Schemes</a:t>
            </a:r>
            <a:endParaRPr sz="1600">
              <a:latin typeface="Arial"/>
              <a:cs typeface="Arial"/>
            </a:endParaRPr>
          </a:p>
          <a:p>
            <a:pPr marL="12700" marR="5080">
              <a:lnSpc>
                <a:spcPct val="100000"/>
              </a:lnSpc>
            </a:pPr>
            <a:r>
              <a:rPr sz="1600" spc="-10" dirty="0">
                <a:solidFill>
                  <a:srgbClr val="404040"/>
                </a:solidFill>
                <a:latin typeface="Arial"/>
                <a:cs typeface="Arial"/>
              </a:rPr>
              <a:t>General </a:t>
            </a:r>
            <a:r>
              <a:rPr sz="1600" spc="-5" dirty="0">
                <a:solidFill>
                  <a:srgbClr val="404040"/>
                </a:solidFill>
                <a:latin typeface="Arial"/>
                <a:cs typeface="Arial"/>
              </a:rPr>
              <a:t>Steps: 1) Build a profile of the “normal” </a:t>
            </a:r>
            <a:r>
              <a:rPr sz="1600" spc="-15" dirty="0">
                <a:solidFill>
                  <a:srgbClr val="404040"/>
                </a:solidFill>
                <a:latin typeface="Arial"/>
                <a:cs typeface="Arial"/>
              </a:rPr>
              <a:t>behavior.  </a:t>
            </a:r>
            <a:r>
              <a:rPr sz="1600" spc="-5" dirty="0">
                <a:solidFill>
                  <a:srgbClr val="404040"/>
                </a:solidFill>
                <a:latin typeface="Arial"/>
                <a:cs typeface="Arial"/>
              </a:rPr>
              <a:t>Profile can be patterns or summary statistics for the  overall population. 2) Use the “normal” profile to </a:t>
            </a:r>
            <a:r>
              <a:rPr sz="1600" spc="-10" dirty="0">
                <a:solidFill>
                  <a:srgbClr val="404040"/>
                </a:solidFill>
                <a:latin typeface="Arial"/>
                <a:cs typeface="Arial"/>
              </a:rPr>
              <a:t>detect  </a:t>
            </a:r>
            <a:r>
              <a:rPr sz="1600" spc="-5" dirty="0">
                <a:solidFill>
                  <a:srgbClr val="404040"/>
                </a:solidFill>
                <a:latin typeface="Arial"/>
                <a:cs typeface="Arial"/>
              </a:rPr>
              <a:t>anomalies</a:t>
            </a:r>
            <a:endParaRPr sz="1600">
              <a:latin typeface="Arial"/>
              <a:cs typeface="Arial"/>
            </a:endParaRPr>
          </a:p>
        </p:txBody>
      </p:sp>
      <p:sp>
        <p:nvSpPr>
          <p:cNvPr id="20" name="object 20"/>
          <p:cNvSpPr txBox="1"/>
          <p:nvPr/>
        </p:nvSpPr>
        <p:spPr>
          <a:xfrm>
            <a:off x="8034273" y="4949697"/>
            <a:ext cx="375920"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Arial"/>
                <a:cs typeface="Arial"/>
              </a:rPr>
              <a:t>L</a:t>
            </a:r>
            <a:r>
              <a:rPr sz="1000" spc="-15" dirty="0">
                <a:latin typeface="Arial"/>
                <a:cs typeface="Arial"/>
              </a:rPr>
              <a:t>i</a:t>
            </a:r>
            <a:r>
              <a:rPr sz="1000" spc="-5" dirty="0">
                <a:latin typeface="Arial"/>
                <a:cs typeface="Arial"/>
              </a:rPr>
              <a:t>n</a:t>
            </a:r>
            <a:r>
              <a:rPr sz="1000" spc="-10" dirty="0">
                <a:latin typeface="Arial"/>
                <a:cs typeface="Arial"/>
              </a:rPr>
              <a:t>e</a:t>
            </a:r>
            <a:r>
              <a:rPr sz="1000" spc="-5" dirty="0">
                <a:latin typeface="Arial"/>
                <a:cs typeface="Arial"/>
              </a:rPr>
              <a:t>ar</a:t>
            </a:r>
            <a:endParaRPr sz="1000">
              <a:latin typeface="Arial"/>
              <a:cs typeface="Arial"/>
            </a:endParaRPr>
          </a:p>
        </p:txBody>
      </p:sp>
      <p:sp>
        <p:nvSpPr>
          <p:cNvPr id="21" name="object 21"/>
          <p:cNvSpPr txBox="1"/>
          <p:nvPr/>
        </p:nvSpPr>
        <p:spPr>
          <a:xfrm>
            <a:off x="7036434" y="4565396"/>
            <a:ext cx="60769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00AF50"/>
                </a:solidFill>
                <a:latin typeface="Arial"/>
                <a:cs typeface="Arial"/>
              </a:rPr>
              <a:t>No</a:t>
            </a:r>
            <a:r>
              <a:rPr sz="1000" spc="-10" dirty="0">
                <a:solidFill>
                  <a:srgbClr val="00AF50"/>
                </a:solidFill>
                <a:latin typeface="Arial"/>
                <a:cs typeface="Arial"/>
              </a:rPr>
              <a:t>n</a:t>
            </a:r>
            <a:r>
              <a:rPr sz="1000" spc="-5" dirty="0">
                <a:solidFill>
                  <a:srgbClr val="00AF50"/>
                </a:solidFill>
                <a:latin typeface="Arial"/>
                <a:cs typeface="Arial"/>
              </a:rPr>
              <a:t>-</a:t>
            </a:r>
            <a:r>
              <a:rPr sz="1000" spc="-10" dirty="0">
                <a:solidFill>
                  <a:srgbClr val="00AF50"/>
                </a:solidFill>
                <a:latin typeface="Arial"/>
                <a:cs typeface="Arial"/>
              </a:rPr>
              <a:t>li</a:t>
            </a:r>
            <a:r>
              <a:rPr sz="1000" spc="-5" dirty="0">
                <a:solidFill>
                  <a:srgbClr val="00AF50"/>
                </a:solidFill>
                <a:latin typeface="Arial"/>
                <a:cs typeface="Arial"/>
              </a:rPr>
              <a:t>n</a:t>
            </a:r>
            <a:r>
              <a:rPr sz="1000" spc="-10" dirty="0">
                <a:solidFill>
                  <a:srgbClr val="00AF50"/>
                </a:solidFill>
                <a:latin typeface="Arial"/>
                <a:cs typeface="Arial"/>
              </a:rPr>
              <a:t>e</a:t>
            </a:r>
            <a:r>
              <a:rPr sz="1000" spc="-5" dirty="0">
                <a:solidFill>
                  <a:srgbClr val="00AF50"/>
                </a:solidFill>
                <a:latin typeface="Arial"/>
                <a:cs typeface="Arial"/>
              </a:rPr>
              <a:t>ar</a:t>
            </a:r>
            <a:endParaRPr sz="1000">
              <a:latin typeface="Arial"/>
              <a:cs typeface="Arial"/>
            </a:endParaRPr>
          </a:p>
        </p:txBody>
      </p:sp>
      <p:sp>
        <p:nvSpPr>
          <p:cNvPr id="22" name="object 22"/>
          <p:cNvSpPr txBox="1"/>
          <p:nvPr/>
        </p:nvSpPr>
        <p:spPr>
          <a:xfrm>
            <a:off x="7007732" y="5324983"/>
            <a:ext cx="937894"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C00000"/>
                </a:solidFill>
                <a:latin typeface="Arial"/>
                <a:cs typeface="Arial"/>
              </a:rPr>
              <a:t>Piecewise</a:t>
            </a:r>
            <a:r>
              <a:rPr sz="1000" spc="-55" dirty="0">
                <a:solidFill>
                  <a:srgbClr val="C00000"/>
                </a:solidFill>
                <a:latin typeface="Arial"/>
                <a:cs typeface="Arial"/>
              </a:rPr>
              <a:t> </a:t>
            </a:r>
            <a:r>
              <a:rPr sz="1000" spc="-5" dirty="0">
                <a:solidFill>
                  <a:srgbClr val="C00000"/>
                </a:solidFill>
                <a:latin typeface="Arial"/>
                <a:cs typeface="Arial"/>
              </a:rPr>
              <a:t>linear</a:t>
            </a:r>
            <a:endParaRPr sz="1000">
              <a:latin typeface="Arial"/>
              <a:cs typeface="Arial"/>
            </a:endParaRPr>
          </a:p>
        </p:txBody>
      </p:sp>
      <p:sp>
        <p:nvSpPr>
          <p:cNvPr id="23" name="object 23"/>
          <p:cNvSpPr/>
          <p:nvPr/>
        </p:nvSpPr>
        <p:spPr>
          <a:xfrm>
            <a:off x="9221723" y="2462783"/>
            <a:ext cx="228600" cy="2286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69173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p:cNvSpPr>
          <p:nvPr/>
        </p:nvSpPr>
        <p:spPr>
          <a:xfrm>
            <a:off x="4220717" y="404875"/>
            <a:ext cx="3751579" cy="635000"/>
          </a:xfrm>
          <a:prstGeom prst="rect">
            <a:avLst/>
          </a:prstGeom>
        </p:spPr>
        <p:txBody>
          <a:bodyPr vert="horz" wrap="square" lIns="0" tIns="12065"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5" smtClean="0"/>
              <a:t>Outlier</a:t>
            </a:r>
            <a:r>
              <a:rPr lang="en-US" spc="-35" smtClean="0"/>
              <a:t> </a:t>
            </a:r>
            <a:r>
              <a:rPr lang="en-US" spc="-5" smtClean="0"/>
              <a:t>removal</a:t>
            </a:r>
            <a:endParaRPr lang="en-US" spc="-5" dirty="0"/>
          </a:p>
        </p:txBody>
      </p:sp>
      <p:sp>
        <p:nvSpPr>
          <p:cNvPr id="3" name="object 3"/>
          <p:cNvSpPr txBox="1"/>
          <p:nvPr/>
        </p:nvSpPr>
        <p:spPr>
          <a:xfrm>
            <a:off x="8689085" y="2179065"/>
            <a:ext cx="2509520" cy="2344420"/>
          </a:xfrm>
          <a:prstGeom prst="rect">
            <a:avLst/>
          </a:prstGeom>
        </p:spPr>
        <p:txBody>
          <a:bodyPr vert="horz" wrap="square" lIns="0" tIns="12700" rIns="0" bIns="0" rtlCol="0">
            <a:spAutoFit/>
          </a:bodyPr>
          <a:lstStyle/>
          <a:p>
            <a:pPr marL="20320">
              <a:lnSpc>
                <a:spcPct val="100000"/>
              </a:lnSpc>
              <a:spcBef>
                <a:spcPts val="100"/>
              </a:spcBef>
            </a:pPr>
            <a:r>
              <a:rPr sz="1200" b="1" dirty="0">
                <a:solidFill>
                  <a:srgbClr val="404040"/>
                </a:solidFill>
                <a:latin typeface="Arial"/>
                <a:cs typeface="Arial"/>
              </a:rPr>
              <a:t>Clustering-Based</a:t>
            </a:r>
            <a:endParaRPr sz="1200">
              <a:latin typeface="Arial"/>
              <a:cs typeface="Arial"/>
            </a:endParaRPr>
          </a:p>
          <a:p>
            <a:pPr marL="20320" marR="67310">
              <a:lnSpc>
                <a:spcPct val="100000"/>
              </a:lnSpc>
              <a:spcBef>
                <a:spcPts val="5"/>
              </a:spcBef>
            </a:pPr>
            <a:r>
              <a:rPr sz="1100" spc="-5" dirty="0">
                <a:solidFill>
                  <a:srgbClr val="404040"/>
                </a:solidFill>
                <a:latin typeface="Arial"/>
                <a:cs typeface="Arial"/>
              </a:rPr>
              <a:t>Cluster </a:t>
            </a:r>
            <a:r>
              <a:rPr sz="1100" dirty="0">
                <a:solidFill>
                  <a:srgbClr val="404040"/>
                </a:solidFill>
                <a:latin typeface="Arial"/>
                <a:cs typeface="Arial"/>
              </a:rPr>
              <a:t>the data </a:t>
            </a:r>
            <a:r>
              <a:rPr sz="1100" spc="-5" dirty="0">
                <a:solidFill>
                  <a:srgbClr val="404040"/>
                </a:solidFill>
                <a:latin typeface="Arial"/>
                <a:cs typeface="Arial"/>
              </a:rPr>
              <a:t>into </a:t>
            </a:r>
            <a:r>
              <a:rPr sz="1100" dirty="0">
                <a:solidFill>
                  <a:srgbClr val="404040"/>
                </a:solidFill>
                <a:latin typeface="Arial"/>
                <a:cs typeface="Arial"/>
              </a:rPr>
              <a:t>groups of</a:t>
            </a:r>
            <a:r>
              <a:rPr sz="1100" spc="-114" dirty="0">
                <a:solidFill>
                  <a:srgbClr val="404040"/>
                </a:solidFill>
                <a:latin typeface="Arial"/>
                <a:cs typeface="Arial"/>
              </a:rPr>
              <a:t> </a:t>
            </a:r>
            <a:r>
              <a:rPr sz="1100" dirty="0">
                <a:solidFill>
                  <a:srgbClr val="404040"/>
                </a:solidFill>
                <a:latin typeface="Arial"/>
                <a:cs typeface="Arial"/>
              </a:rPr>
              <a:t>different  </a:t>
            </a:r>
            <a:r>
              <a:rPr sz="1100" spc="-5" dirty="0">
                <a:solidFill>
                  <a:srgbClr val="404040"/>
                </a:solidFill>
                <a:latin typeface="Arial"/>
                <a:cs typeface="Arial"/>
              </a:rPr>
              <a:t>density. Choose points in </a:t>
            </a:r>
            <a:r>
              <a:rPr sz="1100" dirty="0">
                <a:solidFill>
                  <a:srgbClr val="404040"/>
                </a:solidFill>
                <a:latin typeface="Arial"/>
                <a:cs typeface="Arial"/>
              </a:rPr>
              <a:t>small cluster  as </a:t>
            </a:r>
            <a:r>
              <a:rPr sz="1100" spc="-5" dirty="0">
                <a:solidFill>
                  <a:srgbClr val="404040"/>
                </a:solidFill>
                <a:latin typeface="Arial"/>
                <a:cs typeface="Arial"/>
              </a:rPr>
              <a:t>candidate outliers. </a:t>
            </a:r>
            <a:r>
              <a:rPr sz="1100" dirty="0">
                <a:solidFill>
                  <a:srgbClr val="404040"/>
                </a:solidFill>
                <a:latin typeface="Arial"/>
                <a:cs typeface="Arial"/>
              </a:rPr>
              <a:t>Compute the  distance </a:t>
            </a:r>
            <a:r>
              <a:rPr sz="1100" spc="-5" dirty="0">
                <a:solidFill>
                  <a:srgbClr val="404040"/>
                </a:solidFill>
                <a:latin typeface="Arial"/>
                <a:cs typeface="Arial"/>
              </a:rPr>
              <a:t>between candidate points </a:t>
            </a:r>
            <a:r>
              <a:rPr sz="1100" dirty="0">
                <a:solidFill>
                  <a:srgbClr val="404040"/>
                </a:solidFill>
                <a:latin typeface="Arial"/>
                <a:cs typeface="Arial"/>
              </a:rPr>
              <a:t>and  </a:t>
            </a:r>
            <a:r>
              <a:rPr sz="1100" spc="-5" dirty="0">
                <a:solidFill>
                  <a:srgbClr val="404040"/>
                </a:solidFill>
                <a:latin typeface="Arial"/>
                <a:cs typeface="Arial"/>
              </a:rPr>
              <a:t>non-candidate </a:t>
            </a:r>
            <a:r>
              <a:rPr sz="1100" dirty="0">
                <a:solidFill>
                  <a:srgbClr val="404040"/>
                </a:solidFill>
                <a:latin typeface="Arial"/>
                <a:cs typeface="Arial"/>
              </a:rPr>
              <a:t>clusters. If </a:t>
            </a:r>
            <a:r>
              <a:rPr sz="1100" spc="-5" dirty="0">
                <a:solidFill>
                  <a:srgbClr val="404040"/>
                </a:solidFill>
                <a:latin typeface="Arial"/>
                <a:cs typeface="Arial"/>
              </a:rPr>
              <a:t>candidate  points </a:t>
            </a:r>
            <a:r>
              <a:rPr sz="1100" dirty="0">
                <a:solidFill>
                  <a:srgbClr val="404040"/>
                </a:solidFill>
                <a:latin typeface="Arial"/>
                <a:cs typeface="Arial"/>
              </a:rPr>
              <a:t>are </a:t>
            </a:r>
            <a:r>
              <a:rPr sz="1100" spc="5" dirty="0">
                <a:solidFill>
                  <a:srgbClr val="404040"/>
                </a:solidFill>
                <a:latin typeface="Arial"/>
                <a:cs typeface="Arial"/>
              </a:rPr>
              <a:t>far from </a:t>
            </a:r>
            <a:r>
              <a:rPr sz="1100" spc="-5" dirty="0">
                <a:solidFill>
                  <a:srgbClr val="404040"/>
                </a:solidFill>
                <a:latin typeface="Arial"/>
                <a:cs typeface="Arial"/>
              </a:rPr>
              <a:t>all </a:t>
            </a:r>
            <a:r>
              <a:rPr sz="1100" dirty="0">
                <a:solidFill>
                  <a:srgbClr val="404040"/>
                </a:solidFill>
                <a:latin typeface="Arial"/>
                <a:cs typeface="Arial"/>
              </a:rPr>
              <a:t>other non-  </a:t>
            </a:r>
            <a:r>
              <a:rPr sz="1100" spc="-5" dirty="0">
                <a:solidFill>
                  <a:srgbClr val="404040"/>
                </a:solidFill>
                <a:latin typeface="Arial"/>
                <a:cs typeface="Arial"/>
              </a:rPr>
              <a:t>candidate points, </a:t>
            </a:r>
            <a:r>
              <a:rPr sz="1100" dirty="0">
                <a:solidFill>
                  <a:srgbClr val="404040"/>
                </a:solidFill>
                <a:latin typeface="Arial"/>
                <a:cs typeface="Arial"/>
              </a:rPr>
              <a:t>they are</a:t>
            </a:r>
            <a:r>
              <a:rPr sz="1100" spc="-50" dirty="0">
                <a:solidFill>
                  <a:srgbClr val="404040"/>
                </a:solidFill>
                <a:latin typeface="Arial"/>
                <a:cs typeface="Arial"/>
              </a:rPr>
              <a:t> </a:t>
            </a:r>
            <a:r>
              <a:rPr sz="1100" spc="-5" dirty="0">
                <a:solidFill>
                  <a:srgbClr val="404040"/>
                </a:solidFill>
                <a:latin typeface="Arial"/>
                <a:cs typeface="Arial"/>
              </a:rPr>
              <a:t>outliers</a:t>
            </a:r>
            <a:endParaRPr sz="1100">
              <a:latin typeface="Arial"/>
              <a:cs typeface="Arial"/>
            </a:endParaRPr>
          </a:p>
          <a:p>
            <a:pPr marL="12700" marR="5080">
              <a:lnSpc>
                <a:spcPct val="100000"/>
              </a:lnSpc>
              <a:spcBef>
                <a:spcPts val="975"/>
              </a:spcBef>
            </a:pPr>
            <a:r>
              <a:rPr sz="1100" b="1" dirty="0">
                <a:solidFill>
                  <a:srgbClr val="404040"/>
                </a:solidFill>
                <a:latin typeface="Arial"/>
                <a:cs typeface="Arial"/>
              </a:rPr>
              <a:t>Nearest-Neighbor </a:t>
            </a:r>
            <a:r>
              <a:rPr sz="1100" b="1" spc="-5" dirty="0">
                <a:solidFill>
                  <a:srgbClr val="404040"/>
                </a:solidFill>
                <a:latin typeface="Arial"/>
                <a:cs typeface="Arial"/>
              </a:rPr>
              <a:t>Based </a:t>
            </a:r>
            <a:r>
              <a:rPr sz="1100" b="1" spc="-10" dirty="0">
                <a:solidFill>
                  <a:srgbClr val="404040"/>
                </a:solidFill>
                <a:latin typeface="Arial"/>
                <a:cs typeface="Arial"/>
              </a:rPr>
              <a:t>Approach  </a:t>
            </a:r>
            <a:r>
              <a:rPr sz="1100" dirty="0">
                <a:solidFill>
                  <a:srgbClr val="404040"/>
                </a:solidFill>
                <a:latin typeface="Arial"/>
                <a:cs typeface="Arial"/>
              </a:rPr>
              <a:t>Compute the </a:t>
            </a:r>
            <a:r>
              <a:rPr sz="1100" spc="-5" dirty="0">
                <a:solidFill>
                  <a:srgbClr val="404040"/>
                </a:solidFill>
                <a:latin typeface="Arial"/>
                <a:cs typeface="Arial"/>
              </a:rPr>
              <a:t>distance between every  pair </a:t>
            </a:r>
            <a:r>
              <a:rPr sz="1100" dirty="0">
                <a:solidFill>
                  <a:srgbClr val="404040"/>
                </a:solidFill>
                <a:latin typeface="Arial"/>
                <a:cs typeface="Arial"/>
              </a:rPr>
              <a:t>of data </a:t>
            </a:r>
            <a:r>
              <a:rPr sz="1100" spc="-5" dirty="0">
                <a:solidFill>
                  <a:srgbClr val="404040"/>
                </a:solidFill>
                <a:latin typeface="Arial"/>
                <a:cs typeface="Arial"/>
              </a:rPr>
              <a:t>points. Data points </a:t>
            </a:r>
            <a:r>
              <a:rPr sz="1100" spc="5" dirty="0">
                <a:solidFill>
                  <a:srgbClr val="404040"/>
                </a:solidFill>
                <a:latin typeface="Arial"/>
                <a:cs typeface="Arial"/>
              </a:rPr>
              <a:t>for</a:t>
            </a:r>
            <a:r>
              <a:rPr sz="1100" spc="-85" dirty="0">
                <a:solidFill>
                  <a:srgbClr val="404040"/>
                </a:solidFill>
                <a:latin typeface="Arial"/>
                <a:cs typeface="Arial"/>
              </a:rPr>
              <a:t> </a:t>
            </a:r>
            <a:r>
              <a:rPr sz="1100" spc="-5" dirty="0">
                <a:solidFill>
                  <a:srgbClr val="404040"/>
                </a:solidFill>
                <a:latin typeface="Arial"/>
                <a:cs typeface="Arial"/>
              </a:rPr>
              <a:t>which  </a:t>
            </a:r>
            <a:r>
              <a:rPr sz="1100" dirty="0">
                <a:solidFill>
                  <a:srgbClr val="404040"/>
                </a:solidFill>
                <a:latin typeface="Arial"/>
                <a:cs typeface="Arial"/>
              </a:rPr>
              <a:t>there are fewer than p </a:t>
            </a:r>
            <a:r>
              <a:rPr sz="1100" spc="-5" dirty="0">
                <a:solidFill>
                  <a:srgbClr val="404040"/>
                </a:solidFill>
                <a:latin typeface="Arial"/>
                <a:cs typeface="Arial"/>
              </a:rPr>
              <a:t>neighboring  points </a:t>
            </a:r>
            <a:r>
              <a:rPr sz="1100" spc="-10" dirty="0">
                <a:solidFill>
                  <a:srgbClr val="404040"/>
                </a:solidFill>
                <a:latin typeface="Arial"/>
                <a:cs typeface="Arial"/>
              </a:rPr>
              <a:t>within </a:t>
            </a:r>
            <a:r>
              <a:rPr sz="1100" dirty="0">
                <a:solidFill>
                  <a:srgbClr val="404040"/>
                </a:solidFill>
                <a:latin typeface="Arial"/>
                <a:cs typeface="Arial"/>
              </a:rPr>
              <a:t>a </a:t>
            </a:r>
            <a:r>
              <a:rPr sz="1100" spc="-5" dirty="0">
                <a:solidFill>
                  <a:srgbClr val="404040"/>
                </a:solidFill>
                <a:latin typeface="Arial"/>
                <a:cs typeface="Arial"/>
              </a:rPr>
              <a:t>distance </a:t>
            </a:r>
            <a:r>
              <a:rPr sz="1100" dirty="0">
                <a:solidFill>
                  <a:srgbClr val="404040"/>
                </a:solidFill>
                <a:latin typeface="Arial"/>
                <a:cs typeface="Arial"/>
              </a:rPr>
              <a:t>are </a:t>
            </a:r>
            <a:r>
              <a:rPr sz="1100" spc="-5" dirty="0">
                <a:solidFill>
                  <a:srgbClr val="404040"/>
                </a:solidFill>
                <a:latin typeface="Arial"/>
                <a:cs typeface="Arial"/>
              </a:rPr>
              <a:t>outliers.</a:t>
            </a:r>
            <a:endParaRPr sz="1100">
              <a:latin typeface="Arial"/>
              <a:cs typeface="Arial"/>
            </a:endParaRPr>
          </a:p>
        </p:txBody>
      </p:sp>
      <p:sp>
        <p:nvSpPr>
          <p:cNvPr id="4" name="object 4"/>
          <p:cNvSpPr txBox="1"/>
          <p:nvPr/>
        </p:nvSpPr>
        <p:spPr>
          <a:xfrm>
            <a:off x="8689085" y="5079619"/>
            <a:ext cx="2538095" cy="104775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585858"/>
                </a:solidFill>
                <a:latin typeface="Arial"/>
                <a:cs typeface="Arial"/>
              </a:rPr>
              <a:t>Density-Based</a:t>
            </a:r>
            <a:endParaRPr sz="1200">
              <a:latin typeface="Arial"/>
              <a:cs typeface="Arial"/>
            </a:endParaRPr>
          </a:p>
          <a:p>
            <a:pPr marL="12700" marR="5080">
              <a:lnSpc>
                <a:spcPct val="100000"/>
              </a:lnSpc>
              <a:spcBef>
                <a:spcPts val="5"/>
              </a:spcBef>
            </a:pPr>
            <a:r>
              <a:rPr sz="1100" dirty="0">
                <a:solidFill>
                  <a:srgbClr val="404040"/>
                </a:solidFill>
                <a:latin typeface="Arial"/>
                <a:cs typeface="Arial"/>
              </a:rPr>
              <a:t>For each </a:t>
            </a:r>
            <a:r>
              <a:rPr sz="1100" spc="-5" dirty="0">
                <a:solidFill>
                  <a:srgbClr val="404040"/>
                </a:solidFill>
                <a:latin typeface="Arial"/>
                <a:cs typeface="Arial"/>
              </a:rPr>
              <a:t>point, </a:t>
            </a:r>
            <a:r>
              <a:rPr sz="1100" dirty="0">
                <a:solidFill>
                  <a:srgbClr val="404040"/>
                </a:solidFill>
                <a:latin typeface="Arial"/>
                <a:cs typeface="Arial"/>
              </a:rPr>
              <a:t>compute the </a:t>
            </a:r>
            <a:r>
              <a:rPr sz="1100" spc="-5" dirty="0">
                <a:solidFill>
                  <a:srgbClr val="404040"/>
                </a:solidFill>
                <a:latin typeface="Arial"/>
                <a:cs typeface="Arial"/>
              </a:rPr>
              <a:t>density </a:t>
            </a:r>
            <a:r>
              <a:rPr sz="1100" dirty="0">
                <a:solidFill>
                  <a:srgbClr val="404040"/>
                </a:solidFill>
                <a:latin typeface="Arial"/>
                <a:cs typeface="Arial"/>
              </a:rPr>
              <a:t>of  </a:t>
            </a:r>
            <a:r>
              <a:rPr sz="1100" spc="-5" dirty="0">
                <a:solidFill>
                  <a:srgbClr val="404040"/>
                </a:solidFill>
                <a:latin typeface="Arial"/>
                <a:cs typeface="Arial"/>
              </a:rPr>
              <a:t>its local neighborhood. </a:t>
            </a:r>
            <a:r>
              <a:rPr sz="1100" dirty="0">
                <a:solidFill>
                  <a:srgbClr val="404040"/>
                </a:solidFill>
                <a:latin typeface="Arial"/>
                <a:cs typeface="Arial"/>
              </a:rPr>
              <a:t>Outliers are  </a:t>
            </a:r>
            <a:r>
              <a:rPr sz="1100" spc="-5" dirty="0">
                <a:solidFill>
                  <a:srgbClr val="404040"/>
                </a:solidFill>
                <a:latin typeface="Arial"/>
                <a:cs typeface="Arial"/>
              </a:rPr>
              <a:t>points </a:t>
            </a:r>
            <a:r>
              <a:rPr sz="1100" spc="-10" dirty="0">
                <a:solidFill>
                  <a:srgbClr val="404040"/>
                </a:solidFill>
                <a:latin typeface="Arial"/>
                <a:cs typeface="Arial"/>
              </a:rPr>
              <a:t>with </a:t>
            </a:r>
            <a:r>
              <a:rPr sz="1100" dirty="0">
                <a:solidFill>
                  <a:srgbClr val="404040"/>
                </a:solidFill>
                <a:latin typeface="Arial"/>
                <a:cs typeface="Arial"/>
              </a:rPr>
              <a:t>largest difference </a:t>
            </a:r>
            <a:r>
              <a:rPr sz="1100" spc="-5" dirty="0">
                <a:solidFill>
                  <a:srgbClr val="404040"/>
                </a:solidFill>
                <a:latin typeface="Arial"/>
                <a:cs typeface="Arial"/>
              </a:rPr>
              <a:t>in </a:t>
            </a:r>
            <a:r>
              <a:rPr sz="1100" dirty="0">
                <a:solidFill>
                  <a:srgbClr val="404040"/>
                </a:solidFill>
                <a:latin typeface="Arial"/>
                <a:cs typeface="Arial"/>
              </a:rPr>
              <a:t>average  </a:t>
            </a:r>
            <a:r>
              <a:rPr sz="1100" spc="-5" dirty="0">
                <a:solidFill>
                  <a:srgbClr val="404040"/>
                </a:solidFill>
                <a:latin typeface="Arial"/>
                <a:cs typeface="Arial"/>
              </a:rPr>
              <a:t>local density </a:t>
            </a:r>
            <a:r>
              <a:rPr sz="1100" dirty="0">
                <a:solidFill>
                  <a:srgbClr val="404040"/>
                </a:solidFill>
                <a:latin typeface="Arial"/>
                <a:cs typeface="Arial"/>
              </a:rPr>
              <a:t>of sample p and the</a:t>
            </a:r>
            <a:r>
              <a:rPr sz="1100" spc="-75" dirty="0">
                <a:solidFill>
                  <a:srgbClr val="404040"/>
                </a:solidFill>
                <a:latin typeface="Arial"/>
                <a:cs typeface="Arial"/>
              </a:rPr>
              <a:t> </a:t>
            </a:r>
            <a:r>
              <a:rPr sz="1100" spc="-5" dirty="0">
                <a:solidFill>
                  <a:srgbClr val="404040"/>
                </a:solidFill>
                <a:latin typeface="Arial"/>
                <a:cs typeface="Arial"/>
              </a:rPr>
              <a:t>density  </a:t>
            </a:r>
            <a:r>
              <a:rPr sz="1100" dirty="0">
                <a:solidFill>
                  <a:srgbClr val="404040"/>
                </a:solidFill>
                <a:latin typeface="Arial"/>
                <a:cs typeface="Arial"/>
              </a:rPr>
              <a:t>of </a:t>
            </a:r>
            <a:r>
              <a:rPr sz="1100" spc="-5" dirty="0">
                <a:solidFill>
                  <a:srgbClr val="404040"/>
                </a:solidFill>
                <a:latin typeface="Arial"/>
                <a:cs typeface="Arial"/>
              </a:rPr>
              <a:t>its </a:t>
            </a:r>
            <a:r>
              <a:rPr sz="1100" dirty="0">
                <a:solidFill>
                  <a:srgbClr val="404040"/>
                </a:solidFill>
                <a:latin typeface="Arial"/>
                <a:cs typeface="Arial"/>
              </a:rPr>
              <a:t>nearest</a:t>
            </a:r>
            <a:r>
              <a:rPr sz="1100" spc="-65" dirty="0">
                <a:solidFill>
                  <a:srgbClr val="404040"/>
                </a:solidFill>
                <a:latin typeface="Arial"/>
                <a:cs typeface="Arial"/>
              </a:rPr>
              <a:t> </a:t>
            </a:r>
            <a:r>
              <a:rPr sz="1100" dirty="0">
                <a:solidFill>
                  <a:srgbClr val="404040"/>
                </a:solidFill>
                <a:latin typeface="Arial"/>
                <a:cs typeface="Arial"/>
              </a:rPr>
              <a:t>neighbors</a:t>
            </a:r>
            <a:endParaRPr sz="1100">
              <a:latin typeface="Arial"/>
              <a:cs typeface="Arial"/>
            </a:endParaRPr>
          </a:p>
        </p:txBody>
      </p:sp>
      <p:sp>
        <p:nvSpPr>
          <p:cNvPr id="5" name="object 5"/>
          <p:cNvSpPr txBox="1"/>
          <p:nvPr/>
        </p:nvSpPr>
        <p:spPr>
          <a:xfrm>
            <a:off x="1179677" y="2314447"/>
            <a:ext cx="2339340" cy="711835"/>
          </a:xfrm>
          <a:prstGeom prst="rect">
            <a:avLst/>
          </a:prstGeom>
        </p:spPr>
        <p:txBody>
          <a:bodyPr vert="horz" wrap="square" lIns="0" tIns="12700" rIns="0" bIns="0" rtlCol="0">
            <a:spAutoFit/>
          </a:bodyPr>
          <a:lstStyle/>
          <a:p>
            <a:pPr marL="12700" marR="5080" indent="694690" algn="r">
              <a:lnSpc>
                <a:spcPct val="100000"/>
              </a:lnSpc>
              <a:spcBef>
                <a:spcPts val="100"/>
              </a:spcBef>
            </a:pPr>
            <a:r>
              <a:rPr sz="1200" b="1" dirty="0">
                <a:solidFill>
                  <a:srgbClr val="404040"/>
                </a:solidFill>
                <a:latin typeface="Arial"/>
                <a:cs typeface="Arial"/>
              </a:rPr>
              <a:t>Graphical</a:t>
            </a:r>
            <a:r>
              <a:rPr sz="1200" b="1" spc="-140" dirty="0">
                <a:solidFill>
                  <a:srgbClr val="404040"/>
                </a:solidFill>
                <a:latin typeface="Arial"/>
                <a:cs typeface="Arial"/>
              </a:rPr>
              <a:t> </a:t>
            </a:r>
            <a:r>
              <a:rPr sz="1200" b="1" spc="-5" dirty="0">
                <a:solidFill>
                  <a:srgbClr val="404040"/>
                </a:solidFill>
                <a:latin typeface="Arial"/>
                <a:cs typeface="Arial"/>
              </a:rPr>
              <a:t>Approaches  </a:t>
            </a:r>
            <a:r>
              <a:rPr sz="1100" spc="-5" dirty="0">
                <a:solidFill>
                  <a:srgbClr val="404040"/>
                </a:solidFill>
                <a:latin typeface="Arial"/>
                <a:cs typeface="Arial"/>
              </a:rPr>
              <a:t>Boxplot </a:t>
            </a:r>
            <a:r>
              <a:rPr sz="1100" dirty="0">
                <a:solidFill>
                  <a:srgbClr val="404040"/>
                </a:solidFill>
                <a:latin typeface="Arial"/>
                <a:cs typeface="Arial"/>
              </a:rPr>
              <a:t>(1-D), Scatter </a:t>
            </a:r>
            <a:r>
              <a:rPr sz="1100" spc="-5" dirty="0">
                <a:solidFill>
                  <a:srgbClr val="404040"/>
                </a:solidFill>
                <a:latin typeface="Arial"/>
                <a:cs typeface="Arial"/>
              </a:rPr>
              <a:t>plot</a:t>
            </a:r>
            <a:r>
              <a:rPr sz="1100" spc="-100" dirty="0">
                <a:solidFill>
                  <a:srgbClr val="404040"/>
                </a:solidFill>
                <a:latin typeface="Arial"/>
                <a:cs typeface="Arial"/>
              </a:rPr>
              <a:t> </a:t>
            </a:r>
            <a:r>
              <a:rPr sz="1100" dirty="0">
                <a:solidFill>
                  <a:srgbClr val="404040"/>
                </a:solidFill>
                <a:latin typeface="Arial"/>
                <a:cs typeface="Arial"/>
              </a:rPr>
              <a:t>(2-D),</a:t>
            </a:r>
            <a:r>
              <a:rPr sz="1100" spc="-50" dirty="0">
                <a:solidFill>
                  <a:srgbClr val="404040"/>
                </a:solidFill>
                <a:latin typeface="Arial"/>
                <a:cs typeface="Arial"/>
              </a:rPr>
              <a:t> </a:t>
            </a:r>
            <a:r>
              <a:rPr sz="1100" spc="-5" dirty="0">
                <a:solidFill>
                  <a:srgbClr val="404040"/>
                </a:solidFill>
                <a:latin typeface="Arial"/>
                <a:cs typeface="Arial"/>
              </a:rPr>
              <a:t>Spin </a:t>
            </a:r>
            <a:r>
              <a:rPr sz="1100" dirty="0">
                <a:solidFill>
                  <a:srgbClr val="404040"/>
                </a:solidFill>
                <a:latin typeface="Arial"/>
                <a:cs typeface="Arial"/>
              </a:rPr>
              <a:t> </a:t>
            </a:r>
            <a:r>
              <a:rPr sz="1100" spc="-5" dirty="0">
                <a:solidFill>
                  <a:srgbClr val="404040"/>
                </a:solidFill>
                <a:latin typeface="Arial"/>
                <a:cs typeface="Arial"/>
              </a:rPr>
              <a:t>plot (3-D), </a:t>
            </a:r>
            <a:r>
              <a:rPr sz="1100" dirty="0">
                <a:solidFill>
                  <a:srgbClr val="404040"/>
                </a:solidFill>
                <a:latin typeface="Arial"/>
                <a:cs typeface="Arial"/>
              </a:rPr>
              <a:t>Chernoff faces</a:t>
            </a:r>
            <a:r>
              <a:rPr sz="1100" spc="-125" dirty="0">
                <a:solidFill>
                  <a:srgbClr val="404040"/>
                </a:solidFill>
                <a:latin typeface="Arial"/>
                <a:cs typeface="Arial"/>
              </a:rPr>
              <a:t> </a:t>
            </a:r>
            <a:r>
              <a:rPr sz="1100" dirty="0">
                <a:solidFill>
                  <a:srgbClr val="404040"/>
                </a:solidFill>
                <a:latin typeface="Arial"/>
                <a:cs typeface="Arial"/>
              </a:rPr>
              <a:t>,</a:t>
            </a:r>
            <a:r>
              <a:rPr sz="1100" spc="-10" dirty="0">
                <a:solidFill>
                  <a:srgbClr val="404040"/>
                </a:solidFill>
                <a:latin typeface="Arial"/>
                <a:cs typeface="Arial"/>
              </a:rPr>
              <a:t> </a:t>
            </a:r>
            <a:r>
              <a:rPr sz="1100" dirty="0">
                <a:solidFill>
                  <a:srgbClr val="404040"/>
                </a:solidFill>
                <a:latin typeface="Arial"/>
                <a:cs typeface="Arial"/>
              </a:rPr>
              <a:t>…  </a:t>
            </a:r>
            <a:r>
              <a:rPr sz="1100" spc="-5" dirty="0">
                <a:solidFill>
                  <a:srgbClr val="404040"/>
                </a:solidFill>
                <a:latin typeface="Arial"/>
                <a:cs typeface="Arial"/>
              </a:rPr>
              <a:t>Limitations: </a:t>
            </a:r>
            <a:r>
              <a:rPr sz="1100" dirty="0">
                <a:solidFill>
                  <a:srgbClr val="404040"/>
                </a:solidFill>
                <a:latin typeface="Arial"/>
                <a:cs typeface="Arial"/>
              </a:rPr>
              <a:t>Time</a:t>
            </a:r>
            <a:r>
              <a:rPr sz="1100" spc="-65" dirty="0">
                <a:solidFill>
                  <a:srgbClr val="404040"/>
                </a:solidFill>
                <a:latin typeface="Arial"/>
                <a:cs typeface="Arial"/>
              </a:rPr>
              <a:t> </a:t>
            </a:r>
            <a:r>
              <a:rPr sz="1100" dirty="0">
                <a:solidFill>
                  <a:srgbClr val="404040"/>
                </a:solidFill>
                <a:latin typeface="Arial"/>
                <a:cs typeface="Arial"/>
              </a:rPr>
              <a:t>consuming</a:t>
            </a:r>
            <a:endParaRPr sz="1100">
              <a:latin typeface="Arial"/>
              <a:cs typeface="Arial"/>
            </a:endParaRPr>
          </a:p>
        </p:txBody>
      </p:sp>
      <p:sp>
        <p:nvSpPr>
          <p:cNvPr id="6" name="object 6"/>
          <p:cNvSpPr txBox="1"/>
          <p:nvPr/>
        </p:nvSpPr>
        <p:spPr>
          <a:xfrm>
            <a:off x="980643" y="3733292"/>
            <a:ext cx="2549525" cy="880110"/>
          </a:xfrm>
          <a:prstGeom prst="rect">
            <a:avLst/>
          </a:prstGeom>
        </p:spPr>
        <p:txBody>
          <a:bodyPr vert="horz" wrap="square" lIns="0" tIns="12700" rIns="0" bIns="0" rtlCol="0">
            <a:spAutoFit/>
          </a:bodyPr>
          <a:lstStyle/>
          <a:p>
            <a:pPr marL="12700" marR="5080" indent="1059180" algn="r">
              <a:lnSpc>
                <a:spcPct val="100000"/>
              </a:lnSpc>
              <a:spcBef>
                <a:spcPts val="100"/>
              </a:spcBef>
            </a:pPr>
            <a:r>
              <a:rPr sz="1200" b="1" spc="-10" dirty="0">
                <a:solidFill>
                  <a:srgbClr val="404040"/>
                </a:solidFill>
                <a:latin typeface="Arial"/>
                <a:cs typeface="Arial"/>
              </a:rPr>
              <a:t>Convex</a:t>
            </a:r>
            <a:r>
              <a:rPr sz="1200" b="1" spc="-5" dirty="0">
                <a:solidFill>
                  <a:srgbClr val="404040"/>
                </a:solidFill>
                <a:latin typeface="Arial"/>
                <a:cs typeface="Arial"/>
              </a:rPr>
              <a:t> Hull</a:t>
            </a:r>
            <a:r>
              <a:rPr sz="1200" b="1" spc="-10" dirty="0">
                <a:solidFill>
                  <a:srgbClr val="404040"/>
                </a:solidFill>
                <a:latin typeface="Arial"/>
                <a:cs typeface="Arial"/>
              </a:rPr>
              <a:t> </a:t>
            </a:r>
            <a:r>
              <a:rPr sz="1200" b="1" spc="-5" dirty="0">
                <a:solidFill>
                  <a:srgbClr val="404040"/>
                </a:solidFill>
                <a:latin typeface="Arial"/>
                <a:cs typeface="Arial"/>
              </a:rPr>
              <a:t>Method </a:t>
            </a:r>
            <a:r>
              <a:rPr sz="1200" b="1" dirty="0">
                <a:solidFill>
                  <a:srgbClr val="404040"/>
                </a:solidFill>
                <a:latin typeface="Arial"/>
                <a:cs typeface="Arial"/>
              </a:rPr>
              <a:t> </a:t>
            </a:r>
            <a:r>
              <a:rPr sz="1100" spc="-5" dirty="0">
                <a:solidFill>
                  <a:srgbClr val="404040"/>
                </a:solidFill>
                <a:latin typeface="Arial"/>
                <a:cs typeface="Arial"/>
              </a:rPr>
              <a:t>Extreme points </a:t>
            </a:r>
            <a:r>
              <a:rPr sz="1100" dirty="0">
                <a:solidFill>
                  <a:srgbClr val="404040"/>
                </a:solidFill>
                <a:latin typeface="Arial"/>
                <a:cs typeface="Arial"/>
              </a:rPr>
              <a:t>are assumed</a:t>
            </a:r>
            <a:r>
              <a:rPr sz="1100" spc="-80" dirty="0">
                <a:solidFill>
                  <a:srgbClr val="404040"/>
                </a:solidFill>
                <a:latin typeface="Arial"/>
                <a:cs typeface="Arial"/>
              </a:rPr>
              <a:t> </a:t>
            </a:r>
            <a:r>
              <a:rPr sz="1100" dirty="0">
                <a:solidFill>
                  <a:srgbClr val="404040"/>
                </a:solidFill>
                <a:latin typeface="Arial"/>
                <a:cs typeface="Arial"/>
              </a:rPr>
              <a:t>to</a:t>
            </a:r>
            <a:r>
              <a:rPr sz="1100" spc="-25" dirty="0">
                <a:solidFill>
                  <a:srgbClr val="404040"/>
                </a:solidFill>
                <a:latin typeface="Arial"/>
                <a:cs typeface="Arial"/>
              </a:rPr>
              <a:t> </a:t>
            </a:r>
            <a:r>
              <a:rPr sz="1100" dirty="0">
                <a:solidFill>
                  <a:srgbClr val="404040"/>
                </a:solidFill>
                <a:latin typeface="Arial"/>
                <a:cs typeface="Arial"/>
              </a:rPr>
              <a:t>be  </a:t>
            </a:r>
            <a:r>
              <a:rPr sz="1100" spc="-5" dirty="0">
                <a:solidFill>
                  <a:srgbClr val="404040"/>
                </a:solidFill>
                <a:latin typeface="Arial"/>
                <a:cs typeface="Arial"/>
              </a:rPr>
              <a:t>outliers. Use convex hull </a:t>
            </a:r>
            <a:r>
              <a:rPr sz="1100" dirty="0">
                <a:solidFill>
                  <a:srgbClr val="404040"/>
                </a:solidFill>
                <a:latin typeface="Arial"/>
                <a:cs typeface="Arial"/>
              </a:rPr>
              <a:t>method</a:t>
            </a:r>
            <a:r>
              <a:rPr sz="1100" spc="-40" dirty="0">
                <a:solidFill>
                  <a:srgbClr val="404040"/>
                </a:solidFill>
                <a:latin typeface="Arial"/>
                <a:cs typeface="Arial"/>
              </a:rPr>
              <a:t> </a:t>
            </a:r>
            <a:r>
              <a:rPr sz="1100" dirty="0">
                <a:solidFill>
                  <a:srgbClr val="404040"/>
                </a:solidFill>
                <a:latin typeface="Arial"/>
                <a:cs typeface="Arial"/>
              </a:rPr>
              <a:t>to  detect extreme </a:t>
            </a:r>
            <a:r>
              <a:rPr sz="1100" spc="-5" dirty="0">
                <a:solidFill>
                  <a:srgbClr val="404040"/>
                </a:solidFill>
                <a:latin typeface="Arial"/>
                <a:cs typeface="Arial"/>
              </a:rPr>
              <a:t>values. </a:t>
            </a:r>
            <a:r>
              <a:rPr sz="1100" spc="5" dirty="0">
                <a:solidFill>
                  <a:srgbClr val="404040"/>
                </a:solidFill>
                <a:latin typeface="Arial"/>
                <a:cs typeface="Arial"/>
              </a:rPr>
              <a:t>What </a:t>
            </a:r>
            <a:r>
              <a:rPr sz="1100" spc="-5" dirty="0">
                <a:solidFill>
                  <a:srgbClr val="404040"/>
                </a:solidFill>
                <a:latin typeface="Arial"/>
                <a:cs typeface="Arial"/>
              </a:rPr>
              <a:t>if</a:t>
            </a:r>
            <a:r>
              <a:rPr sz="1100" spc="-150" dirty="0">
                <a:solidFill>
                  <a:srgbClr val="404040"/>
                </a:solidFill>
                <a:latin typeface="Arial"/>
                <a:cs typeface="Arial"/>
              </a:rPr>
              <a:t> </a:t>
            </a:r>
            <a:r>
              <a:rPr sz="1100" dirty="0">
                <a:solidFill>
                  <a:srgbClr val="404040"/>
                </a:solidFill>
                <a:latin typeface="Arial"/>
                <a:cs typeface="Arial"/>
              </a:rPr>
              <a:t>the</a:t>
            </a:r>
            <a:r>
              <a:rPr sz="1100" spc="-30" dirty="0">
                <a:solidFill>
                  <a:srgbClr val="404040"/>
                </a:solidFill>
                <a:latin typeface="Arial"/>
                <a:cs typeface="Arial"/>
              </a:rPr>
              <a:t> </a:t>
            </a:r>
            <a:r>
              <a:rPr sz="1100" spc="-5" dirty="0">
                <a:solidFill>
                  <a:srgbClr val="404040"/>
                </a:solidFill>
                <a:latin typeface="Arial"/>
                <a:cs typeface="Arial"/>
              </a:rPr>
              <a:t>outlier </a:t>
            </a:r>
            <a:r>
              <a:rPr sz="1100" dirty="0">
                <a:solidFill>
                  <a:srgbClr val="404040"/>
                </a:solidFill>
                <a:latin typeface="Arial"/>
                <a:cs typeface="Arial"/>
              </a:rPr>
              <a:t> occurs </a:t>
            </a:r>
            <a:r>
              <a:rPr sz="1100" spc="-5" dirty="0">
                <a:solidFill>
                  <a:srgbClr val="404040"/>
                </a:solidFill>
                <a:latin typeface="Arial"/>
                <a:cs typeface="Arial"/>
              </a:rPr>
              <a:t>in </a:t>
            </a:r>
            <a:r>
              <a:rPr sz="1100" dirty="0">
                <a:solidFill>
                  <a:srgbClr val="404040"/>
                </a:solidFill>
                <a:latin typeface="Arial"/>
                <a:cs typeface="Arial"/>
              </a:rPr>
              <a:t>the </a:t>
            </a:r>
            <a:r>
              <a:rPr sz="1100" spc="-5" dirty="0">
                <a:solidFill>
                  <a:srgbClr val="404040"/>
                </a:solidFill>
                <a:latin typeface="Arial"/>
                <a:cs typeface="Arial"/>
              </a:rPr>
              <a:t>middle </a:t>
            </a:r>
            <a:r>
              <a:rPr sz="1100" dirty="0">
                <a:solidFill>
                  <a:srgbClr val="404040"/>
                </a:solidFill>
                <a:latin typeface="Arial"/>
                <a:cs typeface="Arial"/>
              </a:rPr>
              <a:t>of the</a:t>
            </a:r>
            <a:r>
              <a:rPr sz="1100" spc="-130" dirty="0">
                <a:solidFill>
                  <a:srgbClr val="404040"/>
                </a:solidFill>
                <a:latin typeface="Arial"/>
                <a:cs typeface="Arial"/>
              </a:rPr>
              <a:t> </a:t>
            </a:r>
            <a:r>
              <a:rPr sz="1100" dirty="0">
                <a:solidFill>
                  <a:srgbClr val="404040"/>
                </a:solidFill>
                <a:latin typeface="Arial"/>
                <a:cs typeface="Arial"/>
              </a:rPr>
              <a:t>data?</a:t>
            </a:r>
            <a:endParaRPr sz="1100">
              <a:latin typeface="Arial"/>
              <a:cs typeface="Arial"/>
            </a:endParaRPr>
          </a:p>
        </p:txBody>
      </p:sp>
      <p:grpSp>
        <p:nvGrpSpPr>
          <p:cNvPr id="7" name="object 7"/>
          <p:cNvGrpSpPr/>
          <p:nvPr/>
        </p:nvGrpSpPr>
        <p:grpSpPr>
          <a:xfrm>
            <a:off x="3675110" y="1968230"/>
            <a:ext cx="4841875" cy="3668395"/>
            <a:chOff x="3675110" y="1968230"/>
            <a:chExt cx="4841875" cy="3668395"/>
          </a:xfrm>
        </p:grpSpPr>
        <p:sp>
          <p:nvSpPr>
            <p:cNvPr id="8" name="object 8"/>
            <p:cNvSpPr/>
            <p:nvPr/>
          </p:nvSpPr>
          <p:spPr>
            <a:xfrm>
              <a:off x="7622270" y="1968230"/>
              <a:ext cx="894619" cy="894619"/>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7680960" y="2026919"/>
              <a:ext cx="777240" cy="777240"/>
            </a:xfrm>
            <a:custGeom>
              <a:avLst/>
              <a:gdLst/>
              <a:ahLst/>
              <a:cxnLst/>
              <a:rect l="l" t="t" r="r" b="b"/>
              <a:pathLst>
                <a:path w="777240" h="777239">
                  <a:moveTo>
                    <a:pt x="388620" y="0"/>
                  </a:moveTo>
                  <a:lnTo>
                    <a:pt x="339872" y="3027"/>
                  </a:lnTo>
                  <a:lnTo>
                    <a:pt x="292931" y="11868"/>
                  </a:lnTo>
                  <a:lnTo>
                    <a:pt x="248161" y="26158"/>
                  </a:lnTo>
                  <a:lnTo>
                    <a:pt x="205927" y="45532"/>
                  </a:lnTo>
                  <a:lnTo>
                    <a:pt x="166592" y="69627"/>
                  </a:lnTo>
                  <a:lnTo>
                    <a:pt x="130521" y="98078"/>
                  </a:lnTo>
                  <a:lnTo>
                    <a:pt x="98078" y="130521"/>
                  </a:lnTo>
                  <a:lnTo>
                    <a:pt x="69627" y="166592"/>
                  </a:lnTo>
                  <a:lnTo>
                    <a:pt x="45532" y="205927"/>
                  </a:lnTo>
                  <a:lnTo>
                    <a:pt x="26158" y="248161"/>
                  </a:lnTo>
                  <a:lnTo>
                    <a:pt x="11868" y="292931"/>
                  </a:lnTo>
                  <a:lnTo>
                    <a:pt x="3027" y="339872"/>
                  </a:lnTo>
                  <a:lnTo>
                    <a:pt x="0" y="388619"/>
                  </a:lnTo>
                  <a:lnTo>
                    <a:pt x="3027" y="437367"/>
                  </a:lnTo>
                  <a:lnTo>
                    <a:pt x="11868" y="484308"/>
                  </a:lnTo>
                  <a:lnTo>
                    <a:pt x="26158" y="529078"/>
                  </a:lnTo>
                  <a:lnTo>
                    <a:pt x="45532" y="571312"/>
                  </a:lnTo>
                  <a:lnTo>
                    <a:pt x="69627" y="610647"/>
                  </a:lnTo>
                  <a:lnTo>
                    <a:pt x="98078" y="646718"/>
                  </a:lnTo>
                  <a:lnTo>
                    <a:pt x="130521" y="679161"/>
                  </a:lnTo>
                  <a:lnTo>
                    <a:pt x="166592" y="707612"/>
                  </a:lnTo>
                  <a:lnTo>
                    <a:pt x="205927" y="731707"/>
                  </a:lnTo>
                  <a:lnTo>
                    <a:pt x="248161" y="751081"/>
                  </a:lnTo>
                  <a:lnTo>
                    <a:pt x="292931" y="765371"/>
                  </a:lnTo>
                  <a:lnTo>
                    <a:pt x="339872" y="774212"/>
                  </a:lnTo>
                  <a:lnTo>
                    <a:pt x="388620" y="777239"/>
                  </a:lnTo>
                  <a:lnTo>
                    <a:pt x="437367" y="774212"/>
                  </a:lnTo>
                  <a:lnTo>
                    <a:pt x="484308" y="765371"/>
                  </a:lnTo>
                  <a:lnTo>
                    <a:pt x="529078" y="751081"/>
                  </a:lnTo>
                  <a:lnTo>
                    <a:pt x="571312" y="731707"/>
                  </a:lnTo>
                  <a:lnTo>
                    <a:pt x="610647" y="707612"/>
                  </a:lnTo>
                  <a:lnTo>
                    <a:pt x="646718" y="679161"/>
                  </a:lnTo>
                  <a:lnTo>
                    <a:pt x="679161" y="646718"/>
                  </a:lnTo>
                  <a:lnTo>
                    <a:pt x="707612" y="610647"/>
                  </a:lnTo>
                  <a:lnTo>
                    <a:pt x="731707" y="571312"/>
                  </a:lnTo>
                  <a:lnTo>
                    <a:pt x="751081" y="529078"/>
                  </a:lnTo>
                  <a:lnTo>
                    <a:pt x="765371" y="484308"/>
                  </a:lnTo>
                  <a:lnTo>
                    <a:pt x="774212" y="437367"/>
                  </a:lnTo>
                  <a:lnTo>
                    <a:pt x="777240" y="388619"/>
                  </a:lnTo>
                  <a:lnTo>
                    <a:pt x="774212" y="339872"/>
                  </a:lnTo>
                  <a:lnTo>
                    <a:pt x="765371" y="292931"/>
                  </a:lnTo>
                  <a:lnTo>
                    <a:pt x="751081" y="248161"/>
                  </a:lnTo>
                  <a:lnTo>
                    <a:pt x="731707" y="205927"/>
                  </a:lnTo>
                  <a:lnTo>
                    <a:pt x="707612" y="166592"/>
                  </a:lnTo>
                  <a:lnTo>
                    <a:pt x="679161" y="130521"/>
                  </a:lnTo>
                  <a:lnTo>
                    <a:pt x="646718" y="98078"/>
                  </a:lnTo>
                  <a:lnTo>
                    <a:pt x="610647" y="69627"/>
                  </a:lnTo>
                  <a:lnTo>
                    <a:pt x="571312" y="45532"/>
                  </a:lnTo>
                  <a:lnTo>
                    <a:pt x="529078" y="26158"/>
                  </a:lnTo>
                  <a:lnTo>
                    <a:pt x="484308" y="11868"/>
                  </a:lnTo>
                  <a:lnTo>
                    <a:pt x="437367" y="3027"/>
                  </a:lnTo>
                  <a:lnTo>
                    <a:pt x="388620" y="0"/>
                  </a:lnTo>
                  <a:close/>
                </a:path>
              </a:pathLst>
            </a:custGeom>
            <a:solidFill>
              <a:srgbClr val="00AF50"/>
            </a:solidFill>
          </p:spPr>
          <p:txBody>
            <a:bodyPr wrap="square" lIns="0" tIns="0" rIns="0" bIns="0" rtlCol="0"/>
            <a:lstStyle/>
            <a:p>
              <a:endParaRPr/>
            </a:p>
          </p:txBody>
        </p:sp>
        <p:sp>
          <p:nvSpPr>
            <p:cNvPr id="10" name="object 10"/>
            <p:cNvSpPr/>
            <p:nvPr/>
          </p:nvSpPr>
          <p:spPr>
            <a:xfrm>
              <a:off x="7622270" y="3396280"/>
              <a:ext cx="894619" cy="819818"/>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7680960" y="3416808"/>
              <a:ext cx="777240" cy="779145"/>
            </a:xfrm>
            <a:custGeom>
              <a:avLst/>
              <a:gdLst/>
              <a:ahLst/>
              <a:cxnLst/>
              <a:rect l="l" t="t" r="r" b="b"/>
              <a:pathLst>
                <a:path w="777240" h="779145">
                  <a:moveTo>
                    <a:pt x="388620" y="0"/>
                  </a:moveTo>
                  <a:lnTo>
                    <a:pt x="339872" y="3034"/>
                  </a:lnTo>
                  <a:lnTo>
                    <a:pt x="292931" y="11894"/>
                  </a:lnTo>
                  <a:lnTo>
                    <a:pt x="248161" y="26214"/>
                  </a:lnTo>
                  <a:lnTo>
                    <a:pt x="205927" y="45629"/>
                  </a:lnTo>
                  <a:lnTo>
                    <a:pt x="166592" y="69774"/>
                  </a:lnTo>
                  <a:lnTo>
                    <a:pt x="130521" y="98284"/>
                  </a:lnTo>
                  <a:lnTo>
                    <a:pt x="98078" y="130793"/>
                  </a:lnTo>
                  <a:lnTo>
                    <a:pt x="69627" y="166936"/>
                  </a:lnTo>
                  <a:lnTo>
                    <a:pt x="45532" y="206348"/>
                  </a:lnTo>
                  <a:lnTo>
                    <a:pt x="26158" y="248664"/>
                  </a:lnTo>
                  <a:lnTo>
                    <a:pt x="11868" y="293518"/>
                  </a:lnTo>
                  <a:lnTo>
                    <a:pt x="3027" y="340546"/>
                  </a:lnTo>
                  <a:lnTo>
                    <a:pt x="0" y="389381"/>
                  </a:lnTo>
                  <a:lnTo>
                    <a:pt x="3027" y="438217"/>
                  </a:lnTo>
                  <a:lnTo>
                    <a:pt x="11868" y="485245"/>
                  </a:lnTo>
                  <a:lnTo>
                    <a:pt x="26158" y="530099"/>
                  </a:lnTo>
                  <a:lnTo>
                    <a:pt x="45532" y="572415"/>
                  </a:lnTo>
                  <a:lnTo>
                    <a:pt x="69627" y="611827"/>
                  </a:lnTo>
                  <a:lnTo>
                    <a:pt x="98078" y="647970"/>
                  </a:lnTo>
                  <a:lnTo>
                    <a:pt x="130521" y="680479"/>
                  </a:lnTo>
                  <a:lnTo>
                    <a:pt x="166592" y="708989"/>
                  </a:lnTo>
                  <a:lnTo>
                    <a:pt x="205927" y="733134"/>
                  </a:lnTo>
                  <a:lnTo>
                    <a:pt x="248161" y="752549"/>
                  </a:lnTo>
                  <a:lnTo>
                    <a:pt x="292931" y="766869"/>
                  </a:lnTo>
                  <a:lnTo>
                    <a:pt x="339872" y="775729"/>
                  </a:lnTo>
                  <a:lnTo>
                    <a:pt x="388620" y="778763"/>
                  </a:lnTo>
                  <a:lnTo>
                    <a:pt x="437367" y="775729"/>
                  </a:lnTo>
                  <a:lnTo>
                    <a:pt x="484308" y="766869"/>
                  </a:lnTo>
                  <a:lnTo>
                    <a:pt x="529078" y="752549"/>
                  </a:lnTo>
                  <a:lnTo>
                    <a:pt x="571312" y="733134"/>
                  </a:lnTo>
                  <a:lnTo>
                    <a:pt x="610647" y="708989"/>
                  </a:lnTo>
                  <a:lnTo>
                    <a:pt x="646718" y="680479"/>
                  </a:lnTo>
                  <a:lnTo>
                    <a:pt x="679161" y="647970"/>
                  </a:lnTo>
                  <a:lnTo>
                    <a:pt x="707612" y="611827"/>
                  </a:lnTo>
                  <a:lnTo>
                    <a:pt x="731707" y="572415"/>
                  </a:lnTo>
                  <a:lnTo>
                    <a:pt x="751081" y="530099"/>
                  </a:lnTo>
                  <a:lnTo>
                    <a:pt x="765371" y="485245"/>
                  </a:lnTo>
                  <a:lnTo>
                    <a:pt x="774212" y="438217"/>
                  </a:lnTo>
                  <a:lnTo>
                    <a:pt x="777240" y="389381"/>
                  </a:lnTo>
                  <a:lnTo>
                    <a:pt x="774212" y="340546"/>
                  </a:lnTo>
                  <a:lnTo>
                    <a:pt x="765371" y="293518"/>
                  </a:lnTo>
                  <a:lnTo>
                    <a:pt x="751081" y="248664"/>
                  </a:lnTo>
                  <a:lnTo>
                    <a:pt x="731707" y="206348"/>
                  </a:lnTo>
                  <a:lnTo>
                    <a:pt x="707612" y="166936"/>
                  </a:lnTo>
                  <a:lnTo>
                    <a:pt x="679161" y="130793"/>
                  </a:lnTo>
                  <a:lnTo>
                    <a:pt x="646718" y="98284"/>
                  </a:lnTo>
                  <a:lnTo>
                    <a:pt x="610647" y="69774"/>
                  </a:lnTo>
                  <a:lnTo>
                    <a:pt x="571312" y="45629"/>
                  </a:lnTo>
                  <a:lnTo>
                    <a:pt x="529078" y="26214"/>
                  </a:lnTo>
                  <a:lnTo>
                    <a:pt x="484308" y="11894"/>
                  </a:lnTo>
                  <a:lnTo>
                    <a:pt x="437367" y="3034"/>
                  </a:lnTo>
                  <a:lnTo>
                    <a:pt x="388620" y="0"/>
                  </a:lnTo>
                  <a:close/>
                </a:path>
              </a:pathLst>
            </a:custGeom>
            <a:solidFill>
              <a:srgbClr val="FFC000"/>
            </a:solidFill>
          </p:spPr>
          <p:txBody>
            <a:bodyPr wrap="square" lIns="0" tIns="0" rIns="0" bIns="0" rtlCol="0"/>
            <a:lstStyle/>
            <a:p>
              <a:endParaRPr/>
            </a:p>
          </p:txBody>
        </p:sp>
        <p:sp>
          <p:nvSpPr>
            <p:cNvPr id="12" name="object 12"/>
            <p:cNvSpPr/>
            <p:nvPr/>
          </p:nvSpPr>
          <p:spPr>
            <a:xfrm>
              <a:off x="7622270" y="4815124"/>
              <a:ext cx="894619" cy="819818"/>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7680960" y="4835651"/>
              <a:ext cx="777240" cy="779145"/>
            </a:xfrm>
            <a:custGeom>
              <a:avLst/>
              <a:gdLst/>
              <a:ahLst/>
              <a:cxnLst/>
              <a:rect l="l" t="t" r="r" b="b"/>
              <a:pathLst>
                <a:path w="777240" h="779145">
                  <a:moveTo>
                    <a:pt x="388620" y="0"/>
                  </a:moveTo>
                  <a:lnTo>
                    <a:pt x="339872" y="3034"/>
                  </a:lnTo>
                  <a:lnTo>
                    <a:pt x="292931" y="11894"/>
                  </a:lnTo>
                  <a:lnTo>
                    <a:pt x="248161" y="26214"/>
                  </a:lnTo>
                  <a:lnTo>
                    <a:pt x="205927" y="45629"/>
                  </a:lnTo>
                  <a:lnTo>
                    <a:pt x="166592" y="69774"/>
                  </a:lnTo>
                  <a:lnTo>
                    <a:pt x="130521" y="98284"/>
                  </a:lnTo>
                  <a:lnTo>
                    <a:pt x="98078" y="130793"/>
                  </a:lnTo>
                  <a:lnTo>
                    <a:pt x="69627" y="166936"/>
                  </a:lnTo>
                  <a:lnTo>
                    <a:pt x="45532" y="206348"/>
                  </a:lnTo>
                  <a:lnTo>
                    <a:pt x="26158" y="248664"/>
                  </a:lnTo>
                  <a:lnTo>
                    <a:pt x="11868" y="293518"/>
                  </a:lnTo>
                  <a:lnTo>
                    <a:pt x="3027" y="340546"/>
                  </a:lnTo>
                  <a:lnTo>
                    <a:pt x="0" y="389381"/>
                  </a:lnTo>
                  <a:lnTo>
                    <a:pt x="3027" y="438217"/>
                  </a:lnTo>
                  <a:lnTo>
                    <a:pt x="11868" y="485245"/>
                  </a:lnTo>
                  <a:lnTo>
                    <a:pt x="26158" y="530099"/>
                  </a:lnTo>
                  <a:lnTo>
                    <a:pt x="45532" y="572415"/>
                  </a:lnTo>
                  <a:lnTo>
                    <a:pt x="69627" y="611827"/>
                  </a:lnTo>
                  <a:lnTo>
                    <a:pt x="98078" y="647970"/>
                  </a:lnTo>
                  <a:lnTo>
                    <a:pt x="130521" y="680479"/>
                  </a:lnTo>
                  <a:lnTo>
                    <a:pt x="166592" y="708989"/>
                  </a:lnTo>
                  <a:lnTo>
                    <a:pt x="205927" y="733134"/>
                  </a:lnTo>
                  <a:lnTo>
                    <a:pt x="248161" y="752549"/>
                  </a:lnTo>
                  <a:lnTo>
                    <a:pt x="292931" y="766869"/>
                  </a:lnTo>
                  <a:lnTo>
                    <a:pt x="339872" y="775729"/>
                  </a:lnTo>
                  <a:lnTo>
                    <a:pt x="388620" y="778764"/>
                  </a:lnTo>
                  <a:lnTo>
                    <a:pt x="437367" y="775729"/>
                  </a:lnTo>
                  <a:lnTo>
                    <a:pt x="484308" y="766869"/>
                  </a:lnTo>
                  <a:lnTo>
                    <a:pt x="529078" y="752549"/>
                  </a:lnTo>
                  <a:lnTo>
                    <a:pt x="571312" y="733134"/>
                  </a:lnTo>
                  <a:lnTo>
                    <a:pt x="610647" y="708989"/>
                  </a:lnTo>
                  <a:lnTo>
                    <a:pt x="646718" y="680479"/>
                  </a:lnTo>
                  <a:lnTo>
                    <a:pt x="679161" y="647970"/>
                  </a:lnTo>
                  <a:lnTo>
                    <a:pt x="707612" y="611827"/>
                  </a:lnTo>
                  <a:lnTo>
                    <a:pt x="731707" y="572415"/>
                  </a:lnTo>
                  <a:lnTo>
                    <a:pt x="751081" y="530099"/>
                  </a:lnTo>
                  <a:lnTo>
                    <a:pt x="765371" y="485245"/>
                  </a:lnTo>
                  <a:lnTo>
                    <a:pt x="774212" y="438217"/>
                  </a:lnTo>
                  <a:lnTo>
                    <a:pt x="777240" y="389381"/>
                  </a:lnTo>
                  <a:lnTo>
                    <a:pt x="774212" y="340546"/>
                  </a:lnTo>
                  <a:lnTo>
                    <a:pt x="765371" y="293518"/>
                  </a:lnTo>
                  <a:lnTo>
                    <a:pt x="751081" y="248664"/>
                  </a:lnTo>
                  <a:lnTo>
                    <a:pt x="731707" y="206348"/>
                  </a:lnTo>
                  <a:lnTo>
                    <a:pt x="707612" y="166936"/>
                  </a:lnTo>
                  <a:lnTo>
                    <a:pt x="679161" y="130793"/>
                  </a:lnTo>
                  <a:lnTo>
                    <a:pt x="646718" y="98284"/>
                  </a:lnTo>
                  <a:lnTo>
                    <a:pt x="610647" y="69774"/>
                  </a:lnTo>
                  <a:lnTo>
                    <a:pt x="571312" y="45629"/>
                  </a:lnTo>
                  <a:lnTo>
                    <a:pt x="529078" y="26214"/>
                  </a:lnTo>
                  <a:lnTo>
                    <a:pt x="484308" y="11894"/>
                  </a:lnTo>
                  <a:lnTo>
                    <a:pt x="437367" y="3034"/>
                  </a:lnTo>
                  <a:lnTo>
                    <a:pt x="388620" y="0"/>
                  </a:lnTo>
                  <a:close/>
                </a:path>
              </a:pathLst>
            </a:custGeom>
            <a:solidFill>
              <a:srgbClr val="555656"/>
            </a:solidFill>
          </p:spPr>
          <p:txBody>
            <a:bodyPr wrap="square" lIns="0" tIns="0" rIns="0" bIns="0" rtlCol="0"/>
            <a:lstStyle/>
            <a:p>
              <a:endParaRPr/>
            </a:p>
          </p:txBody>
        </p:sp>
        <p:sp>
          <p:nvSpPr>
            <p:cNvPr id="14" name="object 14"/>
            <p:cNvSpPr/>
            <p:nvPr/>
          </p:nvSpPr>
          <p:spPr>
            <a:xfrm>
              <a:off x="3675110" y="2014012"/>
              <a:ext cx="894619" cy="819818"/>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3733800" y="2034539"/>
              <a:ext cx="777240" cy="779145"/>
            </a:xfrm>
            <a:custGeom>
              <a:avLst/>
              <a:gdLst/>
              <a:ahLst/>
              <a:cxnLst/>
              <a:rect l="l" t="t" r="r" b="b"/>
              <a:pathLst>
                <a:path w="777239" h="779144">
                  <a:moveTo>
                    <a:pt x="388620" y="0"/>
                  </a:moveTo>
                  <a:lnTo>
                    <a:pt x="339872" y="3034"/>
                  </a:lnTo>
                  <a:lnTo>
                    <a:pt x="292931" y="11894"/>
                  </a:lnTo>
                  <a:lnTo>
                    <a:pt x="248161" y="26214"/>
                  </a:lnTo>
                  <a:lnTo>
                    <a:pt x="205927" y="45629"/>
                  </a:lnTo>
                  <a:lnTo>
                    <a:pt x="166592" y="69774"/>
                  </a:lnTo>
                  <a:lnTo>
                    <a:pt x="130521" y="98284"/>
                  </a:lnTo>
                  <a:lnTo>
                    <a:pt x="98078" y="130793"/>
                  </a:lnTo>
                  <a:lnTo>
                    <a:pt x="69627" y="166936"/>
                  </a:lnTo>
                  <a:lnTo>
                    <a:pt x="45532" y="206348"/>
                  </a:lnTo>
                  <a:lnTo>
                    <a:pt x="26158" y="248664"/>
                  </a:lnTo>
                  <a:lnTo>
                    <a:pt x="11868" y="293518"/>
                  </a:lnTo>
                  <a:lnTo>
                    <a:pt x="3027" y="340546"/>
                  </a:lnTo>
                  <a:lnTo>
                    <a:pt x="0" y="389382"/>
                  </a:lnTo>
                  <a:lnTo>
                    <a:pt x="3027" y="438217"/>
                  </a:lnTo>
                  <a:lnTo>
                    <a:pt x="11868" y="485245"/>
                  </a:lnTo>
                  <a:lnTo>
                    <a:pt x="26158" y="530099"/>
                  </a:lnTo>
                  <a:lnTo>
                    <a:pt x="45532" y="572415"/>
                  </a:lnTo>
                  <a:lnTo>
                    <a:pt x="69627" y="611827"/>
                  </a:lnTo>
                  <a:lnTo>
                    <a:pt x="98078" y="647970"/>
                  </a:lnTo>
                  <a:lnTo>
                    <a:pt x="130521" y="680479"/>
                  </a:lnTo>
                  <a:lnTo>
                    <a:pt x="166592" y="708989"/>
                  </a:lnTo>
                  <a:lnTo>
                    <a:pt x="205927" y="733134"/>
                  </a:lnTo>
                  <a:lnTo>
                    <a:pt x="248161" y="752549"/>
                  </a:lnTo>
                  <a:lnTo>
                    <a:pt x="292931" y="766869"/>
                  </a:lnTo>
                  <a:lnTo>
                    <a:pt x="339872" y="775729"/>
                  </a:lnTo>
                  <a:lnTo>
                    <a:pt x="388620" y="778763"/>
                  </a:lnTo>
                  <a:lnTo>
                    <a:pt x="437367" y="775729"/>
                  </a:lnTo>
                  <a:lnTo>
                    <a:pt x="484308" y="766869"/>
                  </a:lnTo>
                  <a:lnTo>
                    <a:pt x="529078" y="752549"/>
                  </a:lnTo>
                  <a:lnTo>
                    <a:pt x="571312" y="733134"/>
                  </a:lnTo>
                  <a:lnTo>
                    <a:pt x="610647" y="708989"/>
                  </a:lnTo>
                  <a:lnTo>
                    <a:pt x="646718" y="680479"/>
                  </a:lnTo>
                  <a:lnTo>
                    <a:pt x="679161" y="647970"/>
                  </a:lnTo>
                  <a:lnTo>
                    <a:pt x="707612" y="611827"/>
                  </a:lnTo>
                  <a:lnTo>
                    <a:pt x="731707" y="572415"/>
                  </a:lnTo>
                  <a:lnTo>
                    <a:pt x="751081" y="530099"/>
                  </a:lnTo>
                  <a:lnTo>
                    <a:pt x="765371" y="485245"/>
                  </a:lnTo>
                  <a:lnTo>
                    <a:pt x="774212" y="438217"/>
                  </a:lnTo>
                  <a:lnTo>
                    <a:pt x="777239" y="389382"/>
                  </a:lnTo>
                  <a:lnTo>
                    <a:pt x="774212" y="340546"/>
                  </a:lnTo>
                  <a:lnTo>
                    <a:pt x="765371" y="293518"/>
                  </a:lnTo>
                  <a:lnTo>
                    <a:pt x="751081" y="248664"/>
                  </a:lnTo>
                  <a:lnTo>
                    <a:pt x="731707" y="206348"/>
                  </a:lnTo>
                  <a:lnTo>
                    <a:pt x="707612" y="166936"/>
                  </a:lnTo>
                  <a:lnTo>
                    <a:pt x="679161" y="130793"/>
                  </a:lnTo>
                  <a:lnTo>
                    <a:pt x="646718" y="98284"/>
                  </a:lnTo>
                  <a:lnTo>
                    <a:pt x="610647" y="69774"/>
                  </a:lnTo>
                  <a:lnTo>
                    <a:pt x="571312" y="45629"/>
                  </a:lnTo>
                  <a:lnTo>
                    <a:pt x="529078" y="26214"/>
                  </a:lnTo>
                  <a:lnTo>
                    <a:pt x="484308" y="11894"/>
                  </a:lnTo>
                  <a:lnTo>
                    <a:pt x="437367" y="3034"/>
                  </a:lnTo>
                  <a:lnTo>
                    <a:pt x="388620" y="0"/>
                  </a:lnTo>
                  <a:close/>
                </a:path>
              </a:pathLst>
            </a:custGeom>
            <a:solidFill>
              <a:srgbClr val="001F5F"/>
            </a:solidFill>
          </p:spPr>
          <p:txBody>
            <a:bodyPr wrap="square" lIns="0" tIns="0" rIns="0" bIns="0" rtlCol="0"/>
            <a:lstStyle/>
            <a:p>
              <a:endParaRPr/>
            </a:p>
          </p:txBody>
        </p:sp>
        <p:sp>
          <p:nvSpPr>
            <p:cNvPr id="16" name="object 16"/>
            <p:cNvSpPr/>
            <p:nvPr/>
          </p:nvSpPr>
          <p:spPr>
            <a:xfrm>
              <a:off x="4960620" y="2653283"/>
              <a:ext cx="2265045" cy="2265045"/>
            </a:xfrm>
            <a:custGeom>
              <a:avLst/>
              <a:gdLst/>
              <a:ahLst/>
              <a:cxnLst/>
              <a:rect l="l" t="t" r="r" b="b"/>
              <a:pathLst>
                <a:path w="2265045" h="2265045">
                  <a:moveTo>
                    <a:pt x="0" y="1132332"/>
                  </a:moveTo>
                  <a:lnTo>
                    <a:pt x="993" y="1084468"/>
                  </a:lnTo>
                  <a:lnTo>
                    <a:pt x="3947" y="1037110"/>
                  </a:lnTo>
                  <a:lnTo>
                    <a:pt x="8822" y="990298"/>
                  </a:lnTo>
                  <a:lnTo>
                    <a:pt x="15580" y="944071"/>
                  </a:lnTo>
                  <a:lnTo>
                    <a:pt x="24180" y="898468"/>
                  </a:lnTo>
                  <a:lnTo>
                    <a:pt x="34583" y="853529"/>
                  </a:lnTo>
                  <a:lnTo>
                    <a:pt x="46751" y="809292"/>
                  </a:lnTo>
                  <a:lnTo>
                    <a:pt x="60643" y="765798"/>
                  </a:lnTo>
                  <a:lnTo>
                    <a:pt x="76221" y="723084"/>
                  </a:lnTo>
                  <a:lnTo>
                    <a:pt x="93445" y="681192"/>
                  </a:lnTo>
                  <a:lnTo>
                    <a:pt x="112276" y="640159"/>
                  </a:lnTo>
                  <a:lnTo>
                    <a:pt x="132674" y="600026"/>
                  </a:lnTo>
                  <a:lnTo>
                    <a:pt x="154601" y="560832"/>
                  </a:lnTo>
                  <a:lnTo>
                    <a:pt x="178016" y="522615"/>
                  </a:lnTo>
                  <a:lnTo>
                    <a:pt x="202882" y="485415"/>
                  </a:lnTo>
                  <a:lnTo>
                    <a:pt x="229157" y="449272"/>
                  </a:lnTo>
                  <a:lnTo>
                    <a:pt x="256804" y="414225"/>
                  </a:lnTo>
                  <a:lnTo>
                    <a:pt x="285782" y="380313"/>
                  </a:lnTo>
                  <a:lnTo>
                    <a:pt x="316052" y="347576"/>
                  </a:lnTo>
                  <a:lnTo>
                    <a:pt x="347576" y="316052"/>
                  </a:lnTo>
                  <a:lnTo>
                    <a:pt x="380313" y="285782"/>
                  </a:lnTo>
                  <a:lnTo>
                    <a:pt x="414225" y="256804"/>
                  </a:lnTo>
                  <a:lnTo>
                    <a:pt x="449272" y="229157"/>
                  </a:lnTo>
                  <a:lnTo>
                    <a:pt x="485415" y="202882"/>
                  </a:lnTo>
                  <a:lnTo>
                    <a:pt x="522615" y="178016"/>
                  </a:lnTo>
                  <a:lnTo>
                    <a:pt x="560831" y="154601"/>
                  </a:lnTo>
                  <a:lnTo>
                    <a:pt x="600026" y="132674"/>
                  </a:lnTo>
                  <a:lnTo>
                    <a:pt x="640159" y="112276"/>
                  </a:lnTo>
                  <a:lnTo>
                    <a:pt x="681192" y="93445"/>
                  </a:lnTo>
                  <a:lnTo>
                    <a:pt x="723084" y="76221"/>
                  </a:lnTo>
                  <a:lnTo>
                    <a:pt x="765798" y="60643"/>
                  </a:lnTo>
                  <a:lnTo>
                    <a:pt x="809292" y="46751"/>
                  </a:lnTo>
                  <a:lnTo>
                    <a:pt x="853529" y="34583"/>
                  </a:lnTo>
                  <a:lnTo>
                    <a:pt x="898468" y="24180"/>
                  </a:lnTo>
                  <a:lnTo>
                    <a:pt x="944071" y="15580"/>
                  </a:lnTo>
                  <a:lnTo>
                    <a:pt x="990298" y="8822"/>
                  </a:lnTo>
                  <a:lnTo>
                    <a:pt x="1037110" y="3947"/>
                  </a:lnTo>
                  <a:lnTo>
                    <a:pt x="1084468" y="993"/>
                  </a:lnTo>
                  <a:lnTo>
                    <a:pt x="1132331" y="0"/>
                  </a:lnTo>
                  <a:lnTo>
                    <a:pt x="1180195" y="993"/>
                  </a:lnTo>
                  <a:lnTo>
                    <a:pt x="1227553" y="3947"/>
                  </a:lnTo>
                  <a:lnTo>
                    <a:pt x="1274365" y="8822"/>
                  </a:lnTo>
                  <a:lnTo>
                    <a:pt x="1320592" y="15580"/>
                  </a:lnTo>
                  <a:lnTo>
                    <a:pt x="1366195" y="24180"/>
                  </a:lnTo>
                  <a:lnTo>
                    <a:pt x="1411134" y="34583"/>
                  </a:lnTo>
                  <a:lnTo>
                    <a:pt x="1455371" y="46751"/>
                  </a:lnTo>
                  <a:lnTo>
                    <a:pt x="1498865" y="60643"/>
                  </a:lnTo>
                  <a:lnTo>
                    <a:pt x="1541579" y="76221"/>
                  </a:lnTo>
                  <a:lnTo>
                    <a:pt x="1583471" y="93445"/>
                  </a:lnTo>
                  <a:lnTo>
                    <a:pt x="1624504" y="112276"/>
                  </a:lnTo>
                  <a:lnTo>
                    <a:pt x="1664637" y="132674"/>
                  </a:lnTo>
                  <a:lnTo>
                    <a:pt x="1703831" y="154601"/>
                  </a:lnTo>
                  <a:lnTo>
                    <a:pt x="1742048" y="178016"/>
                  </a:lnTo>
                  <a:lnTo>
                    <a:pt x="1779248" y="202882"/>
                  </a:lnTo>
                  <a:lnTo>
                    <a:pt x="1815391" y="229157"/>
                  </a:lnTo>
                  <a:lnTo>
                    <a:pt x="1850438" y="256804"/>
                  </a:lnTo>
                  <a:lnTo>
                    <a:pt x="1884350" y="285782"/>
                  </a:lnTo>
                  <a:lnTo>
                    <a:pt x="1917087" y="316052"/>
                  </a:lnTo>
                  <a:lnTo>
                    <a:pt x="1948611" y="347576"/>
                  </a:lnTo>
                  <a:lnTo>
                    <a:pt x="1978881" y="380313"/>
                  </a:lnTo>
                  <a:lnTo>
                    <a:pt x="2007859" y="414225"/>
                  </a:lnTo>
                  <a:lnTo>
                    <a:pt x="2035506" y="449272"/>
                  </a:lnTo>
                  <a:lnTo>
                    <a:pt x="2061781" y="485415"/>
                  </a:lnTo>
                  <a:lnTo>
                    <a:pt x="2086647" y="522615"/>
                  </a:lnTo>
                  <a:lnTo>
                    <a:pt x="2110062" y="560831"/>
                  </a:lnTo>
                  <a:lnTo>
                    <a:pt x="2131989" y="600026"/>
                  </a:lnTo>
                  <a:lnTo>
                    <a:pt x="2152387" y="640159"/>
                  </a:lnTo>
                  <a:lnTo>
                    <a:pt x="2171218" y="681192"/>
                  </a:lnTo>
                  <a:lnTo>
                    <a:pt x="2188442" y="723084"/>
                  </a:lnTo>
                  <a:lnTo>
                    <a:pt x="2204020" y="765798"/>
                  </a:lnTo>
                  <a:lnTo>
                    <a:pt x="2217912" y="809292"/>
                  </a:lnTo>
                  <a:lnTo>
                    <a:pt x="2230080" y="853529"/>
                  </a:lnTo>
                  <a:lnTo>
                    <a:pt x="2240483" y="898468"/>
                  </a:lnTo>
                  <a:lnTo>
                    <a:pt x="2249083" y="944071"/>
                  </a:lnTo>
                  <a:lnTo>
                    <a:pt x="2255841" y="990298"/>
                  </a:lnTo>
                  <a:lnTo>
                    <a:pt x="2260716" y="1037110"/>
                  </a:lnTo>
                  <a:lnTo>
                    <a:pt x="2263670" y="1084468"/>
                  </a:lnTo>
                  <a:lnTo>
                    <a:pt x="2264663" y="1132332"/>
                  </a:lnTo>
                  <a:lnTo>
                    <a:pt x="2263670" y="1180195"/>
                  </a:lnTo>
                  <a:lnTo>
                    <a:pt x="2260716" y="1227553"/>
                  </a:lnTo>
                  <a:lnTo>
                    <a:pt x="2255841" y="1274365"/>
                  </a:lnTo>
                  <a:lnTo>
                    <a:pt x="2249083" y="1320592"/>
                  </a:lnTo>
                  <a:lnTo>
                    <a:pt x="2240483" y="1366195"/>
                  </a:lnTo>
                  <a:lnTo>
                    <a:pt x="2230080" y="1411134"/>
                  </a:lnTo>
                  <a:lnTo>
                    <a:pt x="2217912" y="1455371"/>
                  </a:lnTo>
                  <a:lnTo>
                    <a:pt x="2204020" y="1498865"/>
                  </a:lnTo>
                  <a:lnTo>
                    <a:pt x="2188442" y="1541579"/>
                  </a:lnTo>
                  <a:lnTo>
                    <a:pt x="2171218" y="1583471"/>
                  </a:lnTo>
                  <a:lnTo>
                    <a:pt x="2152387" y="1624504"/>
                  </a:lnTo>
                  <a:lnTo>
                    <a:pt x="2131989" y="1664637"/>
                  </a:lnTo>
                  <a:lnTo>
                    <a:pt x="2110062" y="1703832"/>
                  </a:lnTo>
                  <a:lnTo>
                    <a:pt x="2086647" y="1742048"/>
                  </a:lnTo>
                  <a:lnTo>
                    <a:pt x="2061781" y="1779248"/>
                  </a:lnTo>
                  <a:lnTo>
                    <a:pt x="2035506" y="1815391"/>
                  </a:lnTo>
                  <a:lnTo>
                    <a:pt x="2007859" y="1850438"/>
                  </a:lnTo>
                  <a:lnTo>
                    <a:pt x="1978881" y="1884350"/>
                  </a:lnTo>
                  <a:lnTo>
                    <a:pt x="1948611" y="1917087"/>
                  </a:lnTo>
                  <a:lnTo>
                    <a:pt x="1917087" y="1948611"/>
                  </a:lnTo>
                  <a:lnTo>
                    <a:pt x="1884350" y="1978881"/>
                  </a:lnTo>
                  <a:lnTo>
                    <a:pt x="1850438" y="2007859"/>
                  </a:lnTo>
                  <a:lnTo>
                    <a:pt x="1815391" y="2035506"/>
                  </a:lnTo>
                  <a:lnTo>
                    <a:pt x="1779248" y="2061781"/>
                  </a:lnTo>
                  <a:lnTo>
                    <a:pt x="1742048" y="2086647"/>
                  </a:lnTo>
                  <a:lnTo>
                    <a:pt x="1703831" y="2110062"/>
                  </a:lnTo>
                  <a:lnTo>
                    <a:pt x="1664637" y="2131989"/>
                  </a:lnTo>
                  <a:lnTo>
                    <a:pt x="1624504" y="2152387"/>
                  </a:lnTo>
                  <a:lnTo>
                    <a:pt x="1583471" y="2171218"/>
                  </a:lnTo>
                  <a:lnTo>
                    <a:pt x="1541579" y="2188442"/>
                  </a:lnTo>
                  <a:lnTo>
                    <a:pt x="1498865" y="2204020"/>
                  </a:lnTo>
                  <a:lnTo>
                    <a:pt x="1455371" y="2217912"/>
                  </a:lnTo>
                  <a:lnTo>
                    <a:pt x="1411134" y="2230080"/>
                  </a:lnTo>
                  <a:lnTo>
                    <a:pt x="1366195" y="2240483"/>
                  </a:lnTo>
                  <a:lnTo>
                    <a:pt x="1320592" y="2249083"/>
                  </a:lnTo>
                  <a:lnTo>
                    <a:pt x="1274365" y="2255841"/>
                  </a:lnTo>
                  <a:lnTo>
                    <a:pt x="1227553" y="2260716"/>
                  </a:lnTo>
                  <a:lnTo>
                    <a:pt x="1180195" y="2263670"/>
                  </a:lnTo>
                  <a:lnTo>
                    <a:pt x="1132331" y="2264664"/>
                  </a:lnTo>
                  <a:lnTo>
                    <a:pt x="1084468" y="2263670"/>
                  </a:lnTo>
                  <a:lnTo>
                    <a:pt x="1037110" y="2260716"/>
                  </a:lnTo>
                  <a:lnTo>
                    <a:pt x="990298" y="2255841"/>
                  </a:lnTo>
                  <a:lnTo>
                    <a:pt x="944071" y="2249083"/>
                  </a:lnTo>
                  <a:lnTo>
                    <a:pt x="898468" y="2240483"/>
                  </a:lnTo>
                  <a:lnTo>
                    <a:pt x="853529" y="2230080"/>
                  </a:lnTo>
                  <a:lnTo>
                    <a:pt x="809292" y="2217912"/>
                  </a:lnTo>
                  <a:lnTo>
                    <a:pt x="765798" y="2204020"/>
                  </a:lnTo>
                  <a:lnTo>
                    <a:pt x="723084" y="2188442"/>
                  </a:lnTo>
                  <a:lnTo>
                    <a:pt x="681192" y="2171218"/>
                  </a:lnTo>
                  <a:lnTo>
                    <a:pt x="640159" y="2152387"/>
                  </a:lnTo>
                  <a:lnTo>
                    <a:pt x="600026" y="2131989"/>
                  </a:lnTo>
                  <a:lnTo>
                    <a:pt x="560832" y="2110062"/>
                  </a:lnTo>
                  <a:lnTo>
                    <a:pt x="522615" y="2086647"/>
                  </a:lnTo>
                  <a:lnTo>
                    <a:pt x="485415" y="2061781"/>
                  </a:lnTo>
                  <a:lnTo>
                    <a:pt x="449272" y="2035506"/>
                  </a:lnTo>
                  <a:lnTo>
                    <a:pt x="414225" y="2007859"/>
                  </a:lnTo>
                  <a:lnTo>
                    <a:pt x="380313" y="1978881"/>
                  </a:lnTo>
                  <a:lnTo>
                    <a:pt x="347576" y="1948611"/>
                  </a:lnTo>
                  <a:lnTo>
                    <a:pt x="316052" y="1917087"/>
                  </a:lnTo>
                  <a:lnTo>
                    <a:pt x="285782" y="1884350"/>
                  </a:lnTo>
                  <a:lnTo>
                    <a:pt x="256804" y="1850438"/>
                  </a:lnTo>
                  <a:lnTo>
                    <a:pt x="229157" y="1815391"/>
                  </a:lnTo>
                  <a:lnTo>
                    <a:pt x="202882" y="1779248"/>
                  </a:lnTo>
                  <a:lnTo>
                    <a:pt x="178016" y="1742048"/>
                  </a:lnTo>
                  <a:lnTo>
                    <a:pt x="154601" y="1703832"/>
                  </a:lnTo>
                  <a:lnTo>
                    <a:pt x="132674" y="1664637"/>
                  </a:lnTo>
                  <a:lnTo>
                    <a:pt x="112276" y="1624504"/>
                  </a:lnTo>
                  <a:lnTo>
                    <a:pt x="93445" y="1583471"/>
                  </a:lnTo>
                  <a:lnTo>
                    <a:pt x="76221" y="1541579"/>
                  </a:lnTo>
                  <a:lnTo>
                    <a:pt x="60643" y="1498865"/>
                  </a:lnTo>
                  <a:lnTo>
                    <a:pt x="46751" y="1455371"/>
                  </a:lnTo>
                  <a:lnTo>
                    <a:pt x="34583" y="1411134"/>
                  </a:lnTo>
                  <a:lnTo>
                    <a:pt x="24180" y="1366195"/>
                  </a:lnTo>
                  <a:lnTo>
                    <a:pt x="15580" y="1320592"/>
                  </a:lnTo>
                  <a:lnTo>
                    <a:pt x="8822" y="1274365"/>
                  </a:lnTo>
                  <a:lnTo>
                    <a:pt x="3947" y="1227553"/>
                  </a:lnTo>
                  <a:lnTo>
                    <a:pt x="993" y="1180195"/>
                  </a:lnTo>
                  <a:lnTo>
                    <a:pt x="0" y="1132332"/>
                  </a:lnTo>
                  <a:close/>
                </a:path>
              </a:pathLst>
            </a:custGeom>
            <a:ln w="15240">
              <a:solidFill>
                <a:srgbClr val="00AFEF"/>
              </a:solidFill>
              <a:prstDash val="sysDash"/>
            </a:ln>
          </p:spPr>
          <p:txBody>
            <a:bodyPr wrap="square" lIns="0" tIns="0" rIns="0" bIns="0" rtlCol="0"/>
            <a:lstStyle/>
            <a:p>
              <a:endParaRPr/>
            </a:p>
          </p:txBody>
        </p:sp>
        <p:sp>
          <p:nvSpPr>
            <p:cNvPr id="17" name="object 17"/>
            <p:cNvSpPr/>
            <p:nvPr/>
          </p:nvSpPr>
          <p:spPr>
            <a:xfrm>
              <a:off x="4511040" y="2424683"/>
              <a:ext cx="781685" cy="561340"/>
            </a:xfrm>
            <a:custGeom>
              <a:avLst/>
              <a:gdLst/>
              <a:ahLst/>
              <a:cxnLst/>
              <a:rect l="l" t="t" r="r" b="b"/>
              <a:pathLst>
                <a:path w="781685" h="561339">
                  <a:moveTo>
                    <a:pt x="0" y="0"/>
                  </a:moveTo>
                  <a:lnTo>
                    <a:pt x="781304" y="561086"/>
                  </a:lnTo>
                </a:path>
              </a:pathLst>
            </a:custGeom>
            <a:ln w="6096">
              <a:solidFill>
                <a:srgbClr val="737474"/>
              </a:solidFill>
            </a:ln>
          </p:spPr>
          <p:txBody>
            <a:bodyPr wrap="square" lIns="0" tIns="0" rIns="0" bIns="0" rtlCol="0"/>
            <a:lstStyle/>
            <a:p>
              <a:endParaRPr/>
            </a:p>
          </p:txBody>
        </p:sp>
        <p:sp>
          <p:nvSpPr>
            <p:cNvPr id="18" name="object 18"/>
            <p:cNvSpPr/>
            <p:nvPr/>
          </p:nvSpPr>
          <p:spPr>
            <a:xfrm>
              <a:off x="3675110" y="3382564"/>
              <a:ext cx="894619" cy="819818"/>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3733800" y="3403091"/>
              <a:ext cx="777240" cy="779145"/>
            </a:xfrm>
            <a:custGeom>
              <a:avLst/>
              <a:gdLst/>
              <a:ahLst/>
              <a:cxnLst/>
              <a:rect l="l" t="t" r="r" b="b"/>
              <a:pathLst>
                <a:path w="777239" h="779145">
                  <a:moveTo>
                    <a:pt x="388620" y="0"/>
                  </a:moveTo>
                  <a:lnTo>
                    <a:pt x="339872" y="3034"/>
                  </a:lnTo>
                  <a:lnTo>
                    <a:pt x="292931" y="11894"/>
                  </a:lnTo>
                  <a:lnTo>
                    <a:pt x="248161" y="26214"/>
                  </a:lnTo>
                  <a:lnTo>
                    <a:pt x="205927" y="45629"/>
                  </a:lnTo>
                  <a:lnTo>
                    <a:pt x="166592" y="69774"/>
                  </a:lnTo>
                  <a:lnTo>
                    <a:pt x="130521" y="98284"/>
                  </a:lnTo>
                  <a:lnTo>
                    <a:pt x="98078" y="130793"/>
                  </a:lnTo>
                  <a:lnTo>
                    <a:pt x="69627" y="166936"/>
                  </a:lnTo>
                  <a:lnTo>
                    <a:pt x="45532" y="206348"/>
                  </a:lnTo>
                  <a:lnTo>
                    <a:pt x="26158" y="248664"/>
                  </a:lnTo>
                  <a:lnTo>
                    <a:pt x="11868" y="293518"/>
                  </a:lnTo>
                  <a:lnTo>
                    <a:pt x="3027" y="340546"/>
                  </a:lnTo>
                  <a:lnTo>
                    <a:pt x="0" y="389382"/>
                  </a:lnTo>
                  <a:lnTo>
                    <a:pt x="3027" y="438217"/>
                  </a:lnTo>
                  <a:lnTo>
                    <a:pt x="11868" y="485245"/>
                  </a:lnTo>
                  <a:lnTo>
                    <a:pt x="26158" y="530099"/>
                  </a:lnTo>
                  <a:lnTo>
                    <a:pt x="45532" y="572415"/>
                  </a:lnTo>
                  <a:lnTo>
                    <a:pt x="69627" y="611827"/>
                  </a:lnTo>
                  <a:lnTo>
                    <a:pt x="98078" y="647970"/>
                  </a:lnTo>
                  <a:lnTo>
                    <a:pt x="130521" y="680479"/>
                  </a:lnTo>
                  <a:lnTo>
                    <a:pt x="166592" y="708989"/>
                  </a:lnTo>
                  <a:lnTo>
                    <a:pt x="205927" y="733134"/>
                  </a:lnTo>
                  <a:lnTo>
                    <a:pt x="248161" y="752549"/>
                  </a:lnTo>
                  <a:lnTo>
                    <a:pt x="292931" y="766869"/>
                  </a:lnTo>
                  <a:lnTo>
                    <a:pt x="339872" y="775729"/>
                  </a:lnTo>
                  <a:lnTo>
                    <a:pt x="388620" y="778764"/>
                  </a:lnTo>
                  <a:lnTo>
                    <a:pt x="437367" y="775729"/>
                  </a:lnTo>
                  <a:lnTo>
                    <a:pt x="484308" y="766869"/>
                  </a:lnTo>
                  <a:lnTo>
                    <a:pt x="529078" y="752549"/>
                  </a:lnTo>
                  <a:lnTo>
                    <a:pt x="571312" y="733134"/>
                  </a:lnTo>
                  <a:lnTo>
                    <a:pt x="610647" y="708989"/>
                  </a:lnTo>
                  <a:lnTo>
                    <a:pt x="646718" y="680479"/>
                  </a:lnTo>
                  <a:lnTo>
                    <a:pt x="679161" y="647970"/>
                  </a:lnTo>
                  <a:lnTo>
                    <a:pt x="707612" y="611827"/>
                  </a:lnTo>
                  <a:lnTo>
                    <a:pt x="731707" y="572415"/>
                  </a:lnTo>
                  <a:lnTo>
                    <a:pt x="751081" y="530099"/>
                  </a:lnTo>
                  <a:lnTo>
                    <a:pt x="765371" y="485245"/>
                  </a:lnTo>
                  <a:lnTo>
                    <a:pt x="774212" y="438217"/>
                  </a:lnTo>
                  <a:lnTo>
                    <a:pt x="777239" y="389382"/>
                  </a:lnTo>
                  <a:lnTo>
                    <a:pt x="774212" y="340546"/>
                  </a:lnTo>
                  <a:lnTo>
                    <a:pt x="765371" y="293518"/>
                  </a:lnTo>
                  <a:lnTo>
                    <a:pt x="751081" y="248664"/>
                  </a:lnTo>
                  <a:lnTo>
                    <a:pt x="731707" y="206348"/>
                  </a:lnTo>
                  <a:lnTo>
                    <a:pt x="707612" y="166936"/>
                  </a:lnTo>
                  <a:lnTo>
                    <a:pt x="679161" y="130793"/>
                  </a:lnTo>
                  <a:lnTo>
                    <a:pt x="646718" y="98284"/>
                  </a:lnTo>
                  <a:lnTo>
                    <a:pt x="610647" y="69774"/>
                  </a:lnTo>
                  <a:lnTo>
                    <a:pt x="571312" y="45629"/>
                  </a:lnTo>
                  <a:lnTo>
                    <a:pt x="529078" y="26214"/>
                  </a:lnTo>
                  <a:lnTo>
                    <a:pt x="484308" y="11894"/>
                  </a:lnTo>
                  <a:lnTo>
                    <a:pt x="437367" y="3034"/>
                  </a:lnTo>
                  <a:lnTo>
                    <a:pt x="388620" y="0"/>
                  </a:lnTo>
                  <a:close/>
                </a:path>
              </a:pathLst>
            </a:custGeom>
            <a:solidFill>
              <a:srgbClr val="216CBD"/>
            </a:solidFill>
          </p:spPr>
          <p:txBody>
            <a:bodyPr wrap="square" lIns="0" tIns="0" rIns="0" bIns="0" rtlCol="0"/>
            <a:lstStyle/>
            <a:p>
              <a:endParaRPr/>
            </a:p>
          </p:txBody>
        </p:sp>
        <p:sp>
          <p:nvSpPr>
            <p:cNvPr id="20" name="object 20"/>
            <p:cNvSpPr/>
            <p:nvPr/>
          </p:nvSpPr>
          <p:spPr>
            <a:xfrm>
              <a:off x="4511040" y="3785616"/>
              <a:ext cx="449580" cy="6350"/>
            </a:xfrm>
            <a:custGeom>
              <a:avLst/>
              <a:gdLst/>
              <a:ahLst/>
              <a:cxnLst/>
              <a:rect l="l" t="t" r="r" b="b"/>
              <a:pathLst>
                <a:path w="449579" h="6350">
                  <a:moveTo>
                    <a:pt x="0" y="6349"/>
                  </a:moveTo>
                  <a:lnTo>
                    <a:pt x="449580" y="0"/>
                  </a:lnTo>
                </a:path>
              </a:pathLst>
            </a:custGeom>
            <a:ln w="6096">
              <a:solidFill>
                <a:srgbClr val="737474"/>
              </a:solidFill>
            </a:ln>
          </p:spPr>
          <p:txBody>
            <a:bodyPr wrap="square" lIns="0" tIns="0" rIns="0" bIns="0" rtlCol="0"/>
            <a:lstStyle/>
            <a:p>
              <a:endParaRPr/>
            </a:p>
          </p:txBody>
        </p:sp>
        <p:sp>
          <p:nvSpPr>
            <p:cNvPr id="21" name="object 21"/>
            <p:cNvSpPr/>
            <p:nvPr/>
          </p:nvSpPr>
          <p:spPr>
            <a:xfrm>
              <a:off x="3675110" y="4741910"/>
              <a:ext cx="894619" cy="894619"/>
            </a:xfrm>
            <a:prstGeom prst="rect">
              <a:avLst/>
            </a:prstGeom>
            <a:blipFill>
              <a:blip r:embed="rId2" cstate="print"/>
              <a:stretch>
                <a:fillRect/>
              </a:stretch>
            </a:blipFill>
          </p:spPr>
          <p:txBody>
            <a:bodyPr wrap="square" lIns="0" tIns="0" rIns="0" bIns="0" rtlCol="0"/>
            <a:lstStyle/>
            <a:p>
              <a:endParaRPr/>
            </a:p>
          </p:txBody>
        </p:sp>
        <p:sp>
          <p:nvSpPr>
            <p:cNvPr id="22" name="object 22"/>
            <p:cNvSpPr/>
            <p:nvPr/>
          </p:nvSpPr>
          <p:spPr>
            <a:xfrm>
              <a:off x="3733800" y="4800600"/>
              <a:ext cx="777240" cy="777240"/>
            </a:xfrm>
            <a:custGeom>
              <a:avLst/>
              <a:gdLst/>
              <a:ahLst/>
              <a:cxnLst/>
              <a:rect l="l" t="t" r="r" b="b"/>
              <a:pathLst>
                <a:path w="777239" h="777239">
                  <a:moveTo>
                    <a:pt x="388620" y="0"/>
                  </a:moveTo>
                  <a:lnTo>
                    <a:pt x="339872" y="3027"/>
                  </a:lnTo>
                  <a:lnTo>
                    <a:pt x="292931" y="11868"/>
                  </a:lnTo>
                  <a:lnTo>
                    <a:pt x="248161" y="26158"/>
                  </a:lnTo>
                  <a:lnTo>
                    <a:pt x="205927" y="45532"/>
                  </a:lnTo>
                  <a:lnTo>
                    <a:pt x="166592" y="69627"/>
                  </a:lnTo>
                  <a:lnTo>
                    <a:pt x="130521" y="98078"/>
                  </a:lnTo>
                  <a:lnTo>
                    <a:pt x="98078" y="130521"/>
                  </a:lnTo>
                  <a:lnTo>
                    <a:pt x="69627" y="166592"/>
                  </a:lnTo>
                  <a:lnTo>
                    <a:pt x="45532" y="205927"/>
                  </a:lnTo>
                  <a:lnTo>
                    <a:pt x="26158" y="248161"/>
                  </a:lnTo>
                  <a:lnTo>
                    <a:pt x="11868" y="292931"/>
                  </a:lnTo>
                  <a:lnTo>
                    <a:pt x="3027" y="339872"/>
                  </a:lnTo>
                  <a:lnTo>
                    <a:pt x="0" y="388619"/>
                  </a:lnTo>
                  <a:lnTo>
                    <a:pt x="3027" y="437367"/>
                  </a:lnTo>
                  <a:lnTo>
                    <a:pt x="11868" y="484308"/>
                  </a:lnTo>
                  <a:lnTo>
                    <a:pt x="26158" y="529078"/>
                  </a:lnTo>
                  <a:lnTo>
                    <a:pt x="45532" y="571312"/>
                  </a:lnTo>
                  <a:lnTo>
                    <a:pt x="69627" y="610647"/>
                  </a:lnTo>
                  <a:lnTo>
                    <a:pt x="98078" y="646718"/>
                  </a:lnTo>
                  <a:lnTo>
                    <a:pt x="130521" y="679161"/>
                  </a:lnTo>
                  <a:lnTo>
                    <a:pt x="166592" y="707612"/>
                  </a:lnTo>
                  <a:lnTo>
                    <a:pt x="205927" y="731707"/>
                  </a:lnTo>
                  <a:lnTo>
                    <a:pt x="248161" y="751081"/>
                  </a:lnTo>
                  <a:lnTo>
                    <a:pt x="292931" y="765371"/>
                  </a:lnTo>
                  <a:lnTo>
                    <a:pt x="339872" y="774212"/>
                  </a:lnTo>
                  <a:lnTo>
                    <a:pt x="388620" y="777240"/>
                  </a:lnTo>
                  <a:lnTo>
                    <a:pt x="437367" y="774212"/>
                  </a:lnTo>
                  <a:lnTo>
                    <a:pt x="484308" y="765371"/>
                  </a:lnTo>
                  <a:lnTo>
                    <a:pt x="529078" y="751081"/>
                  </a:lnTo>
                  <a:lnTo>
                    <a:pt x="571312" y="731707"/>
                  </a:lnTo>
                  <a:lnTo>
                    <a:pt x="610647" y="707612"/>
                  </a:lnTo>
                  <a:lnTo>
                    <a:pt x="646718" y="679161"/>
                  </a:lnTo>
                  <a:lnTo>
                    <a:pt x="679161" y="646718"/>
                  </a:lnTo>
                  <a:lnTo>
                    <a:pt x="707612" y="610647"/>
                  </a:lnTo>
                  <a:lnTo>
                    <a:pt x="731707" y="571312"/>
                  </a:lnTo>
                  <a:lnTo>
                    <a:pt x="751081" y="529078"/>
                  </a:lnTo>
                  <a:lnTo>
                    <a:pt x="765371" y="484308"/>
                  </a:lnTo>
                  <a:lnTo>
                    <a:pt x="774212" y="437367"/>
                  </a:lnTo>
                  <a:lnTo>
                    <a:pt x="777239" y="388619"/>
                  </a:lnTo>
                  <a:lnTo>
                    <a:pt x="774212" y="339872"/>
                  </a:lnTo>
                  <a:lnTo>
                    <a:pt x="765371" y="292931"/>
                  </a:lnTo>
                  <a:lnTo>
                    <a:pt x="751081" y="248161"/>
                  </a:lnTo>
                  <a:lnTo>
                    <a:pt x="731707" y="205927"/>
                  </a:lnTo>
                  <a:lnTo>
                    <a:pt x="707612" y="166592"/>
                  </a:lnTo>
                  <a:lnTo>
                    <a:pt x="679161" y="130521"/>
                  </a:lnTo>
                  <a:lnTo>
                    <a:pt x="646718" y="98078"/>
                  </a:lnTo>
                  <a:lnTo>
                    <a:pt x="610647" y="69627"/>
                  </a:lnTo>
                  <a:lnTo>
                    <a:pt x="571312" y="45532"/>
                  </a:lnTo>
                  <a:lnTo>
                    <a:pt x="529078" y="26158"/>
                  </a:lnTo>
                  <a:lnTo>
                    <a:pt x="484308" y="11868"/>
                  </a:lnTo>
                  <a:lnTo>
                    <a:pt x="437367" y="3027"/>
                  </a:lnTo>
                  <a:lnTo>
                    <a:pt x="388620" y="0"/>
                  </a:lnTo>
                  <a:close/>
                </a:path>
              </a:pathLst>
            </a:custGeom>
            <a:solidFill>
              <a:srgbClr val="C00000"/>
            </a:solidFill>
          </p:spPr>
          <p:txBody>
            <a:bodyPr wrap="square" lIns="0" tIns="0" rIns="0" bIns="0" rtlCol="0"/>
            <a:lstStyle/>
            <a:p>
              <a:endParaRPr/>
            </a:p>
          </p:txBody>
        </p:sp>
        <p:sp>
          <p:nvSpPr>
            <p:cNvPr id="23" name="object 23"/>
            <p:cNvSpPr/>
            <p:nvPr/>
          </p:nvSpPr>
          <p:spPr>
            <a:xfrm>
              <a:off x="4511040" y="2415540"/>
              <a:ext cx="3169920" cy="2810510"/>
            </a:xfrm>
            <a:custGeom>
              <a:avLst/>
              <a:gdLst/>
              <a:ahLst/>
              <a:cxnLst/>
              <a:rect l="l" t="t" r="r" b="b"/>
              <a:pathLst>
                <a:path w="3169920" h="2810510">
                  <a:moveTo>
                    <a:pt x="0" y="2773807"/>
                  </a:moveTo>
                  <a:lnTo>
                    <a:pt x="781304" y="2171700"/>
                  </a:lnTo>
                </a:path>
                <a:path w="3169920" h="2810510">
                  <a:moveTo>
                    <a:pt x="3169919" y="2810256"/>
                  </a:moveTo>
                  <a:lnTo>
                    <a:pt x="2383536" y="2171700"/>
                  </a:lnTo>
                </a:path>
                <a:path w="3169920" h="2810510">
                  <a:moveTo>
                    <a:pt x="3168904" y="1390523"/>
                  </a:moveTo>
                  <a:lnTo>
                    <a:pt x="2714243" y="1370076"/>
                  </a:lnTo>
                </a:path>
                <a:path w="3169920" h="2810510">
                  <a:moveTo>
                    <a:pt x="3169919" y="0"/>
                  </a:moveTo>
                  <a:lnTo>
                    <a:pt x="2383536" y="569340"/>
                  </a:lnTo>
                </a:path>
              </a:pathLst>
            </a:custGeom>
            <a:ln w="6096">
              <a:solidFill>
                <a:srgbClr val="737474"/>
              </a:solidFill>
            </a:ln>
          </p:spPr>
          <p:txBody>
            <a:bodyPr wrap="square" lIns="0" tIns="0" rIns="0" bIns="0" rtlCol="0"/>
            <a:lstStyle/>
            <a:p>
              <a:endParaRPr/>
            </a:p>
          </p:txBody>
        </p:sp>
      </p:grpSp>
      <p:sp>
        <p:nvSpPr>
          <p:cNvPr id="24" name="object 24"/>
          <p:cNvSpPr txBox="1"/>
          <p:nvPr/>
        </p:nvSpPr>
        <p:spPr>
          <a:xfrm>
            <a:off x="4838827" y="5353767"/>
            <a:ext cx="2515235" cy="738505"/>
          </a:xfrm>
          <a:prstGeom prst="rect">
            <a:avLst/>
          </a:prstGeom>
        </p:spPr>
        <p:txBody>
          <a:bodyPr vert="horz" wrap="square" lIns="0" tIns="59055" rIns="0" bIns="0" rtlCol="0">
            <a:spAutoFit/>
          </a:bodyPr>
          <a:lstStyle/>
          <a:p>
            <a:pPr algn="ctr">
              <a:lnSpc>
                <a:spcPct val="100000"/>
              </a:lnSpc>
              <a:spcBef>
                <a:spcPts val="465"/>
              </a:spcBef>
            </a:pPr>
            <a:r>
              <a:rPr sz="2000" b="1" dirty="0">
                <a:solidFill>
                  <a:srgbClr val="404040"/>
                </a:solidFill>
                <a:latin typeface="Arial"/>
                <a:cs typeface="Arial"/>
              </a:rPr>
              <a:t>TECHNIQUES</a:t>
            </a:r>
            <a:endParaRPr sz="2000">
              <a:latin typeface="Arial"/>
              <a:cs typeface="Arial"/>
            </a:endParaRPr>
          </a:p>
          <a:p>
            <a:pPr marL="12700" marR="5080" algn="ctr">
              <a:lnSpc>
                <a:spcPct val="100000"/>
              </a:lnSpc>
              <a:spcBef>
                <a:spcPts val="204"/>
              </a:spcBef>
            </a:pPr>
            <a:r>
              <a:rPr sz="1100" dirty="0">
                <a:solidFill>
                  <a:srgbClr val="404040"/>
                </a:solidFill>
                <a:latin typeface="Arial"/>
                <a:cs typeface="Arial"/>
              </a:rPr>
              <a:t>Different techniques </a:t>
            </a:r>
            <a:r>
              <a:rPr sz="1100" spc="-5" dirty="0">
                <a:solidFill>
                  <a:srgbClr val="404040"/>
                </a:solidFill>
                <a:latin typeface="Arial"/>
                <a:cs typeface="Arial"/>
              </a:rPr>
              <a:t>in outlier removal</a:t>
            </a:r>
            <a:r>
              <a:rPr sz="1100" spc="-95" dirty="0">
                <a:solidFill>
                  <a:srgbClr val="404040"/>
                </a:solidFill>
                <a:latin typeface="Arial"/>
                <a:cs typeface="Arial"/>
              </a:rPr>
              <a:t> </a:t>
            </a:r>
            <a:r>
              <a:rPr sz="1100" spc="-5" dirty="0">
                <a:solidFill>
                  <a:srgbClr val="404040"/>
                </a:solidFill>
                <a:latin typeface="Arial"/>
                <a:cs typeface="Arial"/>
              </a:rPr>
              <a:t>in  machine learning</a:t>
            </a:r>
            <a:r>
              <a:rPr sz="1100" spc="-10" dirty="0">
                <a:solidFill>
                  <a:srgbClr val="404040"/>
                </a:solidFill>
                <a:latin typeface="Arial"/>
                <a:cs typeface="Arial"/>
              </a:rPr>
              <a:t> </a:t>
            </a:r>
            <a:r>
              <a:rPr sz="1100" dirty="0">
                <a:solidFill>
                  <a:srgbClr val="404040"/>
                </a:solidFill>
                <a:latin typeface="Arial"/>
                <a:cs typeface="Arial"/>
              </a:rPr>
              <a:t>research</a:t>
            </a:r>
            <a:endParaRPr sz="1100">
              <a:latin typeface="Arial"/>
              <a:cs typeface="Arial"/>
            </a:endParaRPr>
          </a:p>
        </p:txBody>
      </p:sp>
      <p:sp>
        <p:nvSpPr>
          <p:cNvPr id="25" name="object 25"/>
          <p:cNvSpPr txBox="1"/>
          <p:nvPr/>
        </p:nvSpPr>
        <p:spPr>
          <a:xfrm>
            <a:off x="3914902" y="2186686"/>
            <a:ext cx="421640" cy="452120"/>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FFFFFF"/>
                </a:solidFill>
                <a:latin typeface="Arial"/>
                <a:cs typeface="Arial"/>
              </a:rPr>
              <a:t>01</a:t>
            </a:r>
            <a:endParaRPr sz="2800">
              <a:latin typeface="Arial"/>
              <a:cs typeface="Arial"/>
            </a:endParaRPr>
          </a:p>
        </p:txBody>
      </p:sp>
      <p:sp>
        <p:nvSpPr>
          <p:cNvPr id="26" name="object 26"/>
          <p:cNvSpPr txBox="1"/>
          <p:nvPr/>
        </p:nvSpPr>
        <p:spPr>
          <a:xfrm>
            <a:off x="7885303" y="2178557"/>
            <a:ext cx="422275" cy="452120"/>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FFFFFF"/>
                </a:solidFill>
                <a:latin typeface="Arial"/>
                <a:cs typeface="Arial"/>
              </a:rPr>
              <a:t>04</a:t>
            </a:r>
            <a:endParaRPr sz="2800">
              <a:latin typeface="Arial"/>
              <a:cs typeface="Arial"/>
            </a:endParaRPr>
          </a:p>
        </p:txBody>
      </p:sp>
      <p:sp>
        <p:nvSpPr>
          <p:cNvPr id="27" name="object 27"/>
          <p:cNvSpPr txBox="1"/>
          <p:nvPr/>
        </p:nvSpPr>
        <p:spPr>
          <a:xfrm>
            <a:off x="3914902" y="3548888"/>
            <a:ext cx="421640" cy="452120"/>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FFFFFF"/>
                </a:solidFill>
                <a:latin typeface="Arial"/>
                <a:cs typeface="Arial"/>
              </a:rPr>
              <a:t>02</a:t>
            </a:r>
            <a:endParaRPr sz="2800">
              <a:latin typeface="Arial"/>
              <a:cs typeface="Arial"/>
            </a:endParaRPr>
          </a:p>
        </p:txBody>
      </p:sp>
      <p:sp>
        <p:nvSpPr>
          <p:cNvPr id="28" name="object 28"/>
          <p:cNvSpPr txBox="1"/>
          <p:nvPr/>
        </p:nvSpPr>
        <p:spPr>
          <a:xfrm>
            <a:off x="1081227" y="4959477"/>
            <a:ext cx="3259454" cy="1082675"/>
          </a:xfrm>
          <a:prstGeom prst="rect">
            <a:avLst/>
          </a:prstGeom>
        </p:spPr>
        <p:txBody>
          <a:bodyPr vert="horz" wrap="square" lIns="0" tIns="12065" rIns="0" bIns="0" rtlCol="0">
            <a:spAutoFit/>
          </a:bodyPr>
          <a:lstStyle/>
          <a:p>
            <a:pPr marL="802005">
              <a:lnSpc>
                <a:spcPts val="3204"/>
              </a:lnSpc>
              <a:spcBef>
                <a:spcPts val="95"/>
              </a:spcBef>
              <a:tabLst>
                <a:tab pos="2849880" algn="l"/>
              </a:tabLst>
            </a:pPr>
            <a:r>
              <a:rPr sz="1200" b="1" dirty="0">
                <a:solidFill>
                  <a:srgbClr val="404040"/>
                </a:solidFill>
                <a:latin typeface="Arial"/>
                <a:cs typeface="Arial"/>
              </a:rPr>
              <a:t>Statistical</a:t>
            </a:r>
            <a:r>
              <a:rPr sz="1200" b="1" spc="-70" dirty="0">
                <a:solidFill>
                  <a:srgbClr val="404040"/>
                </a:solidFill>
                <a:latin typeface="Arial"/>
                <a:cs typeface="Arial"/>
              </a:rPr>
              <a:t> </a:t>
            </a:r>
            <a:r>
              <a:rPr sz="1200" b="1" spc="-40" dirty="0">
                <a:solidFill>
                  <a:srgbClr val="404040"/>
                </a:solidFill>
                <a:latin typeface="Arial"/>
                <a:cs typeface="Arial"/>
              </a:rPr>
              <a:t>A</a:t>
            </a:r>
            <a:r>
              <a:rPr sz="1200" b="1" dirty="0">
                <a:solidFill>
                  <a:srgbClr val="404040"/>
                </a:solidFill>
                <a:latin typeface="Arial"/>
                <a:cs typeface="Arial"/>
              </a:rPr>
              <a:t>p</a:t>
            </a:r>
            <a:r>
              <a:rPr sz="1200" b="1" spc="-5" dirty="0">
                <a:solidFill>
                  <a:srgbClr val="404040"/>
                </a:solidFill>
                <a:latin typeface="Arial"/>
                <a:cs typeface="Arial"/>
              </a:rPr>
              <a:t>p</a:t>
            </a:r>
            <a:r>
              <a:rPr sz="1200" b="1" dirty="0">
                <a:solidFill>
                  <a:srgbClr val="404040"/>
                </a:solidFill>
                <a:latin typeface="Arial"/>
                <a:cs typeface="Arial"/>
              </a:rPr>
              <a:t>roaches	</a:t>
            </a:r>
            <a:r>
              <a:rPr sz="2800" b="1" dirty="0">
                <a:solidFill>
                  <a:srgbClr val="FFFFFF"/>
                </a:solidFill>
                <a:latin typeface="Arial"/>
                <a:cs typeface="Arial"/>
              </a:rPr>
              <a:t>03</a:t>
            </a:r>
            <a:endParaRPr sz="2800">
              <a:latin typeface="Arial"/>
              <a:cs typeface="Arial"/>
            </a:endParaRPr>
          </a:p>
          <a:p>
            <a:pPr marR="816610" algn="r">
              <a:lnSpc>
                <a:spcPts val="1165"/>
              </a:lnSpc>
            </a:pPr>
            <a:r>
              <a:rPr sz="1100" dirty="0">
                <a:solidFill>
                  <a:srgbClr val="404040"/>
                </a:solidFill>
                <a:latin typeface="Arial"/>
                <a:cs typeface="Arial"/>
              </a:rPr>
              <a:t>Assume a parametric model</a:t>
            </a:r>
            <a:r>
              <a:rPr sz="1100" spc="-114" dirty="0">
                <a:solidFill>
                  <a:srgbClr val="404040"/>
                </a:solidFill>
                <a:latin typeface="Arial"/>
                <a:cs typeface="Arial"/>
              </a:rPr>
              <a:t> </a:t>
            </a:r>
            <a:r>
              <a:rPr sz="1100" spc="-5" dirty="0">
                <a:solidFill>
                  <a:srgbClr val="404040"/>
                </a:solidFill>
                <a:latin typeface="Arial"/>
                <a:cs typeface="Arial"/>
              </a:rPr>
              <a:t>describing</a:t>
            </a:r>
            <a:endParaRPr sz="1100">
              <a:latin typeface="Arial"/>
              <a:cs typeface="Arial"/>
            </a:endParaRPr>
          </a:p>
          <a:p>
            <a:pPr marL="22860" marR="814705" indent="-10795" algn="r">
              <a:lnSpc>
                <a:spcPct val="100000"/>
              </a:lnSpc>
            </a:pPr>
            <a:r>
              <a:rPr sz="1100" dirty="0">
                <a:solidFill>
                  <a:srgbClr val="404040"/>
                </a:solidFill>
                <a:latin typeface="Arial"/>
                <a:cs typeface="Arial"/>
              </a:rPr>
              <a:t>the </a:t>
            </a:r>
            <a:r>
              <a:rPr sz="1100" spc="-5" dirty="0">
                <a:solidFill>
                  <a:srgbClr val="404040"/>
                </a:solidFill>
                <a:latin typeface="Arial"/>
                <a:cs typeface="Arial"/>
              </a:rPr>
              <a:t>distribution </a:t>
            </a:r>
            <a:r>
              <a:rPr sz="1100" dirty="0">
                <a:solidFill>
                  <a:srgbClr val="404040"/>
                </a:solidFill>
                <a:latin typeface="Arial"/>
                <a:cs typeface="Arial"/>
              </a:rPr>
              <a:t>of the data</a:t>
            </a:r>
            <a:r>
              <a:rPr sz="1100" spc="-120" dirty="0">
                <a:solidFill>
                  <a:srgbClr val="404040"/>
                </a:solidFill>
                <a:latin typeface="Arial"/>
                <a:cs typeface="Arial"/>
              </a:rPr>
              <a:t> </a:t>
            </a:r>
            <a:r>
              <a:rPr sz="1100" dirty="0">
                <a:solidFill>
                  <a:srgbClr val="404040"/>
                </a:solidFill>
                <a:latin typeface="Arial"/>
                <a:cs typeface="Arial"/>
              </a:rPr>
              <a:t>(e.g.,</a:t>
            </a:r>
            <a:r>
              <a:rPr sz="1100" spc="-50" dirty="0">
                <a:solidFill>
                  <a:srgbClr val="404040"/>
                </a:solidFill>
                <a:latin typeface="Arial"/>
                <a:cs typeface="Arial"/>
              </a:rPr>
              <a:t> </a:t>
            </a:r>
            <a:r>
              <a:rPr sz="1100" dirty="0">
                <a:solidFill>
                  <a:srgbClr val="404040"/>
                </a:solidFill>
                <a:latin typeface="Arial"/>
                <a:cs typeface="Arial"/>
              </a:rPr>
              <a:t>normal  </a:t>
            </a:r>
            <a:r>
              <a:rPr sz="1100" spc="-5" dirty="0">
                <a:solidFill>
                  <a:srgbClr val="404040"/>
                </a:solidFill>
                <a:latin typeface="Arial"/>
                <a:cs typeface="Arial"/>
              </a:rPr>
              <a:t>distribution). Apply </a:t>
            </a:r>
            <a:r>
              <a:rPr sz="1100" dirty="0">
                <a:solidFill>
                  <a:srgbClr val="404040"/>
                </a:solidFill>
                <a:latin typeface="Arial"/>
                <a:cs typeface="Arial"/>
              </a:rPr>
              <a:t>a statistical</a:t>
            </a:r>
            <a:r>
              <a:rPr sz="1100" spc="-70" dirty="0">
                <a:solidFill>
                  <a:srgbClr val="404040"/>
                </a:solidFill>
                <a:latin typeface="Arial"/>
                <a:cs typeface="Arial"/>
              </a:rPr>
              <a:t> </a:t>
            </a:r>
            <a:r>
              <a:rPr sz="1100" dirty="0">
                <a:solidFill>
                  <a:srgbClr val="404040"/>
                </a:solidFill>
                <a:latin typeface="Arial"/>
                <a:cs typeface="Arial"/>
              </a:rPr>
              <a:t>test</a:t>
            </a:r>
            <a:r>
              <a:rPr sz="1100" spc="-30" dirty="0">
                <a:solidFill>
                  <a:srgbClr val="404040"/>
                </a:solidFill>
                <a:latin typeface="Arial"/>
                <a:cs typeface="Arial"/>
              </a:rPr>
              <a:t> </a:t>
            </a:r>
            <a:r>
              <a:rPr sz="1100" dirty="0">
                <a:solidFill>
                  <a:srgbClr val="404040"/>
                </a:solidFill>
                <a:latin typeface="Arial"/>
                <a:cs typeface="Arial"/>
              </a:rPr>
              <a:t>that  </a:t>
            </a:r>
            <a:r>
              <a:rPr sz="1100" spc="-5" dirty="0">
                <a:solidFill>
                  <a:srgbClr val="404040"/>
                </a:solidFill>
                <a:latin typeface="Arial"/>
                <a:cs typeface="Arial"/>
              </a:rPr>
              <a:t>depends </a:t>
            </a:r>
            <a:r>
              <a:rPr sz="1100" dirty="0">
                <a:solidFill>
                  <a:srgbClr val="404040"/>
                </a:solidFill>
                <a:latin typeface="Arial"/>
                <a:cs typeface="Arial"/>
              </a:rPr>
              <a:t>on data</a:t>
            </a:r>
            <a:r>
              <a:rPr sz="1100" spc="-55" dirty="0">
                <a:solidFill>
                  <a:srgbClr val="404040"/>
                </a:solidFill>
                <a:latin typeface="Arial"/>
                <a:cs typeface="Arial"/>
              </a:rPr>
              <a:t> </a:t>
            </a:r>
            <a:r>
              <a:rPr sz="1100" spc="-5" dirty="0">
                <a:solidFill>
                  <a:srgbClr val="404040"/>
                </a:solidFill>
                <a:latin typeface="Arial"/>
                <a:cs typeface="Arial"/>
              </a:rPr>
              <a:t>distribution</a:t>
            </a:r>
            <a:endParaRPr sz="1100">
              <a:latin typeface="Arial"/>
              <a:cs typeface="Arial"/>
            </a:endParaRPr>
          </a:p>
        </p:txBody>
      </p:sp>
      <p:sp>
        <p:nvSpPr>
          <p:cNvPr id="29" name="object 29"/>
          <p:cNvSpPr txBox="1"/>
          <p:nvPr/>
        </p:nvSpPr>
        <p:spPr>
          <a:xfrm>
            <a:off x="7860283" y="3558921"/>
            <a:ext cx="421640" cy="452120"/>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FFFFFF"/>
                </a:solidFill>
                <a:latin typeface="Arial"/>
                <a:cs typeface="Arial"/>
              </a:rPr>
              <a:t>05</a:t>
            </a:r>
            <a:endParaRPr sz="2800">
              <a:latin typeface="Arial"/>
              <a:cs typeface="Arial"/>
            </a:endParaRPr>
          </a:p>
        </p:txBody>
      </p:sp>
      <p:sp>
        <p:nvSpPr>
          <p:cNvPr id="30" name="object 30"/>
          <p:cNvSpPr txBox="1"/>
          <p:nvPr/>
        </p:nvSpPr>
        <p:spPr>
          <a:xfrm>
            <a:off x="7836534" y="4954651"/>
            <a:ext cx="421640" cy="452120"/>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FFFFFF"/>
                </a:solidFill>
                <a:latin typeface="Arial"/>
                <a:cs typeface="Arial"/>
              </a:rPr>
              <a:t>06</a:t>
            </a:r>
            <a:endParaRPr sz="2800">
              <a:latin typeface="Arial"/>
              <a:cs typeface="Arial"/>
            </a:endParaRPr>
          </a:p>
        </p:txBody>
      </p:sp>
      <p:grpSp>
        <p:nvGrpSpPr>
          <p:cNvPr id="31" name="object 31"/>
          <p:cNvGrpSpPr/>
          <p:nvPr/>
        </p:nvGrpSpPr>
        <p:grpSpPr>
          <a:xfrm>
            <a:off x="5266944" y="2956560"/>
            <a:ext cx="1684020" cy="1685925"/>
            <a:chOff x="5266944" y="2956560"/>
            <a:chExt cx="1684020" cy="1685925"/>
          </a:xfrm>
        </p:grpSpPr>
        <p:sp>
          <p:nvSpPr>
            <p:cNvPr id="32" name="object 32"/>
            <p:cNvSpPr/>
            <p:nvPr/>
          </p:nvSpPr>
          <p:spPr>
            <a:xfrm>
              <a:off x="5295900" y="2985516"/>
              <a:ext cx="1626107" cy="1626107"/>
            </a:xfrm>
            <a:prstGeom prst="rect">
              <a:avLst/>
            </a:prstGeom>
            <a:blipFill>
              <a:blip r:embed="rId4" cstate="print"/>
              <a:stretch>
                <a:fillRect/>
              </a:stretch>
            </a:blipFill>
          </p:spPr>
          <p:txBody>
            <a:bodyPr wrap="square" lIns="0" tIns="0" rIns="0" bIns="0" rtlCol="0"/>
            <a:lstStyle/>
            <a:p>
              <a:endParaRPr/>
            </a:p>
          </p:txBody>
        </p:sp>
        <p:sp>
          <p:nvSpPr>
            <p:cNvPr id="33" name="object 33"/>
            <p:cNvSpPr/>
            <p:nvPr/>
          </p:nvSpPr>
          <p:spPr>
            <a:xfrm>
              <a:off x="5274564" y="2964179"/>
              <a:ext cx="1668780" cy="1670685"/>
            </a:xfrm>
            <a:custGeom>
              <a:avLst/>
              <a:gdLst/>
              <a:ahLst/>
              <a:cxnLst/>
              <a:rect l="l" t="t" r="r" b="b"/>
              <a:pathLst>
                <a:path w="1668779" h="1670685">
                  <a:moveTo>
                    <a:pt x="1668780" y="835152"/>
                  </a:moveTo>
                  <a:lnTo>
                    <a:pt x="1667459" y="787768"/>
                  </a:lnTo>
                  <a:lnTo>
                    <a:pt x="1663534" y="741070"/>
                  </a:lnTo>
                  <a:lnTo>
                    <a:pt x="1657096" y="695134"/>
                  </a:lnTo>
                  <a:lnTo>
                    <a:pt x="1648206" y="650024"/>
                  </a:lnTo>
                  <a:lnTo>
                    <a:pt x="1636928" y="605828"/>
                  </a:lnTo>
                  <a:lnTo>
                    <a:pt x="1623339" y="562610"/>
                  </a:lnTo>
                  <a:lnTo>
                    <a:pt x="1607515" y="520446"/>
                  </a:lnTo>
                  <a:lnTo>
                    <a:pt x="1589506" y="479386"/>
                  </a:lnTo>
                  <a:lnTo>
                    <a:pt x="1569402" y="439521"/>
                  </a:lnTo>
                  <a:lnTo>
                    <a:pt x="1547266" y="400900"/>
                  </a:lnTo>
                  <a:lnTo>
                    <a:pt x="1523174" y="363626"/>
                  </a:lnTo>
                  <a:lnTo>
                    <a:pt x="1497190" y="327736"/>
                  </a:lnTo>
                  <a:lnTo>
                    <a:pt x="1469377" y="293319"/>
                  </a:lnTo>
                  <a:lnTo>
                    <a:pt x="1439824" y="260451"/>
                  </a:lnTo>
                  <a:lnTo>
                    <a:pt x="1408582" y="229184"/>
                  </a:lnTo>
                  <a:lnTo>
                    <a:pt x="1375740" y="199593"/>
                  </a:lnTo>
                  <a:lnTo>
                    <a:pt x="1341361" y="171767"/>
                  </a:lnTo>
                  <a:lnTo>
                    <a:pt x="1305509" y="145745"/>
                  </a:lnTo>
                  <a:lnTo>
                    <a:pt x="1268260" y="121627"/>
                  </a:lnTo>
                  <a:lnTo>
                    <a:pt x="1229677" y="99479"/>
                  </a:lnTo>
                  <a:lnTo>
                    <a:pt x="1189850" y="79349"/>
                  </a:lnTo>
                  <a:lnTo>
                    <a:pt x="1148829" y="61328"/>
                  </a:lnTo>
                  <a:lnTo>
                    <a:pt x="1106690" y="45478"/>
                  </a:lnTo>
                  <a:lnTo>
                    <a:pt x="1063510" y="31877"/>
                  </a:lnTo>
                  <a:lnTo>
                    <a:pt x="1019352" y="20599"/>
                  </a:lnTo>
                  <a:lnTo>
                    <a:pt x="974293" y="11696"/>
                  </a:lnTo>
                  <a:lnTo>
                    <a:pt x="928395" y="5245"/>
                  </a:lnTo>
                  <a:lnTo>
                    <a:pt x="881735" y="1333"/>
                  </a:lnTo>
                  <a:lnTo>
                    <a:pt x="834390" y="0"/>
                  </a:lnTo>
                  <a:lnTo>
                    <a:pt x="787031" y="1333"/>
                  </a:lnTo>
                  <a:lnTo>
                    <a:pt x="740371" y="5245"/>
                  </a:lnTo>
                  <a:lnTo>
                    <a:pt x="694474" y="11696"/>
                  </a:lnTo>
                  <a:lnTo>
                    <a:pt x="649414" y="20599"/>
                  </a:lnTo>
                  <a:lnTo>
                    <a:pt x="605256" y="31877"/>
                  </a:lnTo>
                  <a:lnTo>
                    <a:pt x="562076" y="45478"/>
                  </a:lnTo>
                  <a:lnTo>
                    <a:pt x="519938" y="61328"/>
                  </a:lnTo>
                  <a:lnTo>
                    <a:pt x="478917" y="79349"/>
                  </a:lnTo>
                  <a:lnTo>
                    <a:pt x="439089" y="99479"/>
                  </a:lnTo>
                  <a:lnTo>
                    <a:pt x="400507" y="121627"/>
                  </a:lnTo>
                  <a:lnTo>
                    <a:pt x="363258" y="145745"/>
                  </a:lnTo>
                  <a:lnTo>
                    <a:pt x="327406" y="171767"/>
                  </a:lnTo>
                  <a:lnTo>
                    <a:pt x="293027" y="199593"/>
                  </a:lnTo>
                  <a:lnTo>
                    <a:pt x="260184" y="229184"/>
                  </a:lnTo>
                  <a:lnTo>
                    <a:pt x="228942" y="260451"/>
                  </a:lnTo>
                  <a:lnTo>
                    <a:pt x="199390" y="293319"/>
                  </a:lnTo>
                  <a:lnTo>
                    <a:pt x="171577" y="327736"/>
                  </a:lnTo>
                  <a:lnTo>
                    <a:pt x="145592" y="363626"/>
                  </a:lnTo>
                  <a:lnTo>
                    <a:pt x="121500" y="400900"/>
                  </a:lnTo>
                  <a:lnTo>
                    <a:pt x="99364" y="439521"/>
                  </a:lnTo>
                  <a:lnTo>
                    <a:pt x="79260" y="479386"/>
                  </a:lnTo>
                  <a:lnTo>
                    <a:pt x="61252" y="520446"/>
                  </a:lnTo>
                  <a:lnTo>
                    <a:pt x="45427" y="562610"/>
                  </a:lnTo>
                  <a:lnTo>
                    <a:pt x="31838" y="605828"/>
                  </a:lnTo>
                  <a:lnTo>
                    <a:pt x="20561" y="650024"/>
                  </a:lnTo>
                  <a:lnTo>
                    <a:pt x="11671" y="695134"/>
                  </a:lnTo>
                  <a:lnTo>
                    <a:pt x="5232" y="741070"/>
                  </a:lnTo>
                  <a:lnTo>
                    <a:pt x="1308" y="787768"/>
                  </a:lnTo>
                  <a:lnTo>
                    <a:pt x="0" y="835152"/>
                  </a:lnTo>
                  <a:lnTo>
                    <a:pt x="1308" y="882548"/>
                  </a:lnTo>
                  <a:lnTo>
                    <a:pt x="5232" y="929246"/>
                  </a:lnTo>
                  <a:lnTo>
                    <a:pt x="11671" y="975182"/>
                  </a:lnTo>
                  <a:lnTo>
                    <a:pt x="20561" y="1020292"/>
                  </a:lnTo>
                  <a:lnTo>
                    <a:pt x="31838" y="1064488"/>
                  </a:lnTo>
                  <a:lnTo>
                    <a:pt x="45427" y="1107706"/>
                  </a:lnTo>
                  <a:lnTo>
                    <a:pt x="61252" y="1149870"/>
                  </a:lnTo>
                  <a:lnTo>
                    <a:pt x="79260" y="1190929"/>
                  </a:lnTo>
                  <a:lnTo>
                    <a:pt x="99364" y="1230795"/>
                  </a:lnTo>
                  <a:lnTo>
                    <a:pt x="121500" y="1269415"/>
                  </a:lnTo>
                  <a:lnTo>
                    <a:pt x="145592" y="1306690"/>
                  </a:lnTo>
                  <a:lnTo>
                    <a:pt x="171577" y="1342580"/>
                  </a:lnTo>
                  <a:lnTo>
                    <a:pt x="199390" y="1376997"/>
                  </a:lnTo>
                  <a:lnTo>
                    <a:pt x="228942" y="1409865"/>
                  </a:lnTo>
                  <a:lnTo>
                    <a:pt x="260184" y="1441132"/>
                  </a:lnTo>
                  <a:lnTo>
                    <a:pt x="293027" y="1470723"/>
                  </a:lnTo>
                  <a:lnTo>
                    <a:pt x="327406" y="1498549"/>
                  </a:lnTo>
                  <a:lnTo>
                    <a:pt x="363258" y="1524571"/>
                  </a:lnTo>
                  <a:lnTo>
                    <a:pt x="400507" y="1548688"/>
                  </a:lnTo>
                  <a:lnTo>
                    <a:pt x="439089" y="1570837"/>
                  </a:lnTo>
                  <a:lnTo>
                    <a:pt x="478917" y="1590967"/>
                  </a:lnTo>
                  <a:lnTo>
                    <a:pt x="519938" y="1608988"/>
                  </a:lnTo>
                  <a:lnTo>
                    <a:pt x="562076" y="1624838"/>
                  </a:lnTo>
                  <a:lnTo>
                    <a:pt x="605256" y="1638439"/>
                  </a:lnTo>
                  <a:lnTo>
                    <a:pt x="649414" y="1649717"/>
                  </a:lnTo>
                  <a:lnTo>
                    <a:pt x="694474" y="1658620"/>
                  </a:lnTo>
                  <a:lnTo>
                    <a:pt x="740371" y="1665071"/>
                  </a:lnTo>
                  <a:lnTo>
                    <a:pt x="787031" y="1668983"/>
                  </a:lnTo>
                  <a:lnTo>
                    <a:pt x="834390" y="1670304"/>
                  </a:lnTo>
                  <a:lnTo>
                    <a:pt x="881735" y="1668983"/>
                  </a:lnTo>
                  <a:lnTo>
                    <a:pt x="928395" y="1665071"/>
                  </a:lnTo>
                  <a:lnTo>
                    <a:pt x="974293" y="1658620"/>
                  </a:lnTo>
                  <a:lnTo>
                    <a:pt x="1019352" y="1649717"/>
                  </a:lnTo>
                  <a:lnTo>
                    <a:pt x="1063510" y="1638439"/>
                  </a:lnTo>
                  <a:lnTo>
                    <a:pt x="1106690" y="1624838"/>
                  </a:lnTo>
                  <a:lnTo>
                    <a:pt x="1148829" y="1608988"/>
                  </a:lnTo>
                  <a:lnTo>
                    <a:pt x="1189850" y="1590967"/>
                  </a:lnTo>
                  <a:lnTo>
                    <a:pt x="1229677" y="1570837"/>
                  </a:lnTo>
                  <a:lnTo>
                    <a:pt x="1268260" y="1548688"/>
                  </a:lnTo>
                  <a:lnTo>
                    <a:pt x="1305509" y="1524571"/>
                  </a:lnTo>
                  <a:lnTo>
                    <a:pt x="1341361" y="1498549"/>
                  </a:lnTo>
                  <a:lnTo>
                    <a:pt x="1375740" y="1470723"/>
                  </a:lnTo>
                  <a:lnTo>
                    <a:pt x="1408582" y="1441132"/>
                  </a:lnTo>
                  <a:lnTo>
                    <a:pt x="1439824" y="1409865"/>
                  </a:lnTo>
                  <a:lnTo>
                    <a:pt x="1469377" y="1376997"/>
                  </a:lnTo>
                  <a:lnTo>
                    <a:pt x="1497190" y="1342580"/>
                  </a:lnTo>
                  <a:lnTo>
                    <a:pt x="1523174" y="1306690"/>
                  </a:lnTo>
                  <a:lnTo>
                    <a:pt x="1547266" y="1269415"/>
                  </a:lnTo>
                  <a:lnTo>
                    <a:pt x="1569402" y="1230795"/>
                  </a:lnTo>
                  <a:lnTo>
                    <a:pt x="1589506" y="1190929"/>
                  </a:lnTo>
                  <a:lnTo>
                    <a:pt x="1607515" y="1149870"/>
                  </a:lnTo>
                  <a:lnTo>
                    <a:pt x="1623339" y="1107706"/>
                  </a:lnTo>
                  <a:lnTo>
                    <a:pt x="1636928" y="1064488"/>
                  </a:lnTo>
                  <a:lnTo>
                    <a:pt x="1648206" y="1020292"/>
                  </a:lnTo>
                  <a:lnTo>
                    <a:pt x="1657096" y="975182"/>
                  </a:lnTo>
                  <a:lnTo>
                    <a:pt x="1663534" y="929246"/>
                  </a:lnTo>
                  <a:lnTo>
                    <a:pt x="1667459" y="882548"/>
                  </a:lnTo>
                  <a:lnTo>
                    <a:pt x="1668780" y="835152"/>
                  </a:lnTo>
                  <a:close/>
                </a:path>
              </a:pathLst>
            </a:custGeom>
            <a:solidFill>
              <a:srgbClr val="00AFEF"/>
            </a:solidFill>
          </p:spPr>
          <p:txBody>
            <a:bodyPr wrap="square" lIns="0" tIns="0" rIns="0" bIns="0" rtlCol="0"/>
            <a:lstStyle/>
            <a:p>
              <a:endParaRPr/>
            </a:p>
          </p:txBody>
        </p:sp>
        <p:sp>
          <p:nvSpPr>
            <p:cNvPr id="34" name="object 34"/>
            <p:cNvSpPr/>
            <p:nvPr/>
          </p:nvSpPr>
          <p:spPr>
            <a:xfrm>
              <a:off x="5274564" y="2964180"/>
              <a:ext cx="1668780" cy="1670685"/>
            </a:xfrm>
            <a:custGeom>
              <a:avLst/>
              <a:gdLst/>
              <a:ahLst/>
              <a:cxnLst/>
              <a:rect l="l" t="t" r="r" b="b"/>
              <a:pathLst>
                <a:path w="1668779" h="1670685">
                  <a:moveTo>
                    <a:pt x="0" y="835152"/>
                  </a:moveTo>
                  <a:lnTo>
                    <a:pt x="1320" y="787758"/>
                  </a:lnTo>
                  <a:lnTo>
                    <a:pt x="5235" y="741058"/>
                  </a:lnTo>
                  <a:lnTo>
                    <a:pt x="11674" y="695123"/>
                  </a:lnTo>
                  <a:lnTo>
                    <a:pt x="20567" y="650022"/>
                  </a:lnTo>
                  <a:lnTo>
                    <a:pt x="31842" y="605827"/>
                  </a:lnTo>
                  <a:lnTo>
                    <a:pt x="45431" y="562608"/>
                  </a:lnTo>
                  <a:lnTo>
                    <a:pt x="61261" y="520435"/>
                  </a:lnTo>
                  <a:lnTo>
                    <a:pt x="79264" y="479378"/>
                  </a:lnTo>
                  <a:lnTo>
                    <a:pt x="99369" y="439509"/>
                  </a:lnTo>
                  <a:lnTo>
                    <a:pt x="121504" y="400898"/>
                  </a:lnTo>
                  <a:lnTo>
                    <a:pt x="145601" y="363615"/>
                  </a:lnTo>
                  <a:lnTo>
                    <a:pt x="171588" y="327731"/>
                  </a:lnTo>
                  <a:lnTo>
                    <a:pt x="199394" y="293315"/>
                  </a:lnTo>
                  <a:lnTo>
                    <a:pt x="228951" y="260440"/>
                  </a:lnTo>
                  <a:lnTo>
                    <a:pt x="260187" y="229175"/>
                  </a:lnTo>
                  <a:lnTo>
                    <a:pt x="293031" y="199590"/>
                  </a:lnTo>
                  <a:lnTo>
                    <a:pt x="327415" y="171756"/>
                  </a:lnTo>
                  <a:lnTo>
                    <a:pt x="363266" y="145744"/>
                  </a:lnTo>
                  <a:lnTo>
                    <a:pt x="400515" y="121625"/>
                  </a:lnTo>
                  <a:lnTo>
                    <a:pt x="439091" y="99467"/>
                  </a:lnTo>
                  <a:lnTo>
                    <a:pt x="478924" y="79343"/>
                  </a:lnTo>
                  <a:lnTo>
                    <a:pt x="519943" y="61323"/>
                  </a:lnTo>
                  <a:lnTo>
                    <a:pt x="562079" y="45476"/>
                  </a:lnTo>
                  <a:lnTo>
                    <a:pt x="605260" y="31874"/>
                  </a:lnTo>
                  <a:lnTo>
                    <a:pt x="649417" y="20587"/>
                  </a:lnTo>
                  <a:lnTo>
                    <a:pt x="694479" y="11686"/>
                  </a:lnTo>
                  <a:lnTo>
                    <a:pt x="740375" y="5240"/>
                  </a:lnTo>
                  <a:lnTo>
                    <a:pt x="787035" y="1321"/>
                  </a:lnTo>
                  <a:lnTo>
                    <a:pt x="834389" y="0"/>
                  </a:lnTo>
                  <a:lnTo>
                    <a:pt x="881744" y="1321"/>
                  </a:lnTo>
                  <a:lnTo>
                    <a:pt x="928404" y="5240"/>
                  </a:lnTo>
                  <a:lnTo>
                    <a:pt x="974300" y="11686"/>
                  </a:lnTo>
                  <a:lnTo>
                    <a:pt x="1019362" y="20587"/>
                  </a:lnTo>
                  <a:lnTo>
                    <a:pt x="1063519" y="31874"/>
                  </a:lnTo>
                  <a:lnTo>
                    <a:pt x="1106700" y="45476"/>
                  </a:lnTo>
                  <a:lnTo>
                    <a:pt x="1148836" y="61323"/>
                  </a:lnTo>
                  <a:lnTo>
                    <a:pt x="1189855" y="79343"/>
                  </a:lnTo>
                  <a:lnTo>
                    <a:pt x="1229688" y="99467"/>
                  </a:lnTo>
                  <a:lnTo>
                    <a:pt x="1268264" y="121625"/>
                  </a:lnTo>
                  <a:lnTo>
                    <a:pt x="1305513" y="145744"/>
                  </a:lnTo>
                  <a:lnTo>
                    <a:pt x="1341364" y="171756"/>
                  </a:lnTo>
                  <a:lnTo>
                    <a:pt x="1375748" y="199590"/>
                  </a:lnTo>
                  <a:lnTo>
                    <a:pt x="1408592" y="229175"/>
                  </a:lnTo>
                  <a:lnTo>
                    <a:pt x="1439828" y="260440"/>
                  </a:lnTo>
                  <a:lnTo>
                    <a:pt x="1469385" y="293315"/>
                  </a:lnTo>
                  <a:lnTo>
                    <a:pt x="1497191" y="327731"/>
                  </a:lnTo>
                  <a:lnTo>
                    <a:pt x="1523178" y="363615"/>
                  </a:lnTo>
                  <a:lnTo>
                    <a:pt x="1547275" y="400898"/>
                  </a:lnTo>
                  <a:lnTo>
                    <a:pt x="1569410" y="439509"/>
                  </a:lnTo>
                  <a:lnTo>
                    <a:pt x="1589515" y="479378"/>
                  </a:lnTo>
                  <a:lnTo>
                    <a:pt x="1607518" y="520435"/>
                  </a:lnTo>
                  <a:lnTo>
                    <a:pt x="1623348" y="562608"/>
                  </a:lnTo>
                  <a:lnTo>
                    <a:pt x="1636937" y="605827"/>
                  </a:lnTo>
                  <a:lnTo>
                    <a:pt x="1648212" y="650022"/>
                  </a:lnTo>
                  <a:lnTo>
                    <a:pt x="1657105" y="695123"/>
                  </a:lnTo>
                  <a:lnTo>
                    <a:pt x="1663544" y="741058"/>
                  </a:lnTo>
                  <a:lnTo>
                    <a:pt x="1667459" y="787758"/>
                  </a:lnTo>
                  <a:lnTo>
                    <a:pt x="1668780" y="835152"/>
                  </a:lnTo>
                  <a:lnTo>
                    <a:pt x="1667459" y="882545"/>
                  </a:lnTo>
                  <a:lnTo>
                    <a:pt x="1663544" y="929245"/>
                  </a:lnTo>
                  <a:lnTo>
                    <a:pt x="1657105" y="975180"/>
                  </a:lnTo>
                  <a:lnTo>
                    <a:pt x="1648212" y="1020281"/>
                  </a:lnTo>
                  <a:lnTo>
                    <a:pt x="1636937" y="1064476"/>
                  </a:lnTo>
                  <a:lnTo>
                    <a:pt x="1623348" y="1107695"/>
                  </a:lnTo>
                  <a:lnTo>
                    <a:pt x="1607518" y="1149868"/>
                  </a:lnTo>
                  <a:lnTo>
                    <a:pt x="1589515" y="1190925"/>
                  </a:lnTo>
                  <a:lnTo>
                    <a:pt x="1569410" y="1230794"/>
                  </a:lnTo>
                  <a:lnTo>
                    <a:pt x="1547275" y="1269405"/>
                  </a:lnTo>
                  <a:lnTo>
                    <a:pt x="1523178" y="1306688"/>
                  </a:lnTo>
                  <a:lnTo>
                    <a:pt x="1497191" y="1342572"/>
                  </a:lnTo>
                  <a:lnTo>
                    <a:pt x="1469385" y="1376988"/>
                  </a:lnTo>
                  <a:lnTo>
                    <a:pt x="1439828" y="1409863"/>
                  </a:lnTo>
                  <a:lnTo>
                    <a:pt x="1408592" y="1441128"/>
                  </a:lnTo>
                  <a:lnTo>
                    <a:pt x="1375748" y="1470713"/>
                  </a:lnTo>
                  <a:lnTo>
                    <a:pt x="1341364" y="1498547"/>
                  </a:lnTo>
                  <a:lnTo>
                    <a:pt x="1305513" y="1524559"/>
                  </a:lnTo>
                  <a:lnTo>
                    <a:pt x="1268264" y="1548678"/>
                  </a:lnTo>
                  <a:lnTo>
                    <a:pt x="1229688" y="1570836"/>
                  </a:lnTo>
                  <a:lnTo>
                    <a:pt x="1189855" y="1590960"/>
                  </a:lnTo>
                  <a:lnTo>
                    <a:pt x="1148836" y="1608980"/>
                  </a:lnTo>
                  <a:lnTo>
                    <a:pt x="1106700" y="1624827"/>
                  </a:lnTo>
                  <a:lnTo>
                    <a:pt x="1063519" y="1638429"/>
                  </a:lnTo>
                  <a:lnTo>
                    <a:pt x="1019362" y="1649716"/>
                  </a:lnTo>
                  <a:lnTo>
                    <a:pt x="974300" y="1658617"/>
                  </a:lnTo>
                  <a:lnTo>
                    <a:pt x="928404" y="1665063"/>
                  </a:lnTo>
                  <a:lnTo>
                    <a:pt x="881744" y="1668982"/>
                  </a:lnTo>
                  <a:lnTo>
                    <a:pt x="834389" y="1670304"/>
                  </a:lnTo>
                  <a:lnTo>
                    <a:pt x="787035" y="1668982"/>
                  </a:lnTo>
                  <a:lnTo>
                    <a:pt x="740375" y="1665063"/>
                  </a:lnTo>
                  <a:lnTo>
                    <a:pt x="694479" y="1658617"/>
                  </a:lnTo>
                  <a:lnTo>
                    <a:pt x="649417" y="1649716"/>
                  </a:lnTo>
                  <a:lnTo>
                    <a:pt x="605260" y="1638429"/>
                  </a:lnTo>
                  <a:lnTo>
                    <a:pt x="562079" y="1624827"/>
                  </a:lnTo>
                  <a:lnTo>
                    <a:pt x="519943" y="1608980"/>
                  </a:lnTo>
                  <a:lnTo>
                    <a:pt x="478924" y="1590960"/>
                  </a:lnTo>
                  <a:lnTo>
                    <a:pt x="439091" y="1570836"/>
                  </a:lnTo>
                  <a:lnTo>
                    <a:pt x="400515" y="1548678"/>
                  </a:lnTo>
                  <a:lnTo>
                    <a:pt x="363266" y="1524559"/>
                  </a:lnTo>
                  <a:lnTo>
                    <a:pt x="327415" y="1498547"/>
                  </a:lnTo>
                  <a:lnTo>
                    <a:pt x="293031" y="1470713"/>
                  </a:lnTo>
                  <a:lnTo>
                    <a:pt x="260187" y="1441128"/>
                  </a:lnTo>
                  <a:lnTo>
                    <a:pt x="228951" y="1409863"/>
                  </a:lnTo>
                  <a:lnTo>
                    <a:pt x="199394" y="1376988"/>
                  </a:lnTo>
                  <a:lnTo>
                    <a:pt x="171588" y="1342572"/>
                  </a:lnTo>
                  <a:lnTo>
                    <a:pt x="145601" y="1306688"/>
                  </a:lnTo>
                  <a:lnTo>
                    <a:pt x="121504" y="1269405"/>
                  </a:lnTo>
                  <a:lnTo>
                    <a:pt x="99369" y="1230794"/>
                  </a:lnTo>
                  <a:lnTo>
                    <a:pt x="79264" y="1190925"/>
                  </a:lnTo>
                  <a:lnTo>
                    <a:pt x="61261" y="1149868"/>
                  </a:lnTo>
                  <a:lnTo>
                    <a:pt x="45431" y="1107695"/>
                  </a:lnTo>
                  <a:lnTo>
                    <a:pt x="31842" y="1064476"/>
                  </a:lnTo>
                  <a:lnTo>
                    <a:pt x="20567" y="1020281"/>
                  </a:lnTo>
                  <a:lnTo>
                    <a:pt x="11674" y="975180"/>
                  </a:lnTo>
                  <a:lnTo>
                    <a:pt x="5235" y="929245"/>
                  </a:lnTo>
                  <a:lnTo>
                    <a:pt x="1320" y="882545"/>
                  </a:lnTo>
                  <a:lnTo>
                    <a:pt x="0" y="835152"/>
                  </a:lnTo>
                  <a:close/>
                </a:path>
              </a:pathLst>
            </a:custGeom>
            <a:ln w="15240">
              <a:solidFill>
                <a:srgbClr val="737474"/>
              </a:solidFill>
              <a:prstDash val="sysDash"/>
            </a:ln>
          </p:spPr>
          <p:txBody>
            <a:bodyPr wrap="square" lIns="0" tIns="0" rIns="0" bIns="0" rtlCol="0"/>
            <a:lstStyle/>
            <a:p>
              <a:endParaRPr/>
            </a:p>
          </p:txBody>
        </p:sp>
      </p:grpSp>
      <p:sp>
        <p:nvSpPr>
          <p:cNvPr id="35" name="object 35"/>
          <p:cNvSpPr/>
          <p:nvPr/>
        </p:nvSpPr>
        <p:spPr>
          <a:xfrm>
            <a:off x="9646951" y="1505711"/>
            <a:ext cx="443230" cy="508000"/>
          </a:xfrm>
          <a:custGeom>
            <a:avLst/>
            <a:gdLst/>
            <a:ahLst/>
            <a:cxnLst/>
            <a:rect l="l" t="t" r="r" b="b"/>
            <a:pathLst>
              <a:path w="443229" h="508000">
                <a:moveTo>
                  <a:pt x="125698" y="0"/>
                </a:moveTo>
                <a:lnTo>
                  <a:pt x="92789" y="33893"/>
                </a:lnTo>
                <a:lnTo>
                  <a:pt x="91636" y="45706"/>
                </a:lnTo>
                <a:lnTo>
                  <a:pt x="92043" y="57912"/>
                </a:lnTo>
                <a:lnTo>
                  <a:pt x="94202" y="232917"/>
                </a:lnTo>
                <a:lnTo>
                  <a:pt x="54959" y="232537"/>
                </a:lnTo>
                <a:lnTo>
                  <a:pt x="51149" y="232155"/>
                </a:lnTo>
                <a:lnTo>
                  <a:pt x="41292" y="232993"/>
                </a:lnTo>
                <a:lnTo>
                  <a:pt x="3552" y="263854"/>
                </a:lnTo>
                <a:lnTo>
                  <a:pt x="0" y="283273"/>
                </a:lnTo>
                <a:lnTo>
                  <a:pt x="4020" y="302787"/>
                </a:lnTo>
                <a:lnTo>
                  <a:pt x="189325" y="493775"/>
                </a:lnTo>
                <a:lnTo>
                  <a:pt x="229949" y="507476"/>
                </a:lnTo>
                <a:lnTo>
                  <a:pt x="246747" y="503104"/>
                </a:lnTo>
                <a:lnTo>
                  <a:pt x="430879" y="323468"/>
                </a:lnTo>
                <a:lnTo>
                  <a:pt x="443033" y="293288"/>
                </a:lnTo>
                <a:lnTo>
                  <a:pt x="442817" y="284607"/>
                </a:lnTo>
                <a:lnTo>
                  <a:pt x="421477" y="247521"/>
                </a:lnTo>
                <a:lnTo>
                  <a:pt x="351504" y="236092"/>
                </a:lnTo>
                <a:lnTo>
                  <a:pt x="349345" y="61087"/>
                </a:lnTo>
                <a:lnTo>
                  <a:pt x="342665" y="18528"/>
                </a:lnTo>
                <a:lnTo>
                  <a:pt x="312483" y="3095"/>
                </a:lnTo>
                <a:lnTo>
                  <a:pt x="299624" y="5443"/>
                </a:lnTo>
                <a:lnTo>
                  <a:pt x="288385" y="12826"/>
                </a:lnTo>
                <a:lnTo>
                  <a:pt x="220567" y="80645"/>
                </a:lnTo>
                <a:lnTo>
                  <a:pt x="151098" y="11175"/>
                </a:lnTo>
                <a:lnTo>
                  <a:pt x="139267" y="3182"/>
                </a:lnTo>
                <a:lnTo>
                  <a:pt x="125698" y="0"/>
                </a:lnTo>
                <a:close/>
              </a:path>
            </a:pathLst>
          </a:custGeom>
          <a:solidFill>
            <a:srgbClr val="C00000"/>
          </a:solidFill>
        </p:spPr>
        <p:txBody>
          <a:bodyPr wrap="square" lIns="0" tIns="0" rIns="0" bIns="0" rtlCol="0"/>
          <a:lstStyle/>
          <a:p>
            <a:endParaRPr/>
          </a:p>
        </p:txBody>
      </p:sp>
      <p:sp>
        <p:nvSpPr>
          <p:cNvPr id="36" name="object 36"/>
          <p:cNvSpPr txBox="1"/>
          <p:nvPr/>
        </p:nvSpPr>
        <p:spPr>
          <a:xfrm>
            <a:off x="8951721" y="1232103"/>
            <a:ext cx="1835150" cy="208915"/>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C00000"/>
                </a:solidFill>
                <a:latin typeface="Arial"/>
                <a:cs typeface="Arial"/>
              </a:rPr>
              <a:t>Distance-Based</a:t>
            </a:r>
            <a:r>
              <a:rPr sz="1200" b="1" spc="-40" dirty="0">
                <a:solidFill>
                  <a:srgbClr val="C00000"/>
                </a:solidFill>
                <a:latin typeface="Arial"/>
                <a:cs typeface="Arial"/>
              </a:rPr>
              <a:t> </a:t>
            </a:r>
            <a:r>
              <a:rPr sz="1200" b="1" spc="-5" dirty="0">
                <a:solidFill>
                  <a:srgbClr val="C00000"/>
                </a:solidFill>
                <a:latin typeface="Arial"/>
                <a:cs typeface="Arial"/>
              </a:rPr>
              <a:t>Methods</a:t>
            </a:r>
            <a:endParaRPr sz="1200">
              <a:latin typeface="Arial"/>
              <a:cs typeface="Arial"/>
            </a:endParaRPr>
          </a:p>
        </p:txBody>
      </p:sp>
    </p:spTree>
    <p:extLst>
      <p:ext uri="{BB962C8B-B14F-4D97-AF65-F5344CB8AC3E}">
        <p14:creationId xmlns:p14="http://schemas.microsoft.com/office/powerpoint/2010/main" val="2532946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p:cNvSpPr>
          <p:nvPr/>
        </p:nvSpPr>
        <p:spPr>
          <a:xfrm>
            <a:off x="2348864" y="293623"/>
            <a:ext cx="7494905" cy="848360"/>
          </a:xfrm>
          <a:prstGeom prst="rect">
            <a:avLst/>
          </a:prstGeom>
        </p:spPr>
        <p:txBody>
          <a:bodyPr vert="horz" wrap="square" lIns="0" tIns="12700"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5400" smtClean="0"/>
              <a:t>Outlier </a:t>
            </a:r>
            <a:r>
              <a:rPr lang="en-US" sz="5400" spc="-5" smtClean="0">
                <a:solidFill>
                  <a:srgbClr val="000000"/>
                </a:solidFill>
              </a:rPr>
              <a:t>removal </a:t>
            </a:r>
            <a:r>
              <a:rPr lang="en-US" sz="5400" smtClean="0">
                <a:solidFill>
                  <a:srgbClr val="000000"/>
                </a:solidFill>
              </a:rPr>
              <a:t>:</a:t>
            </a:r>
            <a:r>
              <a:rPr lang="en-US" sz="5400" spc="-65" smtClean="0">
                <a:solidFill>
                  <a:srgbClr val="000000"/>
                </a:solidFill>
              </a:rPr>
              <a:t> </a:t>
            </a:r>
            <a:r>
              <a:rPr lang="en-US" sz="5400" smtClean="0">
                <a:solidFill>
                  <a:srgbClr val="000000"/>
                </a:solidFill>
              </a:rPr>
              <a:t>notes</a:t>
            </a:r>
            <a:endParaRPr lang="en-US" sz="5400"/>
          </a:p>
        </p:txBody>
      </p:sp>
      <p:grpSp>
        <p:nvGrpSpPr>
          <p:cNvPr id="3" name="object 3"/>
          <p:cNvGrpSpPr/>
          <p:nvPr/>
        </p:nvGrpSpPr>
        <p:grpSpPr>
          <a:xfrm>
            <a:off x="1479930" y="1595119"/>
            <a:ext cx="4678680" cy="4752975"/>
            <a:chOff x="1479930" y="1595119"/>
            <a:chExt cx="4678680" cy="4752975"/>
          </a:xfrm>
        </p:grpSpPr>
        <p:sp>
          <p:nvSpPr>
            <p:cNvPr id="4" name="object 4"/>
            <p:cNvSpPr/>
            <p:nvPr/>
          </p:nvSpPr>
          <p:spPr>
            <a:xfrm>
              <a:off x="1479930" y="1595119"/>
              <a:ext cx="2962275" cy="2962275"/>
            </a:xfrm>
            <a:custGeom>
              <a:avLst/>
              <a:gdLst/>
              <a:ahLst/>
              <a:cxnLst/>
              <a:rect l="l" t="t" r="r" b="b"/>
              <a:pathLst>
                <a:path w="2962275" h="2962275">
                  <a:moveTo>
                    <a:pt x="2962147" y="0"/>
                  </a:moveTo>
                  <a:lnTo>
                    <a:pt x="2163445" y="35051"/>
                  </a:lnTo>
                  <a:lnTo>
                    <a:pt x="35052" y="2163444"/>
                  </a:lnTo>
                  <a:lnTo>
                    <a:pt x="0" y="2962147"/>
                  </a:lnTo>
                  <a:lnTo>
                    <a:pt x="798702" y="2927096"/>
                  </a:lnTo>
                  <a:lnTo>
                    <a:pt x="2927096" y="798702"/>
                  </a:lnTo>
                  <a:lnTo>
                    <a:pt x="2962147" y="0"/>
                  </a:lnTo>
                  <a:close/>
                </a:path>
              </a:pathLst>
            </a:custGeom>
            <a:solidFill>
              <a:srgbClr val="FFC000"/>
            </a:solidFill>
          </p:spPr>
          <p:txBody>
            <a:bodyPr wrap="square" lIns="0" tIns="0" rIns="0" bIns="0" rtlCol="0"/>
            <a:lstStyle/>
            <a:p>
              <a:endParaRPr/>
            </a:p>
          </p:txBody>
        </p:sp>
        <p:sp>
          <p:nvSpPr>
            <p:cNvPr id="5" name="object 5"/>
            <p:cNvSpPr/>
            <p:nvPr/>
          </p:nvSpPr>
          <p:spPr>
            <a:xfrm>
              <a:off x="2592323" y="2778125"/>
              <a:ext cx="2406650" cy="2406650"/>
            </a:xfrm>
            <a:custGeom>
              <a:avLst/>
              <a:gdLst/>
              <a:ahLst/>
              <a:cxnLst/>
              <a:rect l="l" t="t" r="r" b="b"/>
              <a:pathLst>
                <a:path w="2406650" h="2406650">
                  <a:moveTo>
                    <a:pt x="2406396" y="0"/>
                  </a:moveTo>
                  <a:lnTo>
                    <a:pt x="1687576" y="31496"/>
                  </a:lnTo>
                  <a:lnTo>
                    <a:pt x="31623" y="1687449"/>
                  </a:lnTo>
                  <a:lnTo>
                    <a:pt x="0" y="2406396"/>
                  </a:lnTo>
                  <a:lnTo>
                    <a:pt x="718947" y="2374773"/>
                  </a:lnTo>
                  <a:lnTo>
                    <a:pt x="2374900" y="718820"/>
                  </a:lnTo>
                  <a:lnTo>
                    <a:pt x="2406396" y="0"/>
                  </a:lnTo>
                  <a:close/>
                </a:path>
              </a:pathLst>
            </a:custGeom>
            <a:solidFill>
              <a:srgbClr val="001F5F"/>
            </a:solidFill>
          </p:spPr>
          <p:txBody>
            <a:bodyPr wrap="square" lIns="0" tIns="0" rIns="0" bIns="0" rtlCol="0"/>
            <a:lstStyle/>
            <a:p>
              <a:endParaRPr/>
            </a:p>
          </p:txBody>
        </p:sp>
        <p:sp>
          <p:nvSpPr>
            <p:cNvPr id="6" name="object 6"/>
            <p:cNvSpPr/>
            <p:nvPr/>
          </p:nvSpPr>
          <p:spPr>
            <a:xfrm>
              <a:off x="2233294" y="2490469"/>
              <a:ext cx="3925062" cy="3857028"/>
            </a:xfrm>
            <a:prstGeom prst="rect">
              <a:avLst/>
            </a:prstGeom>
            <a:blipFill>
              <a:blip r:embed="rId2" cstate="print"/>
              <a:stretch>
                <a:fillRect/>
              </a:stretch>
            </a:blipFill>
          </p:spPr>
          <p:txBody>
            <a:bodyPr wrap="square" lIns="0" tIns="0" rIns="0" bIns="0" rtlCol="0"/>
            <a:lstStyle/>
            <a:p>
              <a:endParaRPr/>
            </a:p>
          </p:txBody>
        </p:sp>
      </p:grpSp>
      <p:sp>
        <p:nvSpPr>
          <p:cNvPr id="7" name="object 7"/>
          <p:cNvSpPr txBox="1"/>
          <p:nvPr/>
        </p:nvSpPr>
        <p:spPr>
          <a:xfrm>
            <a:off x="1659127" y="3868623"/>
            <a:ext cx="534670" cy="574675"/>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FFFFFF"/>
                </a:solidFill>
                <a:latin typeface="Arial"/>
                <a:cs typeface="Arial"/>
              </a:rPr>
              <a:t>01</a:t>
            </a:r>
            <a:endParaRPr sz="3600">
              <a:latin typeface="Arial"/>
              <a:cs typeface="Arial"/>
            </a:endParaRPr>
          </a:p>
        </p:txBody>
      </p:sp>
      <p:sp>
        <p:nvSpPr>
          <p:cNvPr id="9" name="object 8"/>
          <p:cNvSpPr txBox="1"/>
          <p:nvPr/>
        </p:nvSpPr>
        <p:spPr>
          <a:xfrm>
            <a:off x="2716783" y="4527626"/>
            <a:ext cx="535305" cy="574675"/>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FFFFFF"/>
                </a:solidFill>
                <a:latin typeface="Arial"/>
                <a:cs typeface="Arial"/>
              </a:rPr>
              <a:t>02</a:t>
            </a:r>
            <a:endParaRPr sz="3600">
              <a:latin typeface="Arial"/>
              <a:cs typeface="Arial"/>
            </a:endParaRPr>
          </a:p>
        </p:txBody>
      </p:sp>
      <p:sp>
        <p:nvSpPr>
          <p:cNvPr id="10" name="object 9"/>
          <p:cNvSpPr txBox="1"/>
          <p:nvPr/>
        </p:nvSpPr>
        <p:spPr>
          <a:xfrm>
            <a:off x="3720465" y="5109413"/>
            <a:ext cx="422275" cy="452120"/>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FFFFFF"/>
                </a:solidFill>
                <a:latin typeface="Arial"/>
                <a:cs typeface="Arial"/>
              </a:rPr>
              <a:t>03</a:t>
            </a:r>
            <a:endParaRPr sz="2800">
              <a:latin typeface="Arial"/>
              <a:cs typeface="Arial"/>
            </a:endParaRPr>
          </a:p>
        </p:txBody>
      </p:sp>
      <p:sp>
        <p:nvSpPr>
          <p:cNvPr id="11" name="object 10"/>
          <p:cNvSpPr txBox="1"/>
          <p:nvPr/>
        </p:nvSpPr>
        <p:spPr>
          <a:xfrm>
            <a:off x="5992495" y="4654677"/>
            <a:ext cx="2971165"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404040"/>
                </a:solidFill>
                <a:latin typeface="Arial"/>
                <a:cs typeface="Arial"/>
              </a:rPr>
              <a:t>Outlier </a:t>
            </a:r>
            <a:r>
              <a:rPr sz="1400" b="1" spc="-5" dirty="0">
                <a:solidFill>
                  <a:srgbClr val="404040"/>
                </a:solidFill>
                <a:latin typeface="Arial"/>
                <a:cs typeface="Arial"/>
              </a:rPr>
              <a:t>or </a:t>
            </a:r>
            <a:r>
              <a:rPr sz="1400" b="1" dirty="0">
                <a:solidFill>
                  <a:srgbClr val="404040"/>
                </a:solidFill>
                <a:latin typeface="Arial"/>
                <a:cs typeface="Arial"/>
              </a:rPr>
              <a:t>rare </a:t>
            </a:r>
            <a:r>
              <a:rPr sz="1400" b="1" spc="-5" dirty="0">
                <a:solidFill>
                  <a:srgbClr val="404040"/>
                </a:solidFill>
                <a:latin typeface="Arial"/>
                <a:cs typeface="Arial"/>
              </a:rPr>
              <a:t>distribution of</a:t>
            </a:r>
            <a:r>
              <a:rPr sz="1400" b="1" spc="-155" dirty="0">
                <a:solidFill>
                  <a:srgbClr val="404040"/>
                </a:solidFill>
                <a:latin typeface="Arial"/>
                <a:cs typeface="Arial"/>
              </a:rPr>
              <a:t> </a:t>
            </a:r>
            <a:r>
              <a:rPr sz="1400" b="1" dirty="0">
                <a:solidFill>
                  <a:srgbClr val="404040"/>
                </a:solidFill>
                <a:latin typeface="Arial"/>
                <a:cs typeface="Arial"/>
              </a:rPr>
              <a:t>data?</a:t>
            </a:r>
            <a:endParaRPr sz="1400">
              <a:latin typeface="Arial"/>
              <a:cs typeface="Arial"/>
            </a:endParaRPr>
          </a:p>
        </p:txBody>
      </p:sp>
      <p:sp>
        <p:nvSpPr>
          <p:cNvPr id="12" name="object 11"/>
          <p:cNvSpPr txBox="1"/>
          <p:nvPr/>
        </p:nvSpPr>
        <p:spPr>
          <a:xfrm>
            <a:off x="5638546" y="3761994"/>
            <a:ext cx="2978785" cy="419734"/>
          </a:xfrm>
          <a:prstGeom prst="rect">
            <a:avLst/>
          </a:prstGeom>
        </p:spPr>
        <p:txBody>
          <a:bodyPr vert="horz" wrap="square" lIns="0" tIns="12700" rIns="0" bIns="0" rtlCol="0">
            <a:spAutoFit/>
          </a:bodyPr>
          <a:lstStyle/>
          <a:p>
            <a:pPr marL="12700">
              <a:lnSpc>
                <a:spcPts val="1670"/>
              </a:lnSpc>
              <a:spcBef>
                <a:spcPts val="100"/>
              </a:spcBef>
            </a:pPr>
            <a:r>
              <a:rPr sz="1400" b="1" spc="-10" dirty="0">
                <a:solidFill>
                  <a:srgbClr val="404040"/>
                </a:solidFill>
                <a:latin typeface="Arial"/>
                <a:cs typeface="Arial"/>
              </a:rPr>
              <a:t>Validation </a:t>
            </a:r>
            <a:r>
              <a:rPr sz="1400" b="1" dirty="0">
                <a:solidFill>
                  <a:srgbClr val="404040"/>
                </a:solidFill>
                <a:latin typeface="Arial"/>
                <a:cs typeface="Arial"/>
              </a:rPr>
              <a:t>can </a:t>
            </a:r>
            <a:r>
              <a:rPr sz="1400" b="1" spc="-5" dirty="0">
                <a:solidFill>
                  <a:srgbClr val="404040"/>
                </a:solidFill>
                <a:latin typeface="Arial"/>
                <a:cs typeface="Arial"/>
              </a:rPr>
              <a:t>be quite</a:t>
            </a:r>
            <a:r>
              <a:rPr sz="1400" b="1" spc="-130" dirty="0">
                <a:solidFill>
                  <a:srgbClr val="404040"/>
                </a:solidFill>
                <a:latin typeface="Arial"/>
                <a:cs typeface="Arial"/>
              </a:rPr>
              <a:t> </a:t>
            </a:r>
            <a:r>
              <a:rPr sz="1400" b="1" spc="-5" dirty="0">
                <a:solidFill>
                  <a:srgbClr val="404040"/>
                </a:solidFill>
                <a:latin typeface="Arial"/>
                <a:cs typeface="Arial"/>
              </a:rPr>
              <a:t>challenging</a:t>
            </a:r>
            <a:endParaRPr sz="1400">
              <a:latin typeface="Arial"/>
              <a:cs typeface="Arial"/>
            </a:endParaRPr>
          </a:p>
          <a:p>
            <a:pPr marL="28575">
              <a:lnSpc>
                <a:spcPts val="1430"/>
              </a:lnSpc>
            </a:pPr>
            <a:r>
              <a:rPr sz="1200" dirty="0">
                <a:solidFill>
                  <a:srgbClr val="404040"/>
                </a:solidFill>
                <a:latin typeface="Arial"/>
                <a:cs typeface="Arial"/>
              </a:rPr>
              <a:t>In </a:t>
            </a:r>
            <a:r>
              <a:rPr sz="1200" spc="-5" dirty="0">
                <a:solidFill>
                  <a:srgbClr val="404040"/>
                </a:solidFill>
                <a:latin typeface="Arial"/>
                <a:cs typeface="Arial"/>
              </a:rPr>
              <a:t>conjunction with next </a:t>
            </a:r>
            <a:r>
              <a:rPr sz="1200" dirty="0">
                <a:solidFill>
                  <a:srgbClr val="404040"/>
                </a:solidFill>
                <a:latin typeface="Arial"/>
                <a:cs typeface="Arial"/>
              </a:rPr>
              <a:t>steps</a:t>
            </a:r>
            <a:r>
              <a:rPr sz="1200" spc="-45" dirty="0">
                <a:solidFill>
                  <a:srgbClr val="404040"/>
                </a:solidFill>
                <a:latin typeface="Arial"/>
                <a:cs typeface="Arial"/>
              </a:rPr>
              <a:t> </a:t>
            </a:r>
            <a:r>
              <a:rPr sz="1200" spc="-5" dirty="0">
                <a:solidFill>
                  <a:srgbClr val="404040"/>
                </a:solidFill>
                <a:latin typeface="Arial"/>
                <a:cs typeface="Arial"/>
              </a:rPr>
              <a:t>algorithms</a:t>
            </a:r>
            <a:endParaRPr sz="1200">
              <a:latin typeface="Arial"/>
              <a:cs typeface="Arial"/>
            </a:endParaRPr>
          </a:p>
        </p:txBody>
      </p:sp>
      <p:sp>
        <p:nvSpPr>
          <p:cNvPr id="13" name="object 12"/>
          <p:cNvSpPr txBox="1"/>
          <p:nvPr/>
        </p:nvSpPr>
        <p:spPr>
          <a:xfrm>
            <a:off x="5227065" y="2728976"/>
            <a:ext cx="5518785" cy="603250"/>
          </a:xfrm>
          <a:prstGeom prst="rect">
            <a:avLst/>
          </a:prstGeom>
        </p:spPr>
        <p:txBody>
          <a:bodyPr vert="horz" wrap="square" lIns="0" tIns="13335" rIns="0" bIns="0" rtlCol="0">
            <a:spAutoFit/>
          </a:bodyPr>
          <a:lstStyle/>
          <a:p>
            <a:pPr marL="12700">
              <a:lnSpc>
                <a:spcPts val="1670"/>
              </a:lnSpc>
              <a:spcBef>
                <a:spcPts val="105"/>
              </a:spcBef>
            </a:pPr>
            <a:r>
              <a:rPr sz="1400" b="1" dirty="0">
                <a:solidFill>
                  <a:srgbClr val="404040"/>
                </a:solidFill>
                <a:latin typeface="Arial"/>
                <a:cs typeface="Arial"/>
              </a:rPr>
              <a:t>Method is</a:t>
            </a:r>
            <a:r>
              <a:rPr sz="1400" b="1" spc="-75" dirty="0">
                <a:solidFill>
                  <a:srgbClr val="404040"/>
                </a:solidFill>
                <a:latin typeface="Arial"/>
                <a:cs typeface="Arial"/>
              </a:rPr>
              <a:t> </a:t>
            </a:r>
            <a:r>
              <a:rPr sz="1400" b="1" spc="-5" dirty="0">
                <a:solidFill>
                  <a:srgbClr val="404040"/>
                </a:solidFill>
                <a:latin typeface="Arial"/>
                <a:cs typeface="Arial"/>
              </a:rPr>
              <a:t>unsupervised</a:t>
            </a:r>
            <a:endParaRPr sz="1400">
              <a:latin typeface="Arial"/>
              <a:cs typeface="Arial"/>
            </a:endParaRPr>
          </a:p>
          <a:p>
            <a:pPr marL="26034" marR="5080">
              <a:lnSpc>
                <a:spcPts val="1440"/>
              </a:lnSpc>
              <a:spcBef>
                <a:spcPts val="35"/>
              </a:spcBef>
            </a:pPr>
            <a:r>
              <a:rPr sz="1200" spc="-5" dirty="0">
                <a:solidFill>
                  <a:srgbClr val="404040"/>
                </a:solidFill>
                <a:latin typeface="Arial"/>
                <a:cs typeface="Arial"/>
              </a:rPr>
              <a:t>Method is </a:t>
            </a:r>
            <a:r>
              <a:rPr sz="1200" dirty="0">
                <a:solidFill>
                  <a:srgbClr val="404040"/>
                </a:solidFill>
                <a:latin typeface="Arial"/>
                <a:cs typeface="Arial"/>
              </a:rPr>
              <a:t>fully </a:t>
            </a:r>
            <a:r>
              <a:rPr sz="1200" spc="-5" dirty="0">
                <a:solidFill>
                  <a:srgbClr val="404040"/>
                </a:solidFill>
                <a:latin typeface="Arial"/>
                <a:cs typeface="Arial"/>
              </a:rPr>
              <a:t>unsupervised. </a:t>
            </a:r>
            <a:r>
              <a:rPr sz="1200" dirty="0">
                <a:solidFill>
                  <a:srgbClr val="404040"/>
                </a:solidFill>
                <a:latin typeface="Arial"/>
                <a:cs typeface="Arial"/>
              </a:rPr>
              <a:t>Outliers comes from </a:t>
            </a:r>
            <a:r>
              <a:rPr sz="1200" spc="-5" dirty="0">
                <a:solidFill>
                  <a:srgbClr val="404040"/>
                </a:solidFill>
                <a:latin typeface="Arial"/>
                <a:cs typeface="Arial"/>
              </a:rPr>
              <a:t>data and </a:t>
            </a:r>
            <a:r>
              <a:rPr sz="1200" dirty="0">
                <a:solidFill>
                  <a:srgbClr val="404040"/>
                </a:solidFill>
                <a:latin typeface="Arial"/>
                <a:cs typeface="Arial"/>
              </a:rPr>
              <a:t>may </a:t>
            </a:r>
            <a:r>
              <a:rPr sz="1200" spc="-5" dirty="0">
                <a:solidFill>
                  <a:srgbClr val="404040"/>
                </a:solidFill>
                <a:latin typeface="Arial"/>
                <a:cs typeface="Arial"/>
              </a:rPr>
              <a:t>lead algorithm in  wrong</a:t>
            </a:r>
            <a:r>
              <a:rPr sz="1200" spc="-15" dirty="0">
                <a:solidFill>
                  <a:srgbClr val="404040"/>
                </a:solidFill>
                <a:latin typeface="Arial"/>
                <a:cs typeface="Arial"/>
              </a:rPr>
              <a:t> </a:t>
            </a:r>
            <a:r>
              <a:rPr sz="1200" spc="-5" dirty="0">
                <a:solidFill>
                  <a:srgbClr val="404040"/>
                </a:solidFill>
                <a:latin typeface="Arial"/>
                <a:cs typeface="Arial"/>
              </a:rPr>
              <a:t>directions.</a:t>
            </a:r>
            <a:endParaRPr sz="1200">
              <a:latin typeface="Arial"/>
              <a:cs typeface="Arial"/>
            </a:endParaRPr>
          </a:p>
        </p:txBody>
      </p:sp>
      <p:sp>
        <p:nvSpPr>
          <p:cNvPr id="14" name="object 13"/>
          <p:cNvSpPr txBox="1"/>
          <p:nvPr/>
        </p:nvSpPr>
        <p:spPr>
          <a:xfrm>
            <a:off x="4660138" y="1595120"/>
            <a:ext cx="2312035" cy="420370"/>
          </a:xfrm>
          <a:prstGeom prst="rect">
            <a:avLst/>
          </a:prstGeom>
        </p:spPr>
        <p:txBody>
          <a:bodyPr vert="horz" wrap="square" lIns="0" tIns="13335" rIns="0" bIns="0" rtlCol="0">
            <a:spAutoFit/>
          </a:bodyPr>
          <a:lstStyle/>
          <a:p>
            <a:pPr marL="12700">
              <a:lnSpc>
                <a:spcPts val="1670"/>
              </a:lnSpc>
              <a:spcBef>
                <a:spcPts val="105"/>
              </a:spcBef>
            </a:pPr>
            <a:r>
              <a:rPr sz="1400" b="1" spc="-5" dirty="0">
                <a:solidFill>
                  <a:srgbClr val="404040"/>
                </a:solidFill>
                <a:latin typeface="Arial"/>
                <a:cs typeface="Arial"/>
              </a:rPr>
              <a:t>How </a:t>
            </a:r>
            <a:r>
              <a:rPr sz="1400" b="1" dirty="0">
                <a:solidFill>
                  <a:srgbClr val="404040"/>
                </a:solidFill>
                <a:latin typeface="Arial"/>
                <a:cs typeface="Arial"/>
              </a:rPr>
              <a:t>many</a:t>
            </a:r>
            <a:r>
              <a:rPr sz="1400" b="1" spc="-25" dirty="0">
                <a:solidFill>
                  <a:srgbClr val="404040"/>
                </a:solidFill>
                <a:latin typeface="Arial"/>
                <a:cs typeface="Arial"/>
              </a:rPr>
              <a:t> </a:t>
            </a:r>
            <a:r>
              <a:rPr sz="1400" b="1" spc="-5" dirty="0">
                <a:solidFill>
                  <a:srgbClr val="404040"/>
                </a:solidFill>
                <a:latin typeface="Arial"/>
                <a:cs typeface="Arial"/>
              </a:rPr>
              <a:t>outliers</a:t>
            </a:r>
            <a:endParaRPr sz="1400">
              <a:latin typeface="Arial"/>
              <a:cs typeface="Arial"/>
            </a:endParaRPr>
          </a:p>
          <a:p>
            <a:pPr marL="32384">
              <a:lnSpc>
                <a:spcPts val="1430"/>
              </a:lnSpc>
            </a:pPr>
            <a:r>
              <a:rPr sz="1200" dirty="0">
                <a:solidFill>
                  <a:srgbClr val="404040"/>
                </a:solidFill>
                <a:latin typeface="Arial"/>
                <a:cs typeface="Arial"/>
              </a:rPr>
              <a:t>The </a:t>
            </a:r>
            <a:r>
              <a:rPr sz="1200" spc="-5" dirty="0">
                <a:solidFill>
                  <a:srgbClr val="404040"/>
                </a:solidFill>
                <a:latin typeface="Arial"/>
                <a:cs typeface="Arial"/>
              </a:rPr>
              <a:t>number </a:t>
            </a:r>
            <a:r>
              <a:rPr sz="1200" dirty="0">
                <a:solidFill>
                  <a:srgbClr val="404040"/>
                </a:solidFill>
                <a:latin typeface="Arial"/>
                <a:cs typeface="Arial"/>
              </a:rPr>
              <a:t>of </a:t>
            </a:r>
            <a:r>
              <a:rPr sz="1200" spc="-5" dirty="0">
                <a:solidFill>
                  <a:srgbClr val="404040"/>
                </a:solidFill>
                <a:latin typeface="Arial"/>
                <a:cs typeface="Arial"/>
              </a:rPr>
              <a:t>outliers in</a:t>
            </a:r>
            <a:r>
              <a:rPr sz="1200" spc="-100" dirty="0">
                <a:solidFill>
                  <a:srgbClr val="404040"/>
                </a:solidFill>
                <a:latin typeface="Arial"/>
                <a:cs typeface="Arial"/>
              </a:rPr>
              <a:t> </a:t>
            </a:r>
            <a:r>
              <a:rPr sz="1200" dirty="0">
                <a:solidFill>
                  <a:srgbClr val="404040"/>
                </a:solidFill>
                <a:latin typeface="Arial"/>
                <a:cs typeface="Arial"/>
              </a:rPr>
              <a:t>dataset.</a:t>
            </a:r>
            <a:endParaRPr sz="1200">
              <a:latin typeface="Arial"/>
              <a:cs typeface="Arial"/>
            </a:endParaRPr>
          </a:p>
        </p:txBody>
      </p:sp>
      <p:sp>
        <p:nvSpPr>
          <p:cNvPr id="15" name="object 14"/>
          <p:cNvSpPr txBox="1"/>
          <p:nvPr/>
        </p:nvSpPr>
        <p:spPr>
          <a:xfrm>
            <a:off x="4541011" y="5490159"/>
            <a:ext cx="421640" cy="452120"/>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FFFFFF"/>
                </a:solidFill>
                <a:latin typeface="Arial"/>
                <a:cs typeface="Arial"/>
              </a:rPr>
              <a:t>04</a:t>
            </a:r>
            <a:endParaRPr sz="2800">
              <a:latin typeface="Arial"/>
              <a:cs typeface="Arial"/>
            </a:endParaRPr>
          </a:p>
        </p:txBody>
      </p:sp>
      <p:sp>
        <p:nvSpPr>
          <p:cNvPr id="16" name="object 15"/>
          <p:cNvSpPr txBox="1"/>
          <p:nvPr/>
        </p:nvSpPr>
        <p:spPr>
          <a:xfrm>
            <a:off x="5189346" y="5957112"/>
            <a:ext cx="363855" cy="391160"/>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FFFFFF"/>
                </a:solidFill>
                <a:latin typeface="Arial"/>
                <a:cs typeface="Arial"/>
              </a:rPr>
              <a:t>05</a:t>
            </a:r>
            <a:endParaRPr sz="2400">
              <a:latin typeface="Arial"/>
              <a:cs typeface="Arial"/>
            </a:endParaRPr>
          </a:p>
        </p:txBody>
      </p:sp>
      <p:sp>
        <p:nvSpPr>
          <p:cNvPr id="17" name="object 16"/>
          <p:cNvSpPr txBox="1"/>
          <p:nvPr/>
        </p:nvSpPr>
        <p:spPr>
          <a:xfrm>
            <a:off x="6243573" y="5327141"/>
            <a:ext cx="3833495" cy="603250"/>
          </a:xfrm>
          <a:prstGeom prst="rect">
            <a:avLst/>
          </a:prstGeom>
        </p:spPr>
        <p:txBody>
          <a:bodyPr vert="horz" wrap="square" lIns="0" tIns="12700" rIns="0" bIns="0" rtlCol="0">
            <a:spAutoFit/>
          </a:bodyPr>
          <a:lstStyle/>
          <a:p>
            <a:pPr marL="12700">
              <a:lnSpc>
                <a:spcPts val="1670"/>
              </a:lnSpc>
              <a:spcBef>
                <a:spcPts val="100"/>
              </a:spcBef>
            </a:pPr>
            <a:r>
              <a:rPr sz="1400" b="1" spc="-5" dirty="0">
                <a:solidFill>
                  <a:srgbClr val="404040"/>
                </a:solidFill>
                <a:latin typeface="Arial"/>
                <a:cs typeface="Arial"/>
              </a:rPr>
              <a:t>Working</a:t>
            </a:r>
            <a:r>
              <a:rPr sz="1400" b="1" spc="-30" dirty="0">
                <a:solidFill>
                  <a:srgbClr val="404040"/>
                </a:solidFill>
                <a:latin typeface="Arial"/>
                <a:cs typeface="Arial"/>
              </a:rPr>
              <a:t> </a:t>
            </a:r>
            <a:r>
              <a:rPr sz="1400" b="1" spc="-5" dirty="0">
                <a:solidFill>
                  <a:srgbClr val="404040"/>
                </a:solidFill>
                <a:latin typeface="Arial"/>
                <a:cs typeface="Arial"/>
              </a:rPr>
              <a:t>assumption</a:t>
            </a:r>
            <a:endParaRPr sz="1400">
              <a:latin typeface="Arial"/>
              <a:cs typeface="Arial"/>
            </a:endParaRPr>
          </a:p>
          <a:p>
            <a:pPr marL="27305" marR="5080">
              <a:lnSpc>
                <a:spcPts val="1440"/>
              </a:lnSpc>
              <a:spcBef>
                <a:spcPts val="40"/>
              </a:spcBef>
            </a:pPr>
            <a:r>
              <a:rPr sz="1200" dirty="0">
                <a:solidFill>
                  <a:srgbClr val="404040"/>
                </a:solidFill>
                <a:latin typeface="Arial"/>
                <a:cs typeface="Arial"/>
              </a:rPr>
              <a:t>There </a:t>
            </a:r>
            <a:r>
              <a:rPr sz="1200" spc="-5" dirty="0">
                <a:solidFill>
                  <a:srgbClr val="404040"/>
                </a:solidFill>
                <a:latin typeface="Arial"/>
                <a:cs typeface="Arial"/>
              </a:rPr>
              <a:t>are considerably </a:t>
            </a:r>
            <a:r>
              <a:rPr sz="1200" dirty="0">
                <a:solidFill>
                  <a:srgbClr val="404040"/>
                </a:solidFill>
                <a:latin typeface="Arial"/>
                <a:cs typeface="Arial"/>
              </a:rPr>
              <a:t>more </a:t>
            </a:r>
            <a:r>
              <a:rPr sz="1200" spc="-5" dirty="0">
                <a:solidFill>
                  <a:srgbClr val="404040"/>
                </a:solidFill>
                <a:latin typeface="Arial"/>
                <a:cs typeface="Arial"/>
              </a:rPr>
              <a:t>“normal” observations </a:t>
            </a:r>
            <a:r>
              <a:rPr sz="1200" dirty="0">
                <a:solidFill>
                  <a:srgbClr val="404040"/>
                </a:solidFill>
                <a:latin typeface="Arial"/>
                <a:cs typeface="Arial"/>
              </a:rPr>
              <a:t>than  </a:t>
            </a:r>
            <a:r>
              <a:rPr sz="1200" spc="-5" dirty="0">
                <a:solidFill>
                  <a:srgbClr val="404040"/>
                </a:solidFill>
                <a:latin typeface="Arial"/>
                <a:cs typeface="Arial"/>
              </a:rPr>
              <a:t>“abnormal”</a:t>
            </a:r>
            <a:r>
              <a:rPr sz="1200" spc="-45" dirty="0">
                <a:solidFill>
                  <a:srgbClr val="404040"/>
                </a:solidFill>
                <a:latin typeface="Arial"/>
                <a:cs typeface="Arial"/>
              </a:rPr>
              <a:t> </a:t>
            </a:r>
            <a:r>
              <a:rPr sz="1200" spc="-5" dirty="0">
                <a:solidFill>
                  <a:srgbClr val="404040"/>
                </a:solidFill>
                <a:latin typeface="Arial"/>
                <a:cs typeface="Arial"/>
              </a:rPr>
              <a:t>observations</a:t>
            </a:r>
            <a:endParaRPr sz="1200">
              <a:latin typeface="Arial"/>
              <a:cs typeface="Arial"/>
            </a:endParaRPr>
          </a:p>
        </p:txBody>
      </p:sp>
    </p:spTree>
    <p:extLst>
      <p:ext uri="{BB962C8B-B14F-4D97-AF65-F5344CB8AC3E}">
        <p14:creationId xmlns:p14="http://schemas.microsoft.com/office/powerpoint/2010/main" val="2497005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0"/>
            <a:ext cx="12192000" cy="1516380"/>
          </a:xfrm>
          <a:custGeom>
            <a:avLst/>
            <a:gdLst/>
            <a:ahLst/>
            <a:cxnLst/>
            <a:rect l="l" t="t" r="r" b="b"/>
            <a:pathLst>
              <a:path w="12192000" h="1516380">
                <a:moveTo>
                  <a:pt x="0" y="1516379"/>
                </a:moveTo>
                <a:lnTo>
                  <a:pt x="12192000" y="1516379"/>
                </a:lnTo>
                <a:lnTo>
                  <a:pt x="12192000" y="0"/>
                </a:lnTo>
                <a:lnTo>
                  <a:pt x="0" y="0"/>
                </a:lnTo>
                <a:lnTo>
                  <a:pt x="0" y="1516379"/>
                </a:lnTo>
                <a:close/>
              </a:path>
            </a:pathLst>
          </a:custGeom>
          <a:solidFill>
            <a:srgbClr val="F1F1F1"/>
          </a:solidFill>
        </p:spPr>
        <p:txBody>
          <a:bodyPr wrap="square" lIns="0" tIns="0" rIns="0" bIns="0" rtlCol="0"/>
          <a:lstStyle/>
          <a:p>
            <a:endParaRPr/>
          </a:p>
        </p:txBody>
      </p:sp>
      <p:grpSp>
        <p:nvGrpSpPr>
          <p:cNvPr id="3" name="object 3"/>
          <p:cNvGrpSpPr/>
          <p:nvPr/>
        </p:nvGrpSpPr>
        <p:grpSpPr>
          <a:xfrm>
            <a:off x="0" y="1749551"/>
            <a:ext cx="11654155" cy="4935220"/>
            <a:chOff x="0" y="1749551"/>
            <a:chExt cx="11654155" cy="4935220"/>
          </a:xfrm>
        </p:grpSpPr>
        <p:sp>
          <p:nvSpPr>
            <p:cNvPr id="4" name="object 4"/>
            <p:cNvSpPr/>
            <p:nvPr/>
          </p:nvSpPr>
          <p:spPr>
            <a:xfrm>
              <a:off x="0" y="5145023"/>
              <a:ext cx="11654155" cy="1539240"/>
            </a:xfrm>
            <a:custGeom>
              <a:avLst/>
              <a:gdLst/>
              <a:ahLst/>
              <a:cxnLst/>
              <a:rect l="l" t="t" r="r" b="b"/>
              <a:pathLst>
                <a:path w="11654155" h="1539240">
                  <a:moveTo>
                    <a:pt x="11654028" y="1155192"/>
                  </a:moveTo>
                  <a:lnTo>
                    <a:pt x="1885022" y="1155192"/>
                  </a:lnTo>
                  <a:lnTo>
                    <a:pt x="1885467" y="1154430"/>
                  </a:lnTo>
                  <a:lnTo>
                    <a:pt x="1898650" y="1131430"/>
                  </a:lnTo>
                  <a:lnTo>
                    <a:pt x="1919046" y="1090282"/>
                  </a:lnTo>
                  <a:lnTo>
                    <a:pt x="1937016" y="1047788"/>
                  </a:lnTo>
                  <a:lnTo>
                    <a:pt x="1952459" y="1004036"/>
                  </a:lnTo>
                  <a:lnTo>
                    <a:pt x="1965312" y="959129"/>
                  </a:lnTo>
                  <a:lnTo>
                    <a:pt x="1975459" y="913142"/>
                  </a:lnTo>
                  <a:lnTo>
                    <a:pt x="1982812" y="866165"/>
                  </a:lnTo>
                  <a:lnTo>
                    <a:pt x="1987296" y="818299"/>
                  </a:lnTo>
                  <a:lnTo>
                    <a:pt x="1988820" y="769620"/>
                  </a:lnTo>
                  <a:lnTo>
                    <a:pt x="1987296" y="720953"/>
                  </a:lnTo>
                  <a:lnTo>
                    <a:pt x="1982812" y="673087"/>
                  </a:lnTo>
                  <a:lnTo>
                    <a:pt x="1975459" y="626110"/>
                  </a:lnTo>
                  <a:lnTo>
                    <a:pt x="1965312" y="580123"/>
                  </a:lnTo>
                  <a:lnTo>
                    <a:pt x="1952459" y="535203"/>
                  </a:lnTo>
                  <a:lnTo>
                    <a:pt x="1937016" y="491451"/>
                  </a:lnTo>
                  <a:lnTo>
                    <a:pt x="1919046" y="448957"/>
                  </a:lnTo>
                  <a:lnTo>
                    <a:pt x="1898650" y="407809"/>
                  </a:lnTo>
                  <a:lnTo>
                    <a:pt x="1875904" y="368109"/>
                  </a:lnTo>
                  <a:lnTo>
                    <a:pt x="1850923" y="329920"/>
                  </a:lnTo>
                  <a:lnTo>
                    <a:pt x="1823796" y="293344"/>
                  </a:lnTo>
                  <a:lnTo>
                    <a:pt x="1794586" y="258483"/>
                  </a:lnTo>
                  <a:lnTo>
                    <a:pt x="1763407" y="225412"/>
                  </a:lnTo>
                  <a:lnTo>
                    <a:pt x="1730336" y="194233"/>
                  </a:lnTo>
                  <a:lnTo>
                    <a:pt x="1695475" y="165023"/>
                  </a:lnTo>
                  <a:lnTo>
                    <a:pt x="1658899" y="137896"/>
                  </a:lnTo>
                  <a:lnTo>
                    <a:pt x="1620710" y="112915"/>
                  </a:lnTo>
                  <a:lnTo>
                    <a:pt x="1604010" y="103352"/>
                  </a:lnTo>
                  <a:lnTo>
                    <a:pt x="1604010" y="769620"/>
                  </a:lnTo>
                  <a:lnTo>
                    <a:pt x="1601000" y="817892"/>
                  </a:lnTo>
                  <a:lnTo>
                    <a:pt x="1592249" y="864374"/>
                  </a:lnTo>
                  <a:lnTo>
                    <a:pt x="1578089" y="908710"/>
                  </a:lnTo>
                  <a:lnTo>
                    <a:pt x="1558912" y="950531"/>
                  </a:lnTo>
                  <a:lnTo>
                    <a:pt x="1535049" y="989469"/>
                  </a:lnTo>
                  <a:lnTo>
                    <a:pt x="1506867" y="1025194"/>
                  </a:lnTo>
                  <a:lnTo>
                    <a:pt x="1474736" y="1057313"/>
                  </a:lnTo>
                  <a:lnTo>
                    <a:pt x="1439024" y="1085494"/>
                  </a:lnTo>
                  <a:lnTo>
                    <a:pt x="1400073" y="1109345"/>
                  </a:lnTo>
                  <a:lnTo>
                    <a:pt x="1358252" y="1128534"/>
                  </a:lnTo>
                  <a:lnTo>
                    <a:pt x="1313929" y="1142682"/>
                  </a:lnTo>
                  <a:lnTo>
                    <a:pt x="1267447" y="1151432"/>
                  </a:lnTo>
                  <a:lnTo>
                    <a:pt x="1219200" y="1154430"/>
                  </a:lnTo>
                  <a:lnTo>
                    <a:pt x="1170927" y="1151432"/>
                  </a:lnTo>
                  <a:lnTo>
                    <a:pt x="1124445" y="1142682"/>
                  </a:lnTo>
                  <a:lnTo>
                    <a:pt x="1080109" y="1128534"/>
                  </a:lnTo>
                  <a:lnTo>
                    <a:pt x="1038288" y="1109345"/>
                  </a:lnTo>
                  <a:lnTo>
                    <a:pt x="999350" y="1085494"/>
                  </a:lnTo>
                  <a:lnTo>
                    <a:pt x="963625" y="1057313"/>
                  </a:lnTo>
                  <a:lnTo>
                    <a:pt x="931506" y="1025194"/>
                  </a:lnTo>
                  <a:lnTo>
                    <a:pt x="903325" y="989469"/>
                  </a:lnTo>
                  <a:lnTo>
                    <a:pt x="879475" y="950531"/>
                  </a:lnTo>
                  <a:lnTo>
                    <a:pt x="860285" y="908710"/>
                  </a:lnTo>
                  <a:lnTo>
                    <a:pt x="846137" y="864374"/>
                  </a:lnTo>
                  <a:lnTo>
                    <a:pt x="837387" y="817892"/>
                  </a:lnTo>
                  <a:lnTo>
                    <a:pt x="834390" y="769620"/>
                  </a:lnTo>
                  <a:lnTo>
                    <a:pt x="837387" y="721360"/>
                  </a:lnTo>
                  <a:lnTo>
                    <a:pt x="846137" y="674878"/>
                  </a:lnTo>
                  <a:lnTo>
                    <a:pt x="860285" y="630542"/>
                  </a:lnTo>
                  <a:lnTo>
                    <a:pt x="879475" y="588721"/>
                  </a:lnTo>
                  <a:lnTo>
                    <a:pt x="903325" y="549783"/>
                  </a:lnTo>
                  <a:lnTo>
                    <a:pt x="931506" y="514057"/>
                  </a:lnTo>
                  <a:lnTo>
                    <a:pt x="963625" y="481939"/>
                  </a:lnTo>
                  <a:lnTo>
                    <a:pt x="999350" y="453758"/>
                  </a:lnTo>
                  <a:lnTo>
                    <a:pt x="1038288" y="429907"/>
                  </a:lnTo>
                  <a:lnTo>
                    <a:pt x="1080109" y="410718"/>
                  </a:lnTo>
                  <a:lnTo>
                    <a:pt x="1124445" y="396570"/>
                  </a:lnTo>
                  <a:lnTo>
                    <a:pt x="1170927" y="387819"/>
                  </a:lnTo>
                  <a:lnTo>
                    <a:pt x="1219200" y="384810"/>
                  </a:lnTo>
                  <a:lnTo>
                    <a:pt x="1267447" y="387819"/>
                  </a:lnTo>
                  <a:lnTo>
                    <a:pt x="1313929" y="396570"/>
                  </a:lnTo>
                  <a:lnTo>
                    <a:pt x="1358252" y="410718"/>
                  </a:lnTo>
                  <a:lnTo>
                    <a:pt x="1400073" y="429907"/>
                  </a:lnTo>
                  <a:lnTo>
                    <a:pt x="1439024" y="453758"/>
                  </a:lnTo>
                  <a:lnTo>
                    <a:pt x="1474736" y="481939"/>
                  </a:lnTo>
                  <a:lnTo>
                    <a:pt x="1506867" y="514057"/>
                  </a:lnTo>
                  <a:lnTo>
                    <a:pt x="1535049" y="549783"/>
                  </a:lnTo>
                  <a:lnTo>
                    <a:pt x="1558912" y="588721"/>
                  </a:lnTo>
                  <a:lnTo>
                    <a:pt x="1578089" y="630542"/>
                  </a:lnTo>
                  <a:lnTo>
                    <a:pt x="1592249" y="674878"/>
                  </a:lnTo>
                  <a:lnTo>
                    <a:pt x="1601000" y="721360"/>
                  </a:lnTo>
                  <a:lnTo>
                    <a:pt x="1604010" y="769620"/>
                  </a:lnTo>
                  <a:lnTo>
                    <a:pt x="1604010" y="103352"/>
                  </a:lnTo>
                  <a:lnTo>
                    <a:pt x="1539862" y="69773"/>
                  </a:lnTo>
                  <a:lnTo>
                    <a:pt x="1497368" y="51803"/>
                  </a:lnTo>
                  <a:lnTo>
                    <a:pt x="1453616" y="36360"/>
                  </a:lnTo>
                  <a:lnTo>
                    <a:pt x="1408696" y="23507"/>
                  </a:lnTo>
                  <a:lnTo>
                    <a:pt x="1362710" y="13360"/>
                  </a:lnTo>
                  <a:lnTo>
                    <a:pt x="1315732" y="6007"/>
                  </a:lnTo>
                  <a:lnTo>
                    <a:pt x="1267866" y="1524"/>
                  </a:lnTo>
                  <a:lnTo>
                    <a:pt x="1219200" y="0"/>
                  </a:lnTo>
                  <a:lnTo>
                    <a:pt x="1216152" y="101"/>
                  </a:lnTo>
                  <a:lnTo>
                    <a:pt x="0" y="0"/>
                  </a:lnTo>
                  <a:lnTo>
                    <a:pt x="0" y="381000"/>
                  </a:lnTo>
                  <a:lnTo>
                    <a:pt x="555091" y="381000"/>
                  </a:lnTo>
                  <a:lnTo>
                    <a:pt x="539750" y="407809"/>
                  </a:lnTo>
                  <a:lnTo>
                    <a:pt x="519353" y="448957"/>
                  </a:lnTo>
                  <a:lnTo>
                    <a:pt x="501383" y="491451"/>
                  </a:lnTo>
                  <a:lnTo>
                    <a:pt x="485927" y="535203"/>
                  </a:lnTo>
                  <a:lnTo>
                    <a:pt x="473075" y="580123"/>
                  </a:lnTo>
                  <a:lnTo>
                    <a:pt x="462927" y="626110"/>
                  </a:lnTo>
                  <a:lnTo>
                    <a:pt x="455574" y="673087"/>
                  </a:lnTo>
                  <a:lnTo>
                    <a:pt x="451091" y="720953"/>
                  </a:lnTo>
                  <a:lnTo>
                    <a:pt x="449580" y="769620"/>
                  </a:lnTo>
                  <a:lnTo>
                    <a:pt x="451091" y="818299"/>
                  </a:lnTo>
                  <a:lnTo>
                    <a:pt x="455574" y="866165"/>
                  </a:lnTo>
                  <a:lnTo>
                    <a:pt x="462927" y="913142"/>
                  </a:lnTo>
                  <a:lnTo>
                    <a:pt x="473075" y="959129"/>
                  </a:lnTo>
                  <a:lnTo>
                    <a:pt x="485927" y="1004036"/>
                  </a:lnTo>
                  <a:lnTo>
                    <a:pt x="501383" y="1047788"/>
                  </a:lnTo>
                  <a:lnTo>
                    <a:pt x="519353" y="1090282"/>
                  </a:lnTo>
                  <a:lnTo>
                    <a:pt x="539750" y="1131430"/>
                  </a:lnTo>
                  <a:lnTo>
                    <a:pt x="562483" y="1171143"/>
                  </a:lnTo>
                  <a:lnTo>
                    <a:pt x="587463" y="1209319"/>
                  </a:lnTo>
                  <a:lnTo>
                    <a:pt x="614603" y="1245895"/>
                  </a:lnTo>
                  <a:lnTo>
                    <a:pt x="643813" y="1280756"/>
                  </a:lnTo>
                  <a:lnTo>
                    <a:pt x="674992" y="1313827"/>
                  </a:lnTo>
                  <a:lnTo>
                    <a:pt x="708063" y="1345006"/>
                  </a:lnTo>
                  <a:lnTo>
                    <a:pt x="742924" y="1374216"/>
                  </a:lnTo>
                  <a:lnTo>
                    <a:pt x="779500" y="1401356"/>
                  </a:lnTo>
                  <a:lnTo>
                    <a:pt x="817676" y="1426337"/>
                  </a:lnTo>
                  <a:lnTo>
                    <a:pt x="857389" y="1449070"/>
                  </a:lnTo>
                  <a:lnTo>
                    <a:pt x="898537" y="1469466"/>
                  </a:lnTo>
                  <a:lnTo>
                    <a:pt x="941031" y="1487436"/>
                  </a:lnTo>
                  <a:lnTo>
                    <a:pt x="984783" y="1502892"/>
                  </a:lnTo>
                  <a:lnTo>
                    <a:pt x="1029690" y="1515745"/>
                  </a:lnTo>
                  <a:lnTo>
                    <a:pt x="1075677" y="1525892"/>
                  </a:lnTo>
                  <a:lnTo>
                    <a:pt x="1122654" y="1533245"/>
                  </a:lnTo>
                  <a:lnTo>
                    <a:pt x="1170520" y="1537728"/>
                  </a:lnTo>
                  <a:lnTo>
                    <a:pt x="1219200" y="1539240"/>
                  </a:lnTo>
                  <a:lnTo>
                    <a:pt x="1267866" y="1537728"/>
                  </a:lnTo>
                  <a:lnTo>
                    <a:pt x="1267993" y="1537716"/>
                  </a:lnTo>
                  <a:lnTo>
                    <a:pt x="11654028" y="1537716"/>
                  </a:lnTo>
                  <a:lnTo>
                    <a:pt x="11654028" y="1155192"/>
                  </a:lnTo>
                  <a:close/>
                </a:path>
              </a:pathLst>
            </a:custGeom>
            <a:solidFill>
              <a:srgbClr val="001F5F"/>
            </a:solidFill>
          </p:spPr>
          <p:txBody>
            <a:bodyPr wrap="square" lIns="0" tIns="0" rIns="0" bIns="0" rtlCol="0"/>
            <a:lstStyle/>
            <a:p>
              <a:endParaRPr/>
            </a:p>
          </p:txBody>
        </p:sp>
        <p:sp>
          <p:nvSpPr>
            <p:cNvPr id="5" name="object 5"/>
            <p:cNvSpPr/>
            <p:nvPr/>
          </p:nvSpPr>
          <p:spPr>
            <a:xfrm>
              <a:off x="7149083" y="1749551"/>
              <a:ext cx="3636264" cy="3924300"/>
            </a:xfrm>
            <a:prstGeom prst="rect">
              <a:avLst/>
            </a:prstGeom>
            <a:blipFill>
              <a:blip r:embed="rId2" cstate="print"/>
              <a:stretch>
                <a:fillRect/>
              </a:stretch>
            </a:blipFill>
          </p:spPr>
          <p:txBody>
            <a:bodyPr wrap="square" lIns="0" tIns="0" rIns="0" bIns="0" rtlCol="0"/>
            <a:lstStyle/>
            <a:p>
              <a:endParaRPr/>
            </a:p>
          </p:txBody>
        </p:sp>
      </p:grpSp>
      <p:sp>
        <p:nvSpPr>
          <p:cNvPr id="6" name="object 6"/>
          <p:cNvSpPr txBox="1">
            <a:spLocks/>
          </p:cNvSpPr>
          <p:nvPr/>
        </p:nvSpPr>
        <p:spPr>
          <a:xfrm>
            <a:off x="2425064" y="293573"/>
            <a:ext cx="7342505" cy="848994"/>
          </a:xfrm>
          <a:prstGeom prst="rect">
            <a:avLst/>
          </a:prstGeom>
        </p:spPr>
        <p:txBody>
          <a:bodyPr vert="horz" wrap="square" lIns="0" tIns="12700"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5400" smtClean="0"/>
              <a:t>4. </a:t>
            </a:r>
            <a:r>
              <a:rPr lang="en-US" sz="5400" spc="-5" smtClean="0"/>
              <a:t>Feature</a:t>
            </a:r>
            <a:r>
              <a:rPr lang="en-US" sz="5400" spc="-25" smtClean="0"/>
              <a:t> </a:t>
            </a:r>
            <a:r>
              <a:rPr lang="en-US" sz="5400" spc="-5" smtClean="0"/>
              <a:t>engineering</a:t>
            </a:r>
            <a:endParaRPr lang="en-US" sz="5400"/>
          </a:p>
        </p:txBody>
      </p:sp>
      <p:sp>
        <p:nvSpPr>
          <p:cNvPr id="8" name="object 7"/>
          <p:cNvSpPr txBox="1"/>
          <p:nvPr/>
        </p:nvSpPr>
        <p:spPr>
          <a:xfrm>
            <a:off x="485343" y="1906651"/>
            <a:ext cx="5183505" cy="2648585"/>
          </a:xfrm>
          <a:prstGeom prst="rect">
            <a:avLst/>
          </a:prstGeom>
        </p:spPr>
        <p:txBody>
          <a:bodyPr vert="horz" wrap="square" lIns="0" tIns="12700" rIns="0" bIns="0" rtlCol="0">
            <a:spAutoFit/>
          </a:bodyPr>
          <a:lstStyle/>
          <a:p>
            <a:pPr marL="12700" marR="9525">
              <a:lnSpc>
                <a:spcPct val="100000"/>
              </a:lnSpc>
              <a:spcBef>
                <a:spcPts val="100"/>
              </a:spcBef>
            </a:pPr>
            <a:r>
              <a:rPr sz="1600" b="1" spc="-5" dirty="0">
                <a:solidFill>
                  <a:srgbClr val="404040"/>
                </a:solidFill>
                <a:latin typeface="Arial"/>
                <a:cs typeface="Arial"/>
              </a:rPr>
              <a:t>Feature engineering </a:t>
            </a:r>
            <a:r>
              <a:rPr sz="1800" spc="-5" dirty="0">
                <a:latin typeface="Arial"/>
                <a:cs typeface="Arial"/>
              </a:rPr>
              <a:t>is </a:t>
            </a:r>
            <a:r>
              <a:rPr sz="1800" dirty="0">
                <a:latin typeface="Arial"/>
                <a:cs typeface="Arial"/>
              </a:rPr>
              <a:t>the </a:t>
            </a:r>
            <a:r>
              <a:rPr sz="1800" spc="-5" dirty="0">
                <a:latin typeface="Arial"/>
                <a:cs typeface="Arial"/>
              </a:rPr>
              <a:t>process of using domain  </a:t>
            </a:r>
            <a:r>
              <a:rPr sz="1800" spc="-10" dirty="0">
                <a:latin typeface="Arial"/>
                <a:cs typeface="Arial"/>
              </a:rPr>
              <a:t>knowledge </a:t>
            </a:r>
            <a:r>
              <a:rPr sz="1800" dirty="0">
                <a:latin typeface="Arial"/>
                <a:cs typeface="Arial"/>
              </a:rPr>
              <a:t>of </a:t>
            </a:r>
            <a:r>
              <a:rPr sz="1800" spc="-5" dirty="0">
                <a:latin typeface="Arial"/>
                <a:cs typeface="Arial"/>
              </a:rPr>
              <a:t>the data </a:t>
            </a:r>
            <a:r>
              <a:rPr sz="1800" dirty="0">
                <a:latin typeface="Arial"/>
                <a:cs typeface="Arial"/>
              </a:rPr>
              <a:t>to </a:t>
            </a:r>
            <a:r>
              <a:rPr sz="1800" b="1" spc="-5" dirty="0">
                <a:solidFill>
                  <a:srgbClr val="006FC0"/>
                </a:solidFill>
                <a:latin typeface="Arial"/>
                <a:cs typeface="Arial"/>
              </a:rPr>
              <a:t>select </a:t>
            </a:r>
            <a:r>
              <a:rPr sz="1800" spc="-5" dirty="0">
                <a:latin typeface="Arial"/>
                <a:cs typeface="Arial"/>
              </a:rPr>
              <a:t>features or  </a:t>
            </a:r>
            <a:r>
              <a:rPr sz="1800" b="1" spc="-5" dirty="0">
                <a:solidFill>
                  <a:srgbClr val="C00000"/>
                </a:solidFill>
                <a:latin typeface="Arial"/>
                <a:cs typeface="Arial"/>
              </a:rPr>
              <a:t>generate </a:t>
            </a:r>
            <a:r>
              <a:rPr sz="1800" spc="-5" dirty="0">
                <a:latin typeface="Arial"/>
                <a:cs typeface="Arial"/>
              </a:rPr>
              <a:t>new features that allow machine learning  algorithms </a:t>
            </a:r>
            <a:r>
              <a:rPr sz="1800" dirty="0">
                <a:latin typeface="Arial"/>
                <a:cs typeface="Arial"/>
              </a:rPr>
              <a:t>to </a:t>
            </a:r>
            <a:r>
              <a:rPr sz="1800" spc="-15" dirty="0">
                <a:latin typeface="Arial"/>
                <a:cs typeface="Arial"/>
              </a:rPr>
              <a:t>work </a:t>
            </a:r>
            <a:r>
              <a:rPr sz="1800" spc="-5" dirty="0">
                <a:latin typeface="Arial"/>
                <a:cs typeface="Arial"/>
              </a:rPr>
              <a:t>more</a:t>
            </a:r>
            <a:r>
              <a:rPr sz="1800" spc="65" dirty="0">
                <a:latin typeface="Arial"/>
                <a:cs typeface="Arial"/>
              </a:rPr>
              <a:t> </a:t>
            </a:r>
            <a:r>
              <a:rPr sz="1800" spc="-20" dirty="0">
                <a:latin typeface="Arial"/>
                <a:cs typeface="Arial"/>
              </a:rPr>
              <a:t>accurately.</a:t>
            </a:r>
            <a:endParaRPr sz="1800">
              <a:latin typeface="Arial"/>
              <a:cs typeface="Arial"/>
            </a:endParaRPr>
          </a:p>
          <a:p>
            <a:pPr>
              <a:lnSpc>
                <a:spcPct val="100000"/>
              </a:lnSpc>
              <a:spcBef>
                <a:spcPts val="35"/>
              </a:spcBef>
            </a:pPr>
            <a:endParaRPr sz="1650">
              <a:latin typeface="Arial"/>
              <a:cs typeface="Arial"/>
            </a:endParaRPr>
          </a:p>
          <a:p>
            <a:pPr marL="12700" marR="601980">
              <a:lnSpc>
                <a:spcPct val="100000"/>
              </a:lnSpc>
            </a:pPr>
            <a:r>
              <a:rPr sz="1200" dirty="0">
                <a:latin typeface="Arial"/>
                <a:cs typeface="Arial"/>
              </a:rPr>
              <a:t>Coming </a:t>
            </a:r>
            <a:r>
              <a:rPr sz="1200" spc="-5" dirty="0">
                <a:latin typeface="Arial"/>
                <a:cs typeface="Arial"/>
              </a:rPr>
              <a:t>up with </a:t>
            </a:r>
            <a:r>
              <a:rPr sz="1200" dirty="0">
                <a:latin typeface="Arial"/>
                <a:cs typeface="Arial"/>
              </a:rPr>
              <a:t>features </a:t>
            </a:r>
            <a:r>
              <a:rPr sz="1200" spc="-5" dirty="0">
                <a:latin typeface="Arial"/>
                <a:cs typeface="Arial"/>
              </a:rPr>
              <a:t>is difficult, time-consuming, requires expert  knowledge.</a:t>
            </a:r>
            <a:endParaRPr sz="1200">
              <a:latin typeface="Arial"/>
              <a:cs typeface="Arial"/>
            </a:endParaRPr>
          </a:p>
          <a:p>
            <a:pPr>
              <a:lnSpc>
                <a:spcPct val="100000"/>
              </a:lnSpc>
            </a:pPr>
            <a:endParaRPr sz="1250">
              <a:latin typeface="Arial"/>
              <a:cs typeface="Arial"/>
            </a:endParaRPr>
          </a:p>
          <a:p>
            <a:pPr marL="12700" marR="257175">
              <a:lnSpc>
                <a:spcPct val="100000"/>
              </a:lnSpc>
              <a:spcBef>
                <a:spcPts val="5"/>
              </a:spcBef>
            </a:pPr>
            <a:r>
              <a:rPr sz="1200" dirty="0">
                <a:latin typeface="Arial"/>
                <a:cs typeface="Arial"/>
              </a:rPr>
              <a:t>Some </a:t>
            </a:r>
            <a:r>
              <a:rPr sz="1200" spc="-5" dirty="0">
                <a:latin typeface="Arial"/>
                <a:cs typeface="Arial"/>
              </a:rPr>
              <a:t>machine </a:t>
            </a:r>
            <a:r>
              <a:rPr sz="1200" dirty="0">
                <a:latin typeface="Arial"/>
                <a:cs typeface="Arial"/>
              </a:rPr>
              <a:t>learning </a:t>
            </a:r>
            <a:r>
              <a:rPr sz="1200" spc="-5" dirty="0">
                <a:latin typeface="Arial"/>
                <a:cs typeface="Arial"/>
              </a:rPr>
              <a:t>projects succeed and </a:t>
            </a:r>
            <a:r>
              <a:rPr sz="1200" dirty="0">
                <a:latin typeface="Arial"/>
                <a:cs typeface="Arial"/>
              </a:rPr>
              <a:t>some fail. </a:t>
            </a:r>
            <a:r>
              <a:rPr sz="1200" spc="5" dirty="0">
                <a:latin typeface="Arial"/>
                <a:cs typeface="Arial"/>
              </a:rPr>
              <a:t>What </a:t>
            </a:r>
            <a:r>
              <a:rPr sz="1200" dirty="0">
                <a:latin typeface="Arial"/>
                <a:cs typeface="Arial"/>
              </a:rPr>
              <a:t>makes</a:t>
            </a:r>
            <a:r>
              <a:rPr sz="1200" spc="-210" dirty="0">
                <a:latin typeface="Arial"/>
                <a:cs typeface="Arial"/>
              </a:rPr>
              <a:t> </a:t>
            </a:r>
            <a:r>
              <a:rPr sz="1200" dirty="0">
                <a:latin typeface="Arial"/>
                <a:cs typeface="Arial"/>
              </a:rPr>
              <a:t>the  </a:t>
            </a:r>
            <a:r>
              <a:rPr sz="1200" spc="-5" dirty="0">
                <a:latin typeface="Arial"/>
                <a:cs typeface="Arial"/>
              </a:rPr>
              <a:t>difference? Easily the </a:t>
            </a:r>
            <a:r>
              <a:rPr sz="1200" dirty="0">
                <a:latin typeface="Arial"/>
                <a:cs typeface="Arial"/>
              </a:rPr>
              <a:t>most </a:t>
            </a:r>
            <a:r>
              <a:rPr sz="1200" spc="-5" dirty="0">
                <a:latin typeface="Arial"/>
                <a:cs typeface="Arial"/>
              </a:rPr>
              <a:t>important </a:t>
            </a:r>
            <a:r>
              <a:rPr sz="1200" dirty="0">
                <a:latin typeface="Arial"/>
                <a:cs typeface="Arial"/>
              </a:rPr>
              <a:t>factor </a:t>
            </a:r>
            <a:r>
              <a:rPr sz="1200" spc="-5" dirty="0">
                <a:latin typeface="Arial"/>
                <a:cs typeface="Arial"/>
              </a:rPr>
              <a:t>is </a:t>
            </a:r>
            <a:r>
              <a:rPr sz="1200" dirty="0">
                <a:latin typeface="Arial"/>
                <a:cs typeface="Arial"/>
              </a:rPr>
              <a:t>the features</a:t>
            </a:r>
            <a:r>
              <a:rPr sz="1200" spc="-145" dirty="0">
                <a:latin typeface="Arial"/>
                <a:cs typeface="Arial"/>
              </a:rPr>
              <a:t> </a:t>
            </a:r>
            <a:r>
              <a:rPr sz="1200" spc="-5" dirty="0">
                <a:latin typeface="Arial"/>
                <a:cs typeface="Arial"/>
              </a:rPr>
              <a:t>used.</a:t>
            </a:r>
            <a:endParaRPr sz="1200">
              <a:latin typeface="Arial"/>
              <a:cs typeface="Arial"/>
            </a:endParaRPr>
          </a:p>
          <a:p>
            <a:pPr>
              <a:lnSpc>
                <a:spcPct val="100000"/>
              </a:lnSpc>
            </a:pPr>
            <a:endParaRPr sz="1250">
              <a:latin typeface="Arial"/>
              <a:cs typeface="Arial"/>
            </a:endParaRPr>
          </a:p>
          <a:p>
            <a:pPr marL="12700">
              <a:lnSpc>
                <a:spcPct val="100000"/>
              </a:lnSpc>
            </a:pPr>
            <a:r>
              <a:rPr sz="1200" dirty="0">
                <a:latin typeface="Arial"/>
                <a:cs typeface="Arial"/>
              </a:rPr>
              <a:t>Good </a:t>
            </a:r>
            <a:r>
              <a:rPr sz="1200" spc="-5" dirty="0">
                <a:latin typeface="Arial"/>
                <a:cs typeface="Arial"/>
              </a:rPr>
              <a:t>data preparation and </a:t>
            </a:r>
            <a:r>
              <a:rPr sz="1200" dirty="0">
                <a:latin typeface="Arial"/>
                <a:cs typeface="Arial"/>
              </a:rPr>
              <a:t>feature </a:t>
            </a:r>
            <a:r>
              <a:rPr sz="1200" spc="-5" dirty="0">
                <a:latin typeface="Arial"/>
                <a:cs typeface="Arial"/>
              </a:rPr>
              <a:t>engineering is integral </a:t>
            </a:r>
            <a:r>
              <a:rPr sz="1200" dirty="0">
                <a:latin typeface="Arial"/>
                <a:cs typeface="Arial"/>
              </a:rPr>
              <a:t>to better</a:t>
            </a:r>
            <a:r>
              <a:rPr sz="1200" spc="-110" dirty="0">
                <a:latin typeface="Arial"/>
                <a:cs typeface="Arial"/>
              </a:rPr>
              <a:t> </a:t>
            </a:r>
            <a:r>
              <a:rPr sz="1200" spc="-5" dirty="0">
                <a:latin typeface="Arial"/>
                <a:cs typeface="Arial"/>
              </a:rPr>
              <a:t>prediction</a:t>
            </a:r>
            <a:endParaRPr sz="1200">
              <a:latin typeface="Arial"/>
              <a:cs typeface="Arial"/>
            </a:endParaRPr>
          </a:p>
        </p:txBody>
      </p:sp>
    </p:spTree>
    <p:extLst>
      <p:ext uri="{BB962C8B-B14F-4D97-AF65-F5344CB8AC3E}">
        <p14:creationId xmlns:p14="http://schemas.microsoft.com/office/powerpoint/2010/main" val="922864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0"/>
            <a:ext cx="12192000" cy="1516380"/>
          </a:xfrm>
          <a:custGeom>
            <a:avLst/>
            <a:gdLst/>
            <a:ahLst/>
            <a:cxnLst/>
            <a:rect l="l" t="t" r="r" b="b"/>
            <a:pathLst>
              <a:path w="12192000" h="1516380">
                <a:moveTo>
                  <a:pt x="0" y="1516379"/>
                </a:moveTo>
                <a:lnTo>
                  <a:pt x="12192000" y="1516379"/>
                </a:lnTo>
                <a:lnTo>
                  <a:pt x="12192000" y="0"/>
                </a:lnTo>
                <a:lnTo>
                  <a:pt x="0" y="0"/>
                </a:lnTo>
                <a:lnTo>
                  <a:pt x="0" y="1516379"/>
                </a:lnTo>
                <a:close/>
              </a:path>
            </a:pathLst>
          </a:custGeom>
          <a:solidFill>
            <a:srgbClr val="F1F1F1"/>
          </a:solidFill>
        </p:spPr>
        <p:txBody>
          <a:bodyPr wrap="square" lIns="0" tIns="0" rIns="0" bIns="0" rtlCol="0"/>
          <a:lstStyle/>
          <a:p>
            <a:endParaRPr/>
          </a:p>
        </p:txBody>
      </p:sp>
      <p:grpSp>
        <p:nvGrpSpPr>
          <p:cNvPr id="3" name="object 3"/>
          <p:cNvGrpSpPr/>
          <p:nvPr/>
        </p:nvGrpSpPr>
        <p:grpSpPr>
          <a:xfrm>
            <a:off x="0" y="1773908"/>
            <a:ext cx="11654155" cy="4910455"/>
            <a:chOff x="0" y="1773908"/>
            <a:chExt cx="11654155" cy="4910455"/>
          </a:xfrm>
        </p:grpSpPr>
        <p:sp>
          <p:nvSpPr>
            <p:cNvPr id="4" name="object 4"/>
            <p:cNvSpPr/>
            <p:nvPr/>
          </p:nvSpPr>
          <p:spPr>
            <a:xfrm>
              <a:off x="0" y="5145023"/>
              <a:ext cx="11654155" cy="1539240"/>
            </a:xfrm>
            <a:custGeom>
              <a:avLst/>
              <a:gdLst/>
              <a:ahLst/>
              <a:cxnLst/>
              <a:rect l="l" t="t" r="r" b="b"/>
              <a:pathLst>
                <a:path w="11654155" h="1539240">
                  <a:moveTo>
                    <a:pt x="11654028" y="1155192"/>
                  </a:moveTo>
                  <a:lnTo>
                    <a:pt x="1885022" y="1155192"/>
                  </a:lnTo>
                  <a:lnTo>
                    <a:pt x="1885467" y="1154430"/>
                  </a:lnTo>
                  <a:lnTo>
                    <a:pt x="1898650" y="1131430"/>
                  </a:lnTo>
                  <a:lnTo>
                    <a:pt x="1919046" y="1090282"/>
                  </a:lnTo>
                  <a:lnTo>
                    <a:pt x="1937016" y="1047788"/>
                  </a:lnTo>
                  <a:lnTo>
                    <a:pt x="1952459" y="1004036"/>
                  </a:lnTo>
                  <a:lnTo>
                    <a:pt x="1965312" y="959129"/>
                  </a:lnTo>
                  <a:lnTo>
                    <a:pt x="1975459" y="913142"/>
                  </a:lnTo>
                  <a:lnTo>
                    <a:pt x="1982812" y="866165"/>
                  </a:lnTo>
                  <a:lnTo>
                    <a:pt x="1987296" y="818299"/>
                  </a:lnTo>
                  <a:lnTo>
                    <a:pt x="1988820" y="769620"/>
                  </a:lnTo>
                  <a:lnTo>
                    <a:pt x="1987296" y="720953"/>
                  </a:lnTo>
                  <a:lnTo>
                    <a:pt x="1982812" y="673087"/>
                  </a:lnTo>
                  <a:lnTo>
                    <a:pt x="1975459" y="626110"/>
                  </a:lnTo>
                  <a:lnTo>
                    <a:pt x="1965312" y="580123"/>
                  </a:lnTo>
                  <a:lnTo>
                    <a:pt x="1952459" y="535203"/>
                  </a:lnTo>
                  <a:lnTo>
                    <a:pt x="1937016" y="491451"/>
                  </a:lnTo>
                  <a:lnTo>
                    <a:pt x="1919046" y="448957"/>
                  </a:lnTo>
                  <a:lnTo>
                    <a:pt x="1898650" y="407809"/>
                  </a:lnTo>
                  <a:lnTo>
                    <a:pt x="1875904" y="368109"/>
                  </a:lnTo>
                  <a:lnTo>
                    <a:pt x="1850923" y="329920"/>
                  </a:lnTo>
                  <a:lnTo>
                    <a:pt x="1823796" y="293344"/>
                  </a:lnTo>
                  <a:lnTo>
                    <a:pt x="1794586" y="258483"/>
                  </a:lnTo>
                  <a:lnTo>
                    <a:pt x="1763407" y="225412"/>
                  </a:lnTo>
                  <a:lnTo>
                    <a:pt x="1730336" y="194233"/>
                  </a:lnTo>
                  <a:lnTo>
                    <a:pt x="1695475" y="165023"/>
                  </a:lnTo>
                  <a:lnTo>
                    <a:pt x="1658899" y="137896"/>
                  </a:lnTo>
                  <a:lnTo>
                    <a:pt x="1620710" y="112915"/>
                  </a:lnTo>
                  <a:lnTo>
                    <a:pt x="1604010" y="103352"/>
                  </a:lnTo>
                  <a:lnTo>
                    <a:pt x="1604010" y="769620"/>
                  </a:lnTo>
                  <a:lnTo>
                    <a:pt x="1601000" y="817892"/>
                  </a:lnTo>
                  <a:lnTo>
                    <a:pt x="1592249" y="864374"/>
                  </a:lnTo>
                  <a:lnTo>
                    <a:pt x="1578089" y="908710"/>
                  </a:lnTo>
                  <a:lnTo>
                    <a:pt x="1558912" y="950531"/>
                  </a:lnTo>
                  <a:lnTo>
                    <a:pt x="1535049" y="989469"/>
                  </a:lnTo>
                  <a:lnTo>
                    <a:pt x="1506867" y="1025194"/>
                  </a:lnTo>
                  <a:lnTo>
                    <a:pt x="1474736" y="1057313"/>
                  </a:lnTo>
                  <a:lnTo>
                    <a:pt x="1439024" y="1085494"/>
                  </a:lnTo>
                  <a:lnTo>
                    <a:pt x="1400073" y="1109345"/>
                  </a:lnTo>
                  <a:lnTo>
                    <a:pt x="1358252" y="1128534"/>
                  </a:lnTo>
                  <a:lnTo>
                    <a:pt x="1313929" y="1142682"/>
                  </a:lnTo>
                  <a:lnTo>
                    <a:pt x="1267447" y="1151432"/>
                  </a:lnTo>
                  <a:lnTo>
                    <a:pt x="1219200" y="1154430"/>
                  </a:lnTo>
                  <a:lnTo>
                    <a:pt x="1170927" y="1151432"/>
                  </a:lnTo>
                  <a:lnTo>
                    <a:pt x="1124445" y="1142682"/>
                  </a:lnTo>
                  <a:lnTo>
                    <a:pt x="1080109" y="1128534"/>
                  </a:lnTo>
                  <a:lnTo>
                    <a:pt x="1038288" y="1109345"/>
                  </a:lnTo>
                  <a:lnTo>
                    <a:pt x="999350" y="1085494"/>
                  </a:lnTo>
                  <a:lnTo>
                    <a:pt x="963625" y="1057313"/>
                  </a:lnTo>
                  <a:lnTo>
                    <a:pt x="931506" y="1025194"/>
                  </a:lnTo>
                  <a:lnTo>
                    <a:pt x="903325" y="989469"/>
                  </a:lnTo>
                  <a:lnTo>
                    <a:pt x="879475" y="950531"/>
                  </a:lnTo>
                  <a:lnTo>
                    <a:pt x="860285" y="908710"/>
                  </a:lnTo>
                  <a:lnTo>
                    <a:pt x="846137" y="864374"/>
                  </a:lnTo>
                  <a:lnTo>
                    <a:pt x="837387" y="817892"/>
                  </a:lnTo>
                  <a:lnTo>
                    <a:pt x="834390" y="769620"/>
                  </a:lnTo>
                  <a:lnTo>
                    <a:pt x="837387" y="721360"/>
                  </a:lnTo>
                  <a:lnTo>
                    <a:pt x="846137" y="674878"/>
                  </a:lnTo>
                  <a:lnTo>
                    <a:pt x="860285" y="630542"/>
                  </a:lnTo>
                  <a:lnTo>
                    <a:pt x="879475" y="588721"/>
                  </a:lnTo>
                  <a:lnTo>
                    <a:pt x="903325" y="549783"/>
                  </a:lnTo>
                  <a:lnTo>
                    <a:pt x="931506" y="514057"/>
                  </a:lnTo>
                  <a:lnTo>
                    <a:pt x="963625" y="481939"/>
                  </a:lnTo>
                  <a:lnTo>
                    <a:pt x="999350" y="453758"/>
                  </a:lnTo>
                  <a:lnTo>
                    <a:pt x="1038288" y="429907"/>
                  </a:lnTo>
                  <a:lnTo>
                    <a:pt x="1080109" y="410718"/>
                  </a:lnTo>
                  <a:lnTo>
                    <a:pt x="1124445" y="396570"/>
                  </a:lnTo>
                  <a:lnTo>
                    <a:pt x="1170927" y="387819"/>
                  </a:lnTo>
                  <a:lnTo>
                    <a:pt x="1219200" y="384810"/>
                  </a:lnTo>
                  <a:lnTo>
                    <a:pt x="1267447" y="387819"/>
                  </a:lnTo>
                  <a:lnTo>
                    <a:pt x="1313929" y="396570"/>
                  </a:lnTo>
                  <a:lnTo>
                    <a:pt x="1358252" y="410718"/>
                  </a:lnTo>
                  <a:lnTo>
                    <a:pt x="1400073" y="429907"/>
                  </a:lnTo>
                  <a:lnTo>
                    <a:pt x="1439024" y="453758"/>
                  </a:lnTo>
                  <a:lnTo>
                    <a:pt x="1474736" y="481939"/>
                  </a:lnTo>
                  <a:lnTo>
                    <a:pt x="1506867" y="514057"/>
                  </a:lnTo>
                  <a:lnTo>
                    <a:pt x="1535049" y="549783"/>
                  </a:lnTo>
                  <a:lnTo>
                    <a:pt x="1558912" y="588721"/>
                  </a:lnTo>
                  <a:lnTo>
                    <a:pt x="1578089" y="630542"/>
                  </a:lnTo>
                  <a:lnTo>
                    <a:pt x="1592249" y="674878"/>
                  </a:lnTo>
                  <a:lnTo>
                    <a:pt x="1601000" y="721360"/>
                  </a:lnTo>
                  <a:lnTo>
                    <a:pt x="1604010" y="769620"/>
                  </a:lnTo>
                  <a:lnTo>
                    <a:pt x="1604010" y="103352"/>
                  </a:lnTo>
                  <a:lnTo>
                    <a:pt x="1539862" y="69773"/>
                  </a:lnTo>
                  <a:lnTo>
                    <a:pt x="1497368" y="51803"/>
                  </a:lnTo>
                  <a:lnTo>
                    <a:pt x="1453616" y="36360"/>
                  </a:lnTo>
                  <a:lnTo>
                    <a:pt x="1408696" y="23507"/>
                  </a:lnTo>
                  <a:lnTo>
                    <a:pt x="1362710" y="13360"/>
                  </a:lnTo>
                  <a:lnTo>
                    <a:pt x="1315732" y="6007"/>
                  </a:lnTo>
                  <a:lnTo>
                    <a:pt x="1267866" y="1524"/>
                  </a:lnTo>
                  <a:lnTo>
                    <a:pt x="1219200" y="0"/>
                  </a:lnTo>
                  <a:lnTo>
                    <a:pt x="1216152" y="101"/>
                  </a:lnTo>
                  <a:lnTo>
                    <a:pt x="0" y="0"/>
                  </a:lnTo>
                  <a:lnTo>
                    <a:pt x="0" y="381000"/>
                  </a:lnTo>
                  <a:lnTo>
                    <a:pt x="555091" y="381000"/>
                  </a:lnTo>
                  <a:lnTo>
                    <a:pt x="539750" y="407809"/>
                  </a:lnTo>
                  <a:lnTo>
                    <a:pt x="519353" y="448957"/>
                  </a:lnTo>
                  <a:lnTo>
                    <a:pt x="501383" y="491451"/>
                  </a:lnTo>
                  <a:lnTo>
                    <a:pt x="485927" y="535203"/>
                  </a:lnTo>
                  <a:lnTo>
                    <a:pt x="473075" y="580123"/>
                  </a:lnTo>
                  <a:lnTo>
                    <a:pt x="462927" y="626110"/>
                  </a:lnTo>
                  <a:lnTo>
                    <a:pt x="455574" y="673087"/>
                  </a:lnTo>
                  <a:lnTo>
                    <a:pt x="451091" y="720953"/>
                  </a:lnTo>
                  <a:lnTo>
                    <a:pt x="449580" y="769620"/>
                  </a:lnTo>
                  <a:lnTo>
                    <a:pt x="451091" y="818299"/>
                  </a:lnTo>
                  <a:lnTo>
                    <a:pt x="455574" y="866165"/>
                  </a:lnTo>
                  <a:lnTo>
                    <a:pt x="462927" y="913142"/>
                  </a:lnTo>
                  <a:lnTo>
                    <a:pt x="473075" y="959129"/>
                  </a:lnTo>
                  <a:lnTo>
                    <a:pt x="485927" y="1004036"/>
                  </a:lnTo>
                  <a:lnTo>
                    <a:pt x="501383" y="1047788"/>
                  </a:lnTo>
                  <a:lnTo>
                    <a:pt x="519353" y="1090282"/>
                  </a:lnTo>
                  <a:lnTo>
                    <a:pt x="539750" y="1131430"/>
                  </a:lnTo>
                  <a:lnTo>
                    <a:pt x="562483" y="1171143"/>
                  </a:lnTo>
                  <a:lnTo>
                    <a:pt x="587463" y="1209319"/>
                  </a:lnTo>
                  <a:lnTo>
                    <a:pt x="614603" y="1245895"/>
                  </a:lnTo>
                  <a:lnTo>
                    <a:pt x="643813" y="1280756"/>
                  </a:lnTo>
                  <a:lnTo>
                    <a:pt x="674992" y="1313827"/>
                  </a:lnTo>
                  <a:lnTo>
                    <a:pt x="708063" y="1345006"/>
                  </a:lnTo>
                  <a:lnTo>
                    <a:pt x="742924" y="1374216"/>
                  </a:lnTo>
                  <a:lnTo>
                    <a:pt x="779500" y="1401356"/>
                  </a:lnTo>
                  <a:lnTo>
                    <a:pt x="817676" y="1426337"/>
                  </a:lnTo>
                  <a:lnTo>
                    <a:pt x="857389" y="1449070"/>
                  </a:lnTo>
                  <a:lnTo>
                    <a:pt x="898537" y="1469466"/>
                  </a:lnTo>
                  <a:lnTo>
                    <a:pt x="941031" y="1487436"/>
                  </a:lnTo>
                  <a:lnTo>
                    <a:pt x="984783" y="1502892"/>
                  </a:lnTo>
                  <a:lnTo>
                    <a:pt x="1029690" y="1515745"/>
                  </a:lnTo>
                  <a:lnTo>
                    <a:pt x="1075677" y="1525892"/>
                  </a:lnTo>
                  <a:lnTo>
                    <a:pt x="1122654" y="1533245"/>
                  </a:lnTo>
                  <a:lnTo>
                    <a:pt x="1170520" y="1537728"/>
                  </a:lnTo>
                  <a:lnTo>
                    <a:pt x="1219200" y="1539240"/>
                  </a:lnTo>
                  <a:lnTo>
                    <a:pt x="1267866" y="1537728"/>
                  </a:lnTo>
                  <a:lnTo>
                    <a:pt x="1267993" y="1537716"/>
                  </a:lnTo>
                  <a:lnTo>
                    <a:pt x="11654028" y="1537716"/>
                  </a:lnTo>
                  <a:lnTo>
                    <a:pt x="11654028" y="1155192"/>
                  </a:lnTo>
                  <a:close/>
                </a:path>
              </a:pathLst>
            </a:custGeom>
            <a:solidFill>
              <a:srgbClr val="001F5F"/>
            </a:solidFill>
          </p:spPr>
          <p:txBody>
            <a:bodyPr wrap="square" lIns="0" tIns="0" rIns="0" bIns="0" rtlCol="0"/>
            <a:lstStyle/>
            <a:p>
              <a:endParaRPr/>
            </a:p>
          </p:txBody>
        </p:sp>
        <p:sp>
          <p:nvSpPr>
            <p:cNvPr id="5" name="object 5"/>
            <p:cNvSpPr/>
            <p:nvPr/>
          </p:nvSpPr>
          <p:spPr>
            <a:xfrm>
              <a:off x="3872465" y="1773908"/>
              <a:ext cx="4504205" cy="4046652"/>
            </a:xfrm>
            <a:prstGeom prst="rect">
              <a:avLst/>
            </a:prstGeom>
            <a:blipFill>
              <a:blip r:embed="rId2" cstate="print"/>
              <a:stretch>
                <a:fillRect/>
              </a:stretch>
            </a:blipFill>
          </p:spPr>
          <p:txBody>
            <a:bodyPr wrap="square" lIns="0" tIns="0" rIns="0" bIns="0" rtlCol="0"/>
            <a:lstStyle/>
            <a:p>
              <a:endParaRPr/>
            </a:p>
          </p:txBody>
        </p:sp>
      </p:grpSp>
      <p:sp>
        <p:nvSpPr>
          <p:cNvPr id="6" name="object 6"/>
          <p:cNvSpPr txBox="1">
            <a:spLocks/>
          </p:cNvSpPr>
          <p:nvPr/>
        </p:nvSpPr>
        <p:spPr>
          <a:xfrm>
            <a:off x="2425064" y="293573"/>
            <a:ext cx="7342505" cy="848994"/>
          </a:xfrm>
          <a:prstGeom prst="rect">
            <a:avLst/>
          </a:prstGeom>
        </p:spPr>
        <p:txBody>
          <a:bodyPr vert="horz" wrap="square" lIns="0" tIns="12700"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5400" smtClean="0"/>
              <a:t>4. </a:t>
            </a:r>
            <a:r>
              <a:rPr lang="en-US" sz="5400" spc="-5" smtClean="0"/>
              <a:t>Feature</a:t>
            </a:r>
            <a:r>
              <a:rPr lang="en-US" sz="5400" spc="-25" smtClean="0"/>
              <a:t> </a:t>
            </a:r>
            <a:r>
              <a:rPr lang="en-US" sz="5400" spc="-5" smtClean="0"/>
              <a:t>engineering</a:t>
            </a:r>
            <a:endParaRPr lang="en-US" sz="5400"/>
          </a:p>
        </p:txBody>
      </p:sp>
    </p:spTree>
    <p:extLst>
      <p:ext uri="{BB962C8B-B14F-4D97-AF65-F5344CB8AC3E}">
        <p14:creationId xmlns:p14="http://schemas.microsoft.com/office/powerpoint/2010/main" val="2496870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0"/>
            <a:ext cx="12192000" cy="1516380"/>
          </a:xfrm>
          <a:custGeom>
            <a:avLst/>
            <a:gdLst/>
            <a:ahLst/>
            <a:cxnLst/>
            <a:rect l="l" t="t" r="r" b="b"/>
            <a:pathLst>
              <a:path w="12192000" h="1516380">
                <a:moveTo>
                  <a:pt x="0" y="1516379"/>
                </a:moveTo>
                <a:lnTo>
                  <a:pt x="12192000" y="1516379"/>
                </a:lnTo>
                <a:lnTo>
                  <a:pt x="12192000" y="0"/>
                </a:lnTo>
                <a:lnTo>
                  <a:pt x="0" y="0"/>
                </a:lnTo>
                <a:lnTo>
                  <a:pt x="0" y="1516379"/>
                </a:lnTo>
                <a:close/>
              </a:path>
            </a:pathLst>
          </a:custGeom>
          <a:solidFill>
            <a:srgbClr val="F1F1F1"/>
          </a:solidFill>
        </p:spPr>
        <p:txBody>
          <a:bodyPr wrap="square" lIns="0" tIns="0" rIns="0" bIns="0" rtlCol="0"/>
          <a:lstStyle/>
          <a:p>
            <a:endParaRPr/>
          </a:p>
        </p:txBody>
      </p:sp>
      <p:grpSp>
        <p:nvGrpSpPr>
          <p:cNvPr id="3" name="object 3"/>
          <p:cNvGrpSpPr/>
          <p:nvPr/>
        </p:nvGrpSpPr>
        <p:grpSpPr>
          <a:xfrm>
            <a:off x="0" y="2287523"/>
            <a:ext cx="11654155" cy="4396740"/>
            <a:chOff x="0" y="2287523"/>
            <a:chExt cx="11654155" cy="4396740"/>
          </a:xfrm>
        </p:grpSpPr>
        <p:sp>
          <p:nvSpPr>
            <p:cNvPr id="4" name="object 4"/>
            <p:cNvSpPr/>
            <p:nvPr/>
          </p:nvSpPr>
          <p:spPr>
            <a:xfrm>
              <a:off x="0" y="5145023"/>
              <a:ext cx="11654155" cy="1539240"/>
            </a:xfrm>
            <a:custGeom>
              <a:avLst/>
              <a:gdLst/>
              <a:ahLst/>
              <a:cxnLst/>
              <a:rect l="l" t="t" r="r" b="b"/>
              <a:pathLst>
                <a:path w="11654155" h="1539240">
                  <a:moveTo>
                    <a:pt x="11654028" y="1155192"/>
                  </a:moveTo>
                  <a:lnTo>
                    <a:pt x="1885022" y="1155192"/>
                  </a:lnTo>
                  <a:lnTo>
                    <a:pt x="1885467" y="1154430"/>
                  </a:lnTo>
                  <a:lnTo>
                    <a:pt x="1898650" y="1131430"/>
                  </a:lnTo>
                  <a:lnTo>
                    <a:pt x="1919046" y="1090282"/>
                  </a:lnTo>
                  <a:lnTo>
                    <a:pt x="1937016" y="1047788"/>
                  </a:lnTo>
                  <a:lnTo>
                    <a:pt x="1952459" y="1004036"/>
                  </a:lnTo>
                  <a:lnTo>
                    <a:pt x="1965312" y="959129"/>
                  </a:lnTo>
                  <a:lnTo>
                    <a:pt x="1975459" y="913142"/>
                  </a:lnTo>
                  <a:lnTo>
                    <a:pt x="1982812" y="866165"/>
                  </a:lnTo>
                  <a:lnTo>
                    <a:pt x="1987296" y="818299"/>
                  </a:lnTo>
                  <a:lnTo>
                    <a:pt x="1988820" y="769620"/>
                  </a:lnTo>
                  <a:lnTo>
                    <a:pt x="1987296" y="720953"/>
                  </a:lnTo>
                  <a:lnTo>
                    <a:pt x="1982812" y="673087"/>
                  </a:lnTo>
                  <a:lnTo>
                    <a:pt x="1975459" y="626110"/>
                  </a:lnTo>
                  <a:lnTo>
                    <a:pt x="1965312" y="580123"/>
                  </a:lnTo>
                  <a:lnTo>
                    <a:pt x="1952459" y="535203"/>
                  </a:lnTo>
                  <a:lnTo>
                    <a:pt x="1937016" y="491451"/>
                  </a:lnTo>
                  <a:lnTo>
                    <a:pt x="1919046" y="448957"/>
                  </a:lnTo>
                  <a:lnTo>
                    <a:pt x="1898650" y="407809"/>
                  </a:lnTo>
                  <a:lnTo>
                    <a:pt x="1875904" y="368109"/>
                  </a:lnTo>
                  <a:lnTo>
                    <a:pt x="1850923" y="329920"/>
                  </a:lnTo>
                  <a:lnTo>
                    <a:pt x="1823796" y="293344"/>
                  </a:lnTo>
                  <a:lnTo>
                    <a:pt x="1794586" y="258483"/>
                  </a:lnTo>
                  <a:lnTo>
                    <a:pt x="1763407" y="225412"/>
                  </a:lnTo>
                  <a:lnTo>
                    <a:pt x="1730336" y="194233"/>
                  </a:lnTo>
                  <a:lnTo>
                    <a:pt x="1695475" y="165023"/>
                  </a:lnTo>
                  <a:lnTo>
                    <a:pt x="1658899" y="137896"/>
                  </a:lnTo>
                  <a:lnTo>
                    <a:pt x="1620710" y="112915"/>
                  </a:lnTo>
                  <a:lnTo>
                    <a:pt x="1604010" y="103352"/>
                  </a:lnTo>
                  <a:lnTo>
                    <a:pt x="1604010" y="769620"/>
                  </a:lnTo>
                  <a:lnTo>
                    <a:pt x="1601000" y="817892"/>
                  </a:lnTo>
                  <a:lnTo>
                    <a:pt x="1592249" y="864374"/>
                  </a:lnTo>
                  <a:lnTo>
                    <a:pt x="1578089" y="908710"/>
                  </a:lnTo>
                  <a:lnTo>
                    <a:pt x="1558912" y="950531"/>
                  </a:lnTo>
                  <a:lnTo>
                    <a:pt x="1535049" y="989469"/>
                  </a:lnTo>
                  <a:lnTo>
                    <a:pt x="1506867" y="1025194"/>
                  </a:lnTo>
                  <a:lnTo>
                    <a:pt x="1474736" y="1057313"/>
                  </a:lnTo>
                  <a:lnTo>
                    <a:pt x="1439024" y="1085494"/>
                  </a:lnTo>
                  <a:lnTo>
                    <a:pt x="1400073" y="1109345"/>
                  </a:lnTo>
                  <a:lnTo>
                    <a:pt x="1358252" y="1128534"/>
                  </a:lnTo>
                  <a:lnTo>
                    <a:pt x="1313929" y="1142682"/>
                  </a:lnTo>
                  <a:lnTo>
                    <a:pt x="1267447" y="1151432"/>
                  </a:lnTo>
                  <a:lnTo>
                    <a:pt x="1219200" y="1154430"/>
                  </a:lnTo>
                  <a:lnTo>
                    <a:pt x="1170927" y="1151432"/>
                  </a:lnTo>
                  <a:lnTo>
                    <a:pt x="1124445" y="1142682"/>
                  </a:lnTo>
                  <a:lnTo>
                    <a:pt x="1080109" y="1128534"/>
                  </a:lnTo>
                  <a:lnTo>
                    <a:pt x="1038288" y="1109345"/>
                  </a:lnTo>
                  <a:lnTo>
                    <a:pt x="999350" y="1085494"/>
                  </a:lnTo>
                  <a:lnTo>
                    <a:pt x="963625" y="1057313"/>
                  </a:lnTo>
                  <a:lnTo>
                    <a:pt x="931506" y="1025194"/>
                  </a:lnTo>
                  <a:lnTo>
                    <a:pt x="903325" y="989469"/>
                  </a:lnTo>
                  <a:lnTo>
                    <a:pt x="879475" y="950531"/>
                  </a:lnTo>
                  <a:lnTo>
                    <a:pt x="860285" y="908710"/>
                  </a:lnTo>
                  <a:lnTo>
                    <a:pt x="846137" y="864374"/>
                  </a:lnTo>
                  <a:lnTo>
                    <a:pt x="837387" y="817892"/>
                  </a:lnTo>
                  <a:lnTo>
                    <a:pt x="834390" y="769620"/>
                  </a:lnTo>
                  <a:lnTo>
                    <a:pt x="837387" y="721360"/>
                  </a:lnTo>
                  <a:lnTo>
                    <a:pt x="846137" y="674878"/>
                  </a:lnTo>
                  <a:lnTo>
                    <a:pt x="860285" y="630542"/>
                  </a:lnTo>
                  <a:lnTo>
                    <a:pt x="879475" y="588721"/>
                  </a:lnTo>
                  <a:lnTo>
                    <a:pt x="903325" y="549783"/>
                  </a:lnTo>
                  <a:lnTo>
                    <a:pt x="931506" y="514057"/>
                  </a:lnTo>
                  <a:lnTo>
                    <a:pt x="963625" y="481939"/>
                  </a:lnTo>
                  <a:lnTo>
                    <a:pt x="999350" y="453758"/>
                  </a:lnTo>
                  <a:lnTo>
                    <a:pt x="1038288" y="429907"/>
                  </a:lnTo>
                  <a:lnTo>
                    <a:pt x="1080109" y="410718"/>
                  </a:lnTo>
                  <a:lnTo>
                    <a:pt x="1124445" y="396570"/>
                  </a:lnTo>
                  <a:lnTo>
                    <a:pt x="1170927" y="387819"/>
                  </a:lnTo>
                  <a:lnTo>
                    <a:pt x="1219200" y="384810"/>
                  </a:lnTo>
                  <a:lnTo>
                    <a:pt x="1267447" y="387819"/>
                  </a:lnTo>
                  <a:lnTo>
                    <a:pt x="1313929" y="396570"/>
                  </a:lnTo>
                  <a:lnTo>
                    <a:pt x="1358252" y="410718"/>
                  </a:lnTo>
                  <a:lnTo>
                    <a:pt x="1400073" y="429907"/>
                  </a:lnTo>
                  <a:lnTo>
                    <a:pt x="1439024" y="453758"/>
                  </a:lnTo>
                  <a:lnTo>
                    <a:pt x="1474736" y="481939"/>
                  </a:lnTo>
                  <a:lnTo>
                    <a:pt x="1506867" y="514057"/>
                  </a:lnTo>
                  <a:lnTo>
                    <a:pt x="1535049" y="549783"/>
                  </a:lnTo>
                  <a:lnTo>
                    <a:pt x="1558912" y="588721"/>
                  </a:lnTo>
                  <a:lnTo>
                    <a:pt x="1578089" y="630542"/>
                  </a:lnTo>
                  <a:lnTo>
                    <a:pt x="1592249" y="674878"/>
                  </a:lnTo>
                  <a:lnTo>
                    <a:pt x="1601000" y="721360"/>
                  </a:lnTo>
                  <a:lnTo>
                    <a:pt x="1604010" y="769620"/>
                  </a:lnTo>
                  <a:lnTo>
                    <a:pt x="1604010" y="103352"/>
                  </a:lnTo>
                  <a:lnTo>
                    <a:pt x="1539862" y="69773"/>
                  </a:lnTo>
                  <a:lnTo>
                    <a:pt x="1497368" y="51803"/>
                  </a:lnTo>
                  <a:lnTo>
                    <a:pt x="1453616" y="36360"/>
                  </a:lnTo>
                  <a:lnTo>
                    <a:pt x="1408696" y="23507"/>
                  </a:lnTo>
                  <a:lnTo>
                    <a:pt x="1362710" y="13360"/>
                  </a:lnTo>
                  <a:lnTo>
                    <a:pt x="1315732" y="6007"/>
                  </a:lnTo>
                  <a:lnTo>
                    <a:pt x="1267866" y="1524"/>
                  </a:lnTo>
                  <a:lnTo>
                    <a:pt x="1219200" y="0"/>
                  </a:lnTo>
                  <a:lnTo>
                    <a:pt x="1216152" y="101"/>
                  </a:lnTo>
                  <a:lnTo>
                    <a:pt x="0" y="0"/>
                  </a:lnTo>
                  <a:lnTo>
                    <a:pt x="0" y="381000"/>
                  </a:lnTo>
                  <a:lnTo>
                    <a:pt x="555091" y="381000"/>
                  </a:lnTo>
                  <a:lnTo>
                    <a:pt x="539750" y="407809"/>
                  </a:lnTo>
                  <a:lnTo>
                    <a:pt x="519353" y="448957"/>
                  </a:lnTo>
                  <a:lnTo>
                    <a:pt x="501383" y="491451"/>
                  </a:lnTo>
                  <a:lnTo>
                    <a:pt x="485927" y="535203"/>
                  </a:lnTo>
                  <a:lnTo>
                    <a:pt x="473075" y="580123"/>
                  </a:lnTo>
                  <a:lnTo>
                    <a:pt x="462927" y="626110"/>
                  </a:lnTo>
                  <a:lnTo>
                    <a:pt x="455574" y="673087"/>
                  </a:lnTo>
                  <a:lnTo>
                    <a:pt x="451091" y="720953"/>
                  </a:lnTo>
                  <a:lnTo>
                    <a:pt x="449580" y="769620"/>
                  </a:lnTo>
                  <a:lnTo>
                    <a:pt x="451091" y="818299"/>
                  </a:lnTo>
                  <a:lnTo>
                    <a:pt x="455574" y="866165"/>
                  </a:lnTo>
                  <a:lnTo>
                    <a:pt x="462927" y="913142"/>
                  </a:lnTo>
                  <a:lnTo>
                    <a:pt x="473075" y="959129"/>
                  </a:lnTo>
                  <a:lnTo>
                    <a:pt x="485927" y="1004036"/>
                  </a:lnTo>
                  <a:lnTo>
                    <a:pt x="501383" y="1047788"/>
                  </a:lnTo>
                  <a:lnTo>
                    <a:pt x="519353" y="1090282"/>
                  </a:lnTo>
                  <a:lnTo>
                    <a:pt x="539750" y="1131430"/>
                  </a:lnTo>
                  <a:lnTo>
                    <a:pt x="562483" y="1171143"/>
                  </a:lnTo>
                  <a:lnTo>
                    <a:pt x="587463" y="1209319"/>
                  </a:lnTo>
                  <a:lnTo>
                    <a:pt x="614603" y="1245895"/>
                  </a:lnTo>
                  <a:lnTo>
                    <a:pt x="643813" y="1280756"/>
                  </a:lnTo>
                  <a:lnTo>
                    <a:pt x="674992" y="1313827"/>
                  </a:lnTo>
                  <a:lnTo>
                    <a:pt x="708063" y="1345006"/>
                  </a:lnTo>
                  <a:lnTo>
                    <a:pt x="742924" y="1374216"/>
                  </a:lnTo>
                  <a:lnTo>
                    <a:pt x="779500" y="1401356"/>
                  </a:lnTo>
                  <a:lnTo>
                    <a:pt x="817676" y="1426337"/>
                  </a:lnTo>
                  <a:lnTo>
                    <a:pt x="857389" y="1449070"/>
                  </a:lnTo>
                  <a:lnTo>
                    <a:pt x="898537" y="1469466"/>
                  </a:lnTo>
                  <a:lnTo>
                    <a:pt x="941031" y="1487436"/>
                  </a:lnTo>
                  <a:lnTo>
                    <a:pt x="984783" y="1502892"/>
                  </a:lnTo>
                  <a:lnTo>
                    <a:pt x="1029690" y="1515745"/>
                  </a:lnTo>
                  <a:lnTo>
                    <a:pt x="1075677" y="1525892"/>
                  </a:lnTo>
                  <a:lnTo>
                    <a:pt x="1122654" y="1533245"/>
                  </a:lnTo>
                  <a:lnTo>
                    <a:pt x="1170520" y="1537728"/>
                  </a:lnTo>
                  <a:lnTo>
                    <a:pt x="1219200" y="1539240"/>
                  </a:lnTo>
                  <a:lnTo>
                    <a:pt x="1267866" y="1537728"/>
                  </a:lnTo>
                  <a:lnTo>
                    <a:pt x="1267993" y="1537716"/>
                  </a:lnTo>
                  <a:lnTo>
                    <a:pt x="11654028" y="1537716"/>
                  </a:lnTo>
                  <a:lnTo>
                    <a:pt x="11654028" y="1155192"/>
                  </a:lnTo>
                  <a:close/>
                </a:path>
              </a:pathLst>
            </a:custGeom>
            <a:solidFill>
              <a:srgbClr val="001F5F"/>
            </a:solidFill>
          </p:spPr>
          <p:txBody>
            <a:bodyPr wrap="square" lIns="0" tIns="0" rIns="0" bIns="0" rtlCol="0"/>
            <a:lstStyle/>
            <a:p>
              <a:endParaRPr/>
            </a:p>
          </p:txBody>
        </p:sp>
        <p:sp>
          <p:nvSpPr>
            <p:cNvPr id="5" name="object 5"/>
            <p:cNvSpPr/>
            <p:nvPr/>
          </p:nvSpPr>
          <p:spPr>
            <a:xfrm>
              <a:off x="1732788" y="2287523"/>
              <a:ext cx="8726423" cy="3025140"/>
            </a:xfrm>
            <a:prstGeom prst="rect">
              <a:avLst/>
            </a:prstGeom>
            <a:blipFill>
              <a:blip r:embed="rId2" cstate="print"/>
              <a:stretch>
                <a:fillRect/>
              </a:stretch>
            </a:blipFill>
          </p:spPr>
          <p:txBody>
            <a:bodyPr wrap="square" lIns="0" tIns="0" rIns="0" bIns="0" rtlCol="0"/>
            <a:lstStyle/>
            <a:p>
              <a:endParaRPr/>
            </a:p>
          </p:txBody>
        </p:sp>
      </p:grpSp>
      <p:sp>
        <p:nvSpPr>
          <p:cNvPr id="6" name="object 6"/>
          <p:cNvSpPr txBox="1">
            <a:spLocks/>
          </p:cNvSpPr>
          <p:nvPr/>
        </p:nvSpPr>
        <p:spPr>
          <a:xfrm>
            <a:off x="2424430" y="293573"/>
            <a:ext cx="7343139" cy="848994"/>
          </a:xfrm>
          <a:prstGeom prst="rect">
            <a:avLst/>
          </a:prstGeom>
        </p:spPr>
        <p:txBody>
          <a:bodyPr vert="horz" wrap="square" lIns="0" tIns="12700"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mtClean="0"/>
              <a:t>4. </a:t>
            </a:r>
            <a:r>
              <a:rPr lang="en-US" spc="-5" smtClean="0"/>
              <a:t>Feature</a:t>
            </a:r>
            <a:r>
              <a:rPr lang="en-US" spc="-25" smtClean="0"/>
              <a:t> </a:t>
            </a:r>
            <a:r>
              <a:rPr lang="en-US" spc="-5" smtClean="0"/>
              <a:t>engineering</a:t>
            </a:r>
            <a:endParaRPr lang="en-US" spc="-5" dirty="0"/>
          </a:p>
        </p:txBody>
      </p:sp>
      <p:sp>
        <p:nvSpPr>
          <p:cNvPr id="8" name="object 7"/>
          <p:cNvSpPr txBox="1"/>
          <p:nvPr/>
        </p:nvSpPr>
        <p:spPr>
          <a:xfrm>
            <a:off x="528319" y="1870074"/>
            <a:ext cx="3796665"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404040"/>
                </a:solidFill>
                <a:latin typeface="Arial"/>
                <a:cs typeface="Arial"/>
              </a:rPr>
              <a:t>What if </a:t>
            </a:r>
            <a:r>
              <a:rPr sz="1600" spc="-15" dirty="0">
                <a:solidFill>
                  <a:srgbClr val="404040"/>
                </a:solidFill>
                <a:latin typeface="Arial"/>
                <a:cs typeface="Arial"/>
              </a:rPr>
              <a:t>we </a:t>
            </a:r>
            <a:r>
              <a:rPr sz="1600" spc="-5" dirty="0">
                <a:solidFill>
                  <a:srgbClr val="404040"/>
                </a:solidFill>
                <a:latin typeface="Arial"/>
                <a:cs typeface="Arial"/>
              </a:rPr>
              <a:t>use polar coordinates</a:t>
            </a:r>
            <a:r>
              <a:rPr sz="1600" spc="65" dirty="0">
                <a:solidFill>
                  <a:srgbClr val="404040"/>
                </a:solidFill>
                <a:latin typeface="Arial"/>
                <a:cs typeface="Arial"/>
              </a:rPr>
              <a:t> </a:t>
            </a:r>
            <a:r>
              <a:rPr sz="1600" spc="-5" dirty="0">
                <a:solidFill>
                  <a:srgbClr val="404040"/>
                </a:solidFill>
                <a:latin typeface="Arial"/>
                <a:cs typeface="Arial"/>
              </a:rPr>
              <a:t>instead?</a:t>
            </a:r>
            <a:endParaRPr sz="1600">
              <a:latin typeface="Arial"/>
              <a:cs typeface="Arial"/>
            </a:endParaRPr>
          </a:p>
        </p:txBody>
      </p:sp>
    </p:spTree>
    <p:extLst>
      <p:ext uri="{BB962C8B-B14F-4D97-AF65-F5344CB8AC3E}">
        <p14:creationId xmlns:p14="http://schemas.microsoft.com/office/powerpoint/2010/main" val="470581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0"/>
            <a:ext cx="12192000" cy="1516380"/>
          </a:xfrm>
          <a:custGeom>
            <a:avLst/>
            <a:gdLst/>
            <a:ahLst/>
            <a:cxnLst/>
            <a:rect l="l" t="t" r="r" b="b"/>
            <a:pathLst>
              <a:path w="12192000" h="1516380">
                <a:moveTo>
                  <a:pt x="0" y="1516379"/>
                </a:moveTo>
                <a:lnTo>
                  <a:pt x="12192000" y="1516379"/>
                </a:lnTo>
                <a:lnTo>
                  <a:pt x="12192000" y="0"/>
                </a:lnTo>
                <a:lnTo>
                  <a:pt x="0" y="0"/>
                </a:lnTo>
                <a:lnTo>
                  <a:pt x="0" y="1516379"/>
                </a:lnTo>
                <a:close/>
              </a:path>
            </a:pathLst>
          </a:custGeom>
          <a:solidFill>
            <a:srgbClr val="F1F1F1"/>
          </a:solidFill>
        </p:spPr>
        <p:txBody>
          <a:bodyPr wrap="square" lIns="0" tIns="0" rIns="0" bIns="0" rtlCol="0"/>
          <a:lstStyle/>
          <a:p>
            <a:endParaRPr/>
          </a:p>
        </p:txBody>
      </p:sp>
      <p:sp>
        <p:nvSpPr>
          <p:cNvPr id="3" name="object 3"/>
          <p:cNvSpPr/>
          <p:nvPr/>
        </p:nvSpPr>
        <p:spPr>
          <a:xfrm>
            <a:off x="0" y="5145023"/>
            <a:ext cx="11654155" cy="1539240"/>
          </a:xfrm>
          <a:custGeom>
            <a:avLst/>
            <a:gdLst/>
            <a:ahLst/>
            <a:cxnLst/>
            <a:rect l="l" t="t" r="r" b="b"/>
            <a:pathLst>
              <a:path w="11654155" h="1539240">
                <a:moveTo>
                  <a:pt x="11654028" y="1155192"/>
                </a:moveTo>
                <a:lnTo>
                  <a:pt x="1885022" y="1155192"/>
                </a:lnTo>
                <a:lnTo>
                  <a:pt x="1885467" y="1154430"/>
                </a:lnTo>
                <a:lnTo>
                  <a:pt x="1898650" y="1131430"/>
                </a:lnTo>
                <a:lnTo>
                  <a:pt x="1919046" y="1090282"/>
                </a:lnTo>
                <a:lnTo>
                  <a:pt x="1937016" y="1047788"/>
                </a:lnTo>
                <a:lnTo>
                  <a:pt x="1952459" y="1004036"/>
                </a:lnTo>
                <a:lnTo>
                  <a:pt x="1965312" y="959129"/>
                </a:lnTo>
                <a:lnTo>
                  <a:pt x="1975459" y="913142"/>
                </a:lnTo>
                <a:lnTo>
                  <a:pt x="1982812" y="866165"/>
                </a:lnTo>
                <a:lnTo>
                  <a:pt x="1987296" y="818299"/>
                </a:lnTo>
                <a:lnTo>
                  <a:pt x="1988820" y="769620"/>
                </a:lnTo>
                <a:lnTo>
                  <a:pt x="1987296" y="720953"/>
                </a:lnTo>
                <a:lnTo>
                  <a:pt x="1982812" y="673087"/>
                </a:lnTo>
                <a:lnTo>
                  <a:pt x="1975459" y="626110"/>
                </a:lnTo>
                <a:lnTo>
                  <a:pt x="1965312" y="580123"/>
                </a:lnTo>
                <a:lnTo>
                  <a:pt x="1952459" y="535203"/>
                </a:lnTo>
                <a:lnTo>
                  <a:pt x="1937016" y="491451"/>
                </a:lnTo>
                <a:lnTo>
                  <a:pt x="1919046" y="448957"/>
                </a:lnTo>
                <a:lnTo>
                  <a:pt x="1898650" y="407809"/>
                </a:lnTo>
                <a:lnTo>
                  <a:pt x="1875904" y="368109"/>
                </a:lnTo>
                <a:lnTo>
                  <a:pt x="1850923" y="329920"/>
                </a:lnTo>
                <a:lnTo>
                  <a:pt x="1823796" y="293344"/>
                </a:lnTo>
                <a:lnTo>
                  <a:pt x="1794586" y="258483"/>
                </a:lnTo>
                <a:lnTo>
                  <a:pt x="1763407" y="225412"/>
                </a:lnTo>
                <a:lnTo>
                  <a:pt x="1730336" y="194233"/>
                </a:lnTo>
                <a:lnTo>
                  <a:pt x="1695475" y="165023"/>
                </a:lnTo>
                <a:lnTo>
                  <a:pt x="1658899" y="137896"/>
                </a:lnTo>
                <a:lnTo>
                  <a:pt x="1620710" y="112915"/>
                </a:lnTo>
                <a:lnTo>
                  <a:pt x="1604010" y="103352"/>
                </a:lnTo>
                <a:lnTo>
                  <a:pt x="1604010" y="769620"/>
                </a:lnTo>
                <a:lnTo>
                  <a:pt x="1601000" y="817892"/>
                </a:lnTo>
                <a:lnTo>
                  <a:pt x="1592249" y="864374"/>
                </a:lnTo>
                <a:lnTo>
                  <a:pt x="1578089" y="908710"/>
                </a:lnTo>
                <a:lnTo>
                  <a:pt x="1558912" y="950531"/>
                </a:lnTo>
                <a:lnTo>
                  <a:pt x="1535049" y="989469"/>
                </a:lnTo>
                <a:lnTo>
                  <a:pt x="1506867" y="1025194"/>
                </a:lnTo>
                <a:lnTo>
                  <a:pt x="1474736" y="1057313"/>
                </a:lnTo>
                <a:lnTo>
                  <a:pt x="1439024" y="1085494"/>
                </a:lnTo>
                <a:lnTo>
                  <a:pt x="1400073" y="1109345"/>
                </a:lnTo>
                <a:lnTo>
                  <a:pt x="1358252" y="1128534"/>
                </a:lnTo>
                <a:lnTo>
                  <a:pt x="1313929" y="1142682"/>
                </a:lnTo>
                <a:lnTo>
                  <a:pt x="1267447" y="1151432"/>
                </a:lnTo>
                <a:lnTo>
                  <a:pt x="1219200" y="1154430"/>
                </a:lnTo>
                <a:lnTo>
                  <a:pt x="1170927" y="1151432"/>
                </a:lnTo>
                <a:lnTo>
                  <a:pt x="1124445" y="1142682"/>
                </a:lnTo>
                <a:lnTo>
                  <a:pt x="1080109" y="1128534"/>
                </a:lnTo>
                <a:lnTo>
                  <a:pt x="1038288" y="1109345"/>
                </a:lnTo>
                <a:lnTo>
                  <a:pt x="999350" y="1085494"/>
                </a:lnTo>
                <a:lnTo>
                  <a:pt x="963625" y="1057313"/>
                </a:lnTo>
                <a:lnTo>
                  <a:pt x="931506" y="1025194"/>
                </a:lnTo>
                <a:lnTo>
                  <a:pt x="903325" y="989469"/>
                </a:lnTo>
                <a:lnTo>
                  <a:pt x="879475" y="950531"/>
                </a:lnTo>
                <a:lnTo>
                  <a:pt x="860285" y="908710"/>
                </a:lnTo>
                <a:lnTo>
                  <a:pt x="846137" y="864374"/>
                </a:lnTo>
                <a:lnTo>
                  <a:pt x="837387" y="817892"/>
                </a:lnTo>
                <a:lnTo>
                  <a:pt x="834390" y="769620"/>
                </a:lnTo>
                <a:lnTo>
                  <a:pt x="837387" y="721360"/>
                </a:lnTo>
                <a:lnTo>
                  <a:pt x="846137" y="674878"/>
                </a:lnTo>
                <a:lnTo>
                  <a:pt x="860285" y="630542"/>
                </a:lnTo>
                <a:lnTo>
                  <a:pt x="879475" y="588721"/>
                </a:lnTo>
                <a:lnTo>
                  <a:pt x="903325" y="549783"/>
                </a:lnTo>
                <a:lnTo>
                  <a:pt x="931506" y="514057"/>
                </a:lnTo>
                <a:lnTo>
                  <a:pt x="963625" y="481939"/>
                </a:lnTo>
                <a:lnTo>
                  <a:pt x="999350" y="453758"/>
                </a:lnTo>
                <a:lnTo>
                  <a:pt x="1038288" y="429907"/>
                </a:lnTo>
                <a:lnTo>
                  <a:pt x="1080109" y="410718"/>
                </a:lnTo>
                <a:lnTo>
                  <a:pt x="1124445" y="396570"/>
                </a:lnTo>
                <a:lnTo>
                  <a:pt x="1170927" y="387819"/>
                </a:lnTo>
                <a:lnTo>
                  <a:pt x="1219200" y="384810"/>
                </a:lnTo>
                <a:lnTo>
                  <a:pt x="1267447" y="387819"/>
                </a:lnTo>
                <a:lnTo>
                  <a:pt x="1313929" y="396570"/>
                </a:lnTo>
                <a:lnTo>
                  <a:pt x="1358252" y="410718"/>
                </a:lnTo>
                <a:lnTo>
                  <a:pt x="1400073" y="429907"/>
                </a:lnTo>
                <a:lnTo>
                  <a:pt x="1439024" y="453758"/>
                </a:lnTo>
                <a:lnTo>
                  <a:pt x="1474736" y="481939"/>
                </a:lnTo>
                <a:lnTo>
                  <a:pt x="1506867" y="514057"/>
                </a:lnTo>
                <a:lnTo>
                  <a:pt x="1535049" y="549783"/>
                </a:lnTo>
                <a:lnTo>
                  <a:pt x="1558912" y="588721"/>
                </a:lnTo>
                <a:lnTo>
                  <a:pt x="1578089" y="630542"/>
                </a:lnTo>
                <a:lnTo>
                  <a:pt x="1592249" y="674878"/>
                </a:lnTo>
                <a:lnTo>
                  <a:pt x="1601000" y="721360"/>
                </a:lnTo>
                <a:lnTo>
                  <a:pt x="1604010" y="769620"/>
                </a:lnTo>
                <a:lnTo>
                  <a:pt x="1604010" y="103352"/>
                </a:lnTo>
                <a:lnTo>
                  <a:pt x="1539862" y="69773"/>
                </a:lnTo>
                <a:lnTo>
                  <a:pt x="1497368" y="51803"/>
                </a:lnTo>
                <a:lnTo>
                  <a:pt x="1453616" y="36360"/>
                </a:lnTo>
                <a:lnTo>
                  <a:pt x="1408696" y="23507"/>
                </a:lnTo>
                <a:lnTo>
                  <a:pt x="1362710" y="13360"/>
                </a:lnTo>
                <a:lnTo>
                  <a:pt x="1315732" y="6007"/>
                </a:lnTo>
                <a:lnTo>
                  <a:pt x="1267866" y="1524"/>
                </a:lnTo>
                <a:lnTo>
                  <a:pt x="1219200" y="0"/>
                </a:lnTo>
                <a:lnTo>
                  <a:pt x="1216152" y="101"/>
                </a:lnTo>
                <a:lnTo>
                  <a:pt x="0" y="0"/>
                </a:lnTo>
                <a:lnTo>
                  <a:pt x="0" y="381000"/>
                </a:lnTo>
                <a:lnTo>
                  <a:pt x="555091" y="381000"/>
                </a:lnTo>
                <a:lnTo>
                  <a:pt x="539750" y="407809"/>
                </a:lnTo>
                <a:lnTo>
                  <a:pt x="519353" y="448957"/>
                </a:lnTo>
                <a:lnTo>
                  <a:pt x="501383" y="491451"/>
                </a:lnTo>
                <a:lnTo>
                  <a:pt x="485927" y="535203"/>
                </a:lnTo>
                <a:lnTo>
                  <a:pt x="473075" y="580123"/>
                </a:lnTo>
                <a:lnTo>
                  <a:pt x="462927" y="626110"/>
                </a:lnTo>
                <a:lnTo>
                  <a:pt x="455574" y="673087"/>
                </a:lnTo>
                <a:lnTo>
                  <a:pt x="451091" y="720953"/>
                </a:lnTo>
                <a:lnTo>
                  <a:pt x="449580" y="769620"/>
                </a:lnTo>
                <a:lnTo>
                  <a:pt x="451091" y="818299"/>
                </a:lnTo>
                <a:lnTo>
                  <a:pt x="455574" y="866165"/>
                </a:lnTo>
                <a:lnTo>
                  <a:pt x="462927" y="913142"/>
                </a:lnTo>
                <a:lnTo>
                  <a:pt x="473075" y="959129"/>
                </a:lnTo>
                <a:lnTo>
                  <a:pt x="485927" y="1004036"/>
                </a:lnTo>
                <a:lnTo>
                  <a:pt x="501383" y="1047788"/>
                </a:lnTo>
                <a:lnTo>
                  <a:pt x="519353" y="1090282"/>
                </a:lnTo>
                <a:lnTo>
                  <a:pt x="539750" y="1131430"/>
                </a:lnTo>
                <a:lnTo>
                  <a:pt x="562483" y="1171143"/>
                </a:lnTo>
                <a:lnTo>
                  <a:pt x="587463" y="1209319"/>
                </a:lnTo>
                <a:lnTo>
                  <a:pt x="614603" y="1245895"/>
                </a:lnTo>
                <a:lnTo>
                  <a:pt x="643813" y="1280756"/>
                </a:lnTo>
                <a:lnTo>
                  <a:pt x="674992" y="1313827"/>
                </a:lnTo>
                <a:lnTo>
                  <a:pt x="708063" y="1345006"/>
                </a:lnTo>
                <a:lnTo>
                  <a:pt x="742924" y="1374216"/>
                </a:lnTo>
                <a:lnTo>
                  <a:pt x="779500" y="1401356"/>
                </a:lnTo>
                <a:lnTo>
                  <a:pt x="817676" y="1426337"/>
                </a:lnTo>
                <a:lnTo>
                  <a:pt x="857389" y="1449070"/>
                </a:lnTo>
                <a:lnTo>
                  <a:pt x="898537" y="1469466"/>
                </a:lnTo>
                <a:lnTo>
                  <a:pt x="941031" y="1487436"/>
                </a:lnTo>
                <a:lnTo>
                  <a:pt x="984783" y="1502892"/>
                </a:lnTo>
                <a:lnTo>
                  <a:pt x="1029690" y="1515745"/>
                </a:lnTo>
                <a:lnTo>
                  <a:pt x="1075677" y="1525892"/>
                </a:lnTo>
                <a:lnTo>
                  <a:pt x="1122654" y="1533245"/>
                </a:lnTo>
                <a:lnTo>
                  <a:pt x="1170520" y="1537728"/>
                </a:lnTo>
                <a:lnTo>
                  <a:pt x="1219200" y="1539240"/>
                </a:lnTo>
                <a:lnTo>
                  <a:pt x="1267866" y="1537728"/>
                </a:lnTo>
                <a:lnTo>
                  <a:pt x="1267993" y="1537716"/>
                </a:lnTo>
                <a:lnTo>
                  <a:pt x="11654028" y="1537716"/>
                </a:lnTo>
                <a:lnTo>
                  <a:pt x="11654028" y="1155192"/>
                </a:lnTo>
                <a:close/>
              </a:path>
            </a:pathLst>
          </a:custGeom>
          <a:solidFill>
            <a:srgbClr val="001F5F"/>
          </a:solidFill>
        </p:spPr>
        <p:txBody>
          <a:bodyPr wrap="square" lIns="0" tIns="0" rIns="0" bIns="0" rtlCol="0"/>
          <a:lstStyle/>
          <a:p>
            <a:endParaRPr/>
          </a:p>
        </p:txBody>
      </p:sp>
      <p:sp>
        <p:nvSpPr>
          <p:cNvPr id="4" name="object 4"/>
          <p:cNvSpPr txBox="1">
            <a:spLocks/>
          </p:cNvSpPr>
          <p:nvPr/>
        </p:nvSpPr>
        <p:spPr>
          <a:xfrm>
            <a:off x="2996564" y="293573"/>
            <a:ext cx="6202045" cy="848994"/>
          </a:xfrm>
          <a:prstGeom prst="rect">
            <a:avLst/>
          </a:prstGeom>
        </p:spPr>
        <p:txBody>
          <a:bodyPr vert="horz" wrap="square" lIns="0" tIns="12700"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5400" smtClean="0"/>
              <a:t>Feature</a:t>
            </a:r>
            <a:r>
              <a:rPr lang="en-US" sz="5400" spc="-75" smtClean="0"/>
              <a:t> </a:t>
            </a:r>
            <a:r>
              <a:rPr lang="en-US" sz="5400" smtClean="0"/>
              <a:t>generation</a:t>
            </a:r>
            <a:endParaRPr lang="en-US" sz="5400"/>
          </a:p>
        </p:txBody>
      </p:sp>
      <p:sp>
        <p:nvSpPr>
          <p:cNvPr id="5" name="object 5"/>
          <p:cNvSpPr txBox="1"/>
          <p:nvPr/>
        </p:nvSpPr>
        <p:spPr>
          <a:xfrm>
            <a:off x="485343" y="1906651"/>
            <a:ext cx="4988560" cy="2830830"/>
          </a:xfrm>
          <a:prstGeom prst="rect">
            <a:avLst/>
          </a:prstGeom>
        </p:spPr>
        <p:txBody>
          <a:bodyPr vert="horz" wrap="square" lIns="0" tIns="12700" rIns="0" bIns="0" rtlCol="0">
            <a:spAutoFit/>
          </a:bodyPr>
          <a:lstStyle/>
          <a:p>
            <a:pPr marL="12700" marR="5080">
              <a:lnSpc>
                <a:spcPct val="100000"/>
              </a:lnSpc>
              <a:spcBef>
                <a:spcPts val="100"/>
              </a:spcBef>
            </a:pPr>
            <a:r>
              <a:rPr sz="1800" b="1" spc="-5" dirty="0">
                <a:latin typeface="Arial"/>
                <a:cs typeface="Arial"/>
              </a:rPr>
              <a:t>Feature generation </a:t>
            </a:r>
            <a:r>
              <a:rPr sz="1800" spc="-5" dirty="0">
                <a:latin typeface="Arial"/>
                <a:cs typeface="Arial"/>
              </a:rPr>
              <a:t>is also </a:t>
            </a:r>
            <a:r>
              <a:rPr sz="1800" spc="-15" dirty="0">
                <a:latin typeface="Arial"/>
                <a:cs typeface="Arial"/>
              </a:rPr>
              <a:t>known </a:t>
            </a:r>
            <a:r>
              <a:rPr sz="1800" spc="-5" dirty="0">
                <a:latin typeface="Arial"/>
                <a:cs typeface="Arial"/>
              </a:rPr>
              <a:t>as </a:t>
            </a:r>
            <a:r>
              <a:rPr sz="1800" spc="-5" dirty="0">
                <a:solidFill>
                  <a:srgbClr val="C00000"/>
                </a:solidFill>
                <a:latin typeface="Arial"/>
                <a:cs typeface="Arial"/>
              </a:rPr>
              <a:t>feature  construction </a:t>
            </a:r>
            <a:r>
              <a:rPr sz="1800" spc="-5" dirty="0">
                <a:latin typeface="Arial"/>
                <a:cs typeface="Arial"/>
              </a:rPr>
              <a:t>or </a:t>
            </a:r>
            <a:r>
              <a:rPr sz="1800" spc="-5" dirty="0">
                <a:solidFill>
                  <a:srgbClr val="216CBD"/>
                </a:solidFill>
                <a:latin typeface="Arial"/>
                <a:cs typeface="Arial"/>
              </a:rPr>
              <a:t>feature extraction</a:t>
            </a:r>
            <a:r>
              <a:rPr sz="1800" spc="-5" dirty="0">
                <a:latin typeface="Arial"/>
                <a:cs typeface="Arial"/>
              </a:rPr>
              <a:t>. </a:t>
            </a:r>
            <a:r>
              <a:rPr sz="1800" u="heavy" dirty="0">
                <a:solidFill>
                  <a:srgbClr val="404040"/>
                </a:solidFill>
                <a:uFill>
                  <a:solidFill>
                    <a:srgbClr val="404040"/>
                  </a:solidFill>
                </a:uFill>
                <a:latin typeface="Arial"/>
                <a:cs typeface="Arial"/>
              </a:rPr>
              <a:t>The</a:t>
            </a:r>
            <a:r>
              <a:rPr sz="1800" dirty="0">
                <a:solidFill>
                  <a:srgbClr val="404040"/>
                </a:solidFill>
                <a:latin typeface="Arial"/>
                <a:cs typeface="Arial"/>
              </a:rPr>
              <a:t> </a:t>
            </a:r>
            <a:r>
              <a:rPr sz="1800" u="heavy" spc="-5" dirty="0">
                <a:uFill>
                  <a:solidFill>
                    <a:srgbClr val="000000"/>
                  </a:solidFill>
                </a:uFill>
                <a:latin typeface="Arial"/>
                <a:cs typeface="Arial"/>
              </a:rPr>
              <a:t>process </a:t>
            </a:r>
            <a:r>
              <a:rPr sz="1800" u="heavy" dirty="0">
                <a:uFill>
                  <a:solidFill>
                    <a:srgbClr val="000000"/>
                  </a:solidFill>
                </a:uFill>
                <a:latin typeface="Arial"/>
                <a:cs typeface="Arial"/>
              </a:rPr>
              <a:t>of </a:t>
            </a:r>
            <a:r>
              <a:rPr sz="1800" dirty="0">
                <a:latin typeface="Arial"/>
                <a:cs typeface="Arial"/>
              </a:rPr>
              <a:t> </a:t>
            </a:r>
            <a:r>
              <a:rPr sz="1800" u="heavy" spc="-5" dirty="0">
                <a:uFill>
                  <a:solidFill>
                    <a:srgbClr val="000000"/>
                  </a:solidFill>
                </a:uFill>
                <a:latin typeface="Arial"/>
                <a:cs typeface="Arial"/>
              </a:rPr>
              <a:t>creating new features </a:t>
            </a:r>
            <a:r>
              <a:rPr sz="1800" u="heavy" dirty="0">
                <a:uFill>
                  <a:solidFill>
                    <a:srgbClr val="000000"/>
                  </a:solidFill>
                </a:uFill>
                <a:latin typeface="Arial"/>
                <a:cs typeface="Arial"/>
              </a:rPr>
              <a:t>from </a:t>
            </a:r>
            <a:r>
              <a:rPr sz="1800" u="heavy" spc="-5" dirty="0">
                <a:uFill>
                  <a:solidFill>
                    <a:srgbClr val="000000"/>
                  </a:solidFill>
                </a:uFill>
                <a:latin typeface="Arial"/>
                <a:cs typeface="Arial"/>
              </a:rPr>
              <a:t>raw data or one or </a:t>
            </a:r>
            <a:r>
              <a:rPr sz="1800" spc="-5" dirty="0">
                <a:latin typeface="Arial"/>
                <a:cs typeface="Arial"/>
              </a:rPr>
              <a:t> </a:t>
            </a:r>
            <a:r>
              <a:rPr sz="1800" u="heavy" spc="-5" dirty="0">
                <a:uFill>
                  <a:solidFill>
                    <a:srgbClr val="000000"/>
                  </a:solidFill>
                </a:uFill>
                <a:latin typeface="Arial"/>
                <a:cs typeface="Arial"/>
              </a:rPr>
              <a:t>multiple</a:t>
            </a:r>
            <a:r>
              <a:rPr sz="1800" u="heavy" dirty="0">
                <a:uFill>
                  <a:solidFill>
                    <a:srgbClr val="000000"/>
                  </a:solidFill>
                </a:uFill>
                <a:latin typeface="Arial"/>
                <a:cs typeface="Arial"/>
              </a:rPr>
              <a:t> </a:t>
            </a:r>
            <a:r>
              <a:rPr sz="1800" u="heavy" spc="-5" dirty="0">
                <a:uFill>
                  <a:solidFill>
                    <a:srgbClr val="000000"/>
                  </a:solidFill>
                </a:uFill>
                <a:latin typeface="Arial"/>
                <a:cs typeface="Arial"/>
              </a:rPr>
              <a:t>features.</a:t>
            </a:r>
            <a:endParaRPr sz="1800">
              <a:latin typeface="Arial"/>
              <a:cs typeface="Arial"/>
            </a:endParaRPr>
          </a:p>
          <a:p>
            <a:pPr marL="12700">
              <a:lnSpc>
                <a:spcPct val="100000"/>
              </a:lnSpc>
              <a:spcBef>
                <a:spcPts val="1685"/>
              </a:spcBef>
            </a:pPr>
            <a:r>
              <a:rPr sz="1400" dirty="0">
                <a:solidFill>
                  <a:srgbClr val="404040"/>
                </a:solidFill>
                <a:latin typeface="Arial"/>
                <a:cs typeface="Arial"/>
              </a:rPr>
              <a:t>Three general</a:t>
            </a:r>
            <a:r>
              <a:rPr sz="1400" spc="-75" dirty="0">
                <a:solidFill>
                  <a:srgbClr val="404040"/>
                </a:solidFill>
                <a:latin typeface="Arial"/>
                <a:cs typeface="Arial"/>
              </a:rPr>
              <a:t> </a:t>
            </a:r>
            <a:r>
              <a:rPr sz="1400" spc="-5" dirty="0">
                <a:solidFill>
                  <a:srgbClr val="404040"/>
                </a:solidFill>
                <a:latin typeface="Arial"/>
                <a:cs typeface="Arial"/>
              </a:rPr>
              <a:t>methodologies:</a:t>
            </a:r>
            <a:endParaRPr sz="1400">
              <a:latin typeface="Arial"/>
              <a:cs typeface="Arial"/>
            </a:endParaRPr>
          </a:p>
          <a:p>
            <a:pPr marL="354965" marR="127635" indent="-342900">
              <a:lnSpc>
                <a:spcPct val="100000"/>
              </a:lnSpc>
              <a:buAutoNum type="arabicPeriod"/>
              <a:tabLst>
                <a:tab pos="354965" algn="l"/>
                <a:tab pos="355600" algn="l"/>
              </a:tabLst>
            </a:pPr>
            <a:r>
              <a:rPr sz="1400" b="1" spc="-5" dirty="0">
                <a:solidFill>
                  <a:srgbClr val="404040"/>
                </a:solidFill>
                <a:latin typeface="Arial"/>
                <a:cs typeface="Arial"/>
              </a:rPr>
              <a:t>Feature </a:t>
            </a:r>
            <a:r>
              <a:rPr sz="1400" b="1" dirty="0">
                <a:solidFill>
                  <a:srgbClr val="404040"/>
                </a:solidFill>
                <a:latin typeface="Arial"/>
                <a:cs typeface="Arial"/>
              </a:rPr>
              <a:t>extraction</a:t>
            </a:r>
            <a:r>
              <a:rPr sz="1400" dirty="0">
                <a:solidFill>
                  <a:srgbClr val="404040"/>
                </a:solidFill>
                <a:latin typeface="Arial"/>
                <a:cs typeface="Arial"/>
              </a:rPr>
              <a:t>: </a:t>
            </a:r>
            <a:r>
              <a:rPr sz="1400" spc="-5" dirty="0">
                <a:solidFill>
                  <a:srgbClr val="404040"/>
                </a:solidFill>
                <a:latin typeface="Arial"/>
                <a:cs typeface="Arial"/>
              </a:rPr>
              <a:t>Domain-specific, </a:t>
            </a:r>
            <a:r>
              <a:rPr sz="1400" dirty="0">
                <a:solidFill>
                  <a:srgbClr val="404040"/>
                </a:solidFill>
                <a:latin typeface="Arial"/>
                <a:cs typeface="Arial"/>
              </a:rPr>
              <a:t>Statistical</a:t>
            </a:r>
            <a:r>
              <a:rPr sz="1400" spc="-150" dirty="0">
                <a:solidFill>
                  <a:srgbClr val="404040"/>
                </a:solidFill>
                <a:latin typeface="Arial"/>
                <a:cs typeface="Arial"/>
              </a:rPr>
              <a:t> </a:t>
            </a:r>
            <a:r>
              <a:rPr sz="1400" dirty="0">
                <a:solidFill>
                  <a:srgbClr val="404040"/>
                </a:solidFill>
                <a:latin typeface="Arial"/>
                <a:cs typeface="Arial"/>
              </a:rPr>
              <a:t>features,  predefined class of</a:t>
            </a:r>
            <a:r>
              <a:rPr sz="1400" spc="-95" dirty="0">
                <a:solidFill>
                  <a:srgbClr val="404040"/>
                </a:solidFill>
                <a:latin typeface="Arial"/>
                <a:cs typeface="Arial"/>
              </a:rPr>
              <a:t> </a:t>
            </a:r>
            <a:r>
              <a:rPr sz="1400" dirty="0">
                <a:solidFill>
                  <a:srgbClr val="404040"/>
                </a:solidFill>
                <a:latin typeface="Arial"/>
                <a:cs typeface="Arial"/>
              </a:rPr>
              <a:t>features</a:t>
            </a:r>
            <a:endParaRPr sz="1400">
              <a:latin typeface="Arial"/>
              <a:cs typeface="Arial"/>
            </a:endParaRPr>
          </a:p>
          <a:p>
            <a:pPr marL="354965" marR="6985" indent="-342900">
              <a:lnSpc>
                <a:spcPct val="100000"/>
              </a:lnSpc>
              <a:buAutoNum type="arabicPeriod"/>
              <a:tabLst>
                <a:tab pos="354965" algn="l"/>
                <a:tab pos="355600" algn="l"/>
              </a:tabLst>
            </a:pPr>
            <a:r>
              <a:rPr sz="1400" b="1" spc="-5" dirty="0">
                <a:solidFill>
                  <a:srgbClr val="404040"/>
                </a:solidFill>
                <a:latin typeface="Arial"/>
                <a:cs typeface="Arial"/>
              </a:rPr>
              <a:t>Mapping data </a:t>
            </a:r>
            <a:r>
              <a:rPr sz="1400" b="1" dirty="0">
                <a:solidFill>
                  <a:srgbClr val="404040"/>
                </a:solidFill>
                <a:latin typeface="Arial"/>
                <a:cs typeface="Arial"/>
              </a:rPr>
              <a:t>to </a:t>
            </a:r>
            <a:r>
              <a:rPr sz="1400" b="1" spc="-5" dirty="0">
                <a:solidFill>
                  <a:srgbClr val="404040"/>
                </a:solidFill>
                <a:latin typeface="Arial"/>
                <a:cs typeface="Arial"/>
              </a:rPr>
              <a:t>new </a:t>
            </a:r>
            <a:r>
              <a:rPr sz="1400" b="1" dirty="0">
                <a:solidFill>
                  <a:srgbClr val="404040"/>
                </a:solidFill>
                <a:latin typeface="Arial"/>
                <a:cs typeface="Arial"/>
              </a:rPr>
              <a:t>space: </a:t>
            </a:r>
            <a:r>
              <a:rPr sz="1400" dirty="0">
                <a:solidFill>
                  <a:srgbClr val="404040"/>
                </a:solidFill>
                <a:latin typeface="Arial"/>
                <a:cs typeface="Arial"/>
              </a:rPr>
              <a:t>E.g., Fourier</a:t>
            </a:r>
            <a:r>
              <a:rPr sz="1400" spc="-155" dirty="0">
                <a:solidFill>
                  <a:srgbClr val="404040"/>
                </a:solidFill>
                <a:latin typeface="Arial"/>
                <a:cs typeface="Arial"/>
              </a:rPr>
              <a:t> </a:t>
            </a:r>
            <a:r>
              <a:rPr sz="1400" spc="-5" dirty="0">
                <a:solidFill>
                  <a:srgbClr val="404040"/>
                </a:solidFill>
                <a:latin typeface="Arial"/>
                <a:cs typeface="Arial"/>
              </a:rPr>
              <a:t>transformation:  wavelet transformation, </a:t>
            </a:r>
            <a:r>
              <a:rPr sz="1400" dirty="0">
                <a:solidFill>
                  <a:srgbClr val="404040"/>
                </a:solidFill>
                <a:latin typeface="Arial"/>
                <a:cs typeface="Arial"/>
              </a:rPr>
              <a:t>manifold</a:t>
            </a:r>
            <a:r>
              <a:rPr sz="1400" spc="-70" dirty="0">
                <a:solidFill>
                  <a:srgbClr val="404040"/>
                </a:solidFill>
                <a:latin typeface="Arial"/>
                <a:cs typeface="Arial"/>
              </a:rPr>
              <a:t> </a:t>
            </a:r>
            <a:r>
              <a:rPr sz="1400" dirty="0">
                <a:solidFill>
                  <a:srgbClr val="404040"/>
                </a:solidFill>
                <a:latin typeface="Arial"/>
                <a:cs typeface="Arial"/>
              </a:rPr>
              <a:t>approaches</a:t>
            </a:r>
            <a:endParaRPr sz="1400">
              <a:latin typeface="Arial"/>
              <a:cs typeface="Arial"/>
            </a:endParaRPr>
          </a:p>
          <a:p>
            <a:pPr marL="354965" marR="753745" indent="-342900">
              <a:lnSpc>
                <a:spcPct val="100000"/>
              </a:lnSpc>
              <a:buAutoNum type="arabicPeriod"/>
              <a:tabLst>
                <a:tab pos="354965" algn="l"/>
                <a:tab pos="355600" algn="l"/>
              </a:tabLst>
            </a:pPr>
            <a:r>
              <a:rPr sz="1400" b="1" spc="-5" dirty="0">
                <a:solidFill>
                  <a:srgbClr val="404040"/>
                </a:solidFill>
                <a:latin typeface="Arial"/>
                <a:cs typeface="Arial"/>
              </a:rPr>
              <a:t>Feature construction</a:t>
            </a:r>
            <a:r>
              <a:rPr sz="1400" spc="-5" dirty="0">
                <a:solidFill>
                  <a:srgbClr val="404040"/>
                </a:solidFill>
                <a:latin typeface="Arial"/>
                <a:cs typeface="Arial"/>
              </a:rPr>
              <a:t>: Combining </a:t>
            </a:r>
            <a:r>
              <a:rPr sz="1400" dirty="0">
                <a:solidFill>
                  <a:srgbClr val="404040"/>
                </a:solidFill>
                <a:latin typeface="Arial"/>
                <a:cs typeface="Arial"/>
              </a:rPr>
              <a:t>features,</a:t>
            </a:r>
            <a:r>
              <a:rPr sz="1400" spc="-100" dirty="0">
                <a:solidFill>
                  <a:srgbClr val="404040"/>
                </a:solidFill>
                <a:latin typeface="Arial"/>
                <a:cs typeface="Arial"/>
              </a:rPr>
              <a:t> </a:t>
            </a:r>
            <a:r>
              <a:rPr sz="1400" spc="-5" dirty="0">
                <a:solidFill>
                  <a:srgbClr val="404040"/>
                </a:solidFill>
                <a:latin typeface="Arial"/>
                <a:cs typeface="Arial"/>
              </a:rPr>
              <a:t>Data  </a:t>
            </a:r>
            <a:r>
              <a:rPr sz="1400" dirty="0">
                <a:solidFill>
                  <a:srgbClr val="404040"/>
                </a:solidFill>
                <a:latin typeface="Arial"/>
                <a:cs typeface="Arial"/>
              </a:rPr>
              <a:t>discretization</a:t>
            </a:r>
            <a:endParaRPr sz="1400">
              <a:latin typeface="Arial"/>
              <a:cs typeface="Arial"/>
            </a:endParaRPr>
          </a:p>
        </p:txBody>
      </p:sp>
      <p:sp>
        <p:nvSpPr>
          <p:cNvPr id="6" name="object 6"/>
          <p:cNvSpPr/>
          <p:nvPr/>
        </p:nvSpPr>
        <p:spPr>
          <a:xfrm>
            <a:off x="6248400" y="2441067"/>
            <a:ext cx="5038725" cy="237172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91590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Who is Data Scientist?</a:t>
            </a:r>
            <a:endParaRPr lang="en-US" dirty="0"/>
          </a:p>
        </p:txBody>
      </p:sp>
      <p:pic>
        <p:nvPicPr>
          <p:cNvPr id="4" name="Picture 3"/>
          <p:cNvPicPr>
            <a:picLocks noChangeAspect="1"/>
          </p:cNvPicPr>
          <p:nvPr/>
        </p:nvPicPr>
        <p:blipFill>
          <a:blip r:embed="rId2"/>
          <a:stretch>
            <a:fillRect/>
          </a:stretch>
        </p:blipFill>
        <p:spPr>
          <a:xfrm>
            <a:off x="608395" y="2455033"/>
            <a:ext cx="4774973" cy="2080187"/>
          </a:xfrm>
          <a:prstGeom prst="rect">
            <a:avLst/>
          </a:prstGeom>
        </p:spPr>
      </p:pic>
      <p:graphicFrame>
        <p:nvGraphicFramePr>
          <p:cNvPr id="9" name="Chart 8"/>
          <p:cNvGraphicFramePr/>
          <p:nvPr>
            <p:extLst>
              <p:ext uri="{D42A27DB-BD31-4B8C-83A1-F6EECF244321}">
                <p14:modId xmlns:p14="http://schemas.microsoft.com/office/powerpoint/2010/main" val="1490356777"/>
              </p:ext>
            </p:extLst>
          </p:nvPr>
        </p:nvGraphicFramePr>
        <p:xfrm>
          <a:off x="5277477" y="1132114"/>
          <a:ext cx="6772856" cy="48182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699258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0"/>
            <a:ext cx="12192000" cy="1516380"/>
          </a:xfrm>
          <a:custGeom>
            <a:avLst/>
            <a:gdLst/>
            <a:ahLst/>
            <a:cxnLst/>
            <a:rect l="l" t="t" r="r" b="b"/>
            <a:pathLst>
              <a:path w="12192000" h="1516380">
                <a:moveTo>
                  <a:pt x="0" y="1516379"/>
                </a:moveTo>
                <a:lnTo>
                  <a:pt x="12192000" y="1516379"/>
                </a:lnTo>
                <a:lnTo>
                  <a:pt x="12192000" y="0"/>
                </a:lnTo>
                <a:lnTo>
                  <a:pt x="0" y="0"/>
                </a:lnTo>
                <a:lnTo>
                  <a:pt x="0" y="1516379"/>
                </a:lnTo>
                <a:close/>
              </a:path>
            </a:pathLst>
          </a:custGeom>
          <a:solidFill>
            <a:srgbClr val="F1F1F1"/>
          </a:solidFill>
        </p:spPr>
        <p:txBody>
          <a:bodyPr wrap="square" lIns="0" tIns="0" rIns="0" bIns="0" rtlCol="0"/>
          <a:lstStyle/>
          <a:p>
            <a:endParaRPr/>
          </a:p>
        </p:txBody>
      </p:sp>
      <p:sp>
        <p:nvSpPr>
          <p:cNvPr id="3" name="object 3"/>
          <p:cNvSpPr/>
          <p:nvPr/>
        </p:nvSpPr>
        <p:spPr>
          <a:xfrm>
            <a:off x="0" y="5145023"/>
            <a:ext cx="11654155" cy="1539240"/>
          </a:xfrm>
          <a:custGeom>
            <a:avLst/>
            <a:gdLst/>
            <a:ahLst/>
            <a:cxnLst/>
            <a:rect l="l" t="t" r="r" b="b"/>
            <a:pathLst>
              <a:path w="11654155" h="1539240">
                <a:moveTo>
                  <a:pt x="11654028" y="1155192"/>
                </a:moveTo>
                <a:lnTo>
                  <a:pt x="1885022" y="1155192"/>
                </a:lnTo>
                <a:lnTo>
                  <a:pt x="1885467" y="1154430"/>
                </a:lnTo>
                <a:lnTo>
                  <a:pt x="1898650" y="1131430"/>
                </a:lnTo>
                <a:lnTo>
                  <a:pt x="1919046" y="1090282"/>
                </a:lnTo>
                <a:lnTo>
                  <a:pt x="1937016" y="1047788"/>
                </a:lnTo>
                <a:lnTo>
                  <a:pt x="1952459" y="1004036"/>
                </a:lnTo>
                <a:lnTo>
                  <a:pt x="1965312" y="959129"/>
                </a:lnTo>
                <a:lnTo>
                  <a:pt x="1975459" y="913142"/>
                </a:lnTo>
                <a:lnTo>
                  <a:pt x="1982812" y="866165"/>
                </a:lnTo>
                <a:lnTo>
                  <a:pt x="1987296" y="818299"/>
                </a:lnTo>
                <a:lnTo>
                  <a:pt x="1988820" y="769620"/>
                </a:lnTo>
                <a:lnTo>
                  <a:pt x="1987296" y="720953"/>
                </a:lnTo>
                <a:lnTo>
                  <a:pt x="1982812" y="673087"/>
                </a:lnTo>
                <a:lnTo>
                  <a:pt x="1975459" y="626110"/>
                </a:lnTo>
                <a:lnTo>
                  <a:pt x="1965312" y="580123"/>
                </a:lnTo>
                <a:lnTo>
                  <a:pt x="1952459" y="535203"/>
                </a:lnTo>
                <a:lnTo>
                  <a:pt x="1937016" y="491451"/>
                </a:lnTo>
                <a:lnTo>
                  <a:pt x="1919046" y="448957"/>
                </a:lnTo>
                <a:lnTo>
                  <a:pt x="1898650" y="407809"/>
                </a:lnTo>
                <a:lnTo>
                  <a:pt x="1875904" y="368109"/>
                </a:lnTo>
                <a:lnTo>
                  <a:pt x="1850923" y="329920"/>
                </a:lnTo>
                <a:lnTo>
                  <a:pt x="1823796" y="293344"/>
                </a:lnTo>
                <a:lnTo>
                  <a:pt x="1794586" y="258483"/>
                </a:lnTo>
                <a:lnTo>
                  <a:pt x="1763407" y="225412"/>
                </a:lnTo>
                <a:lnTo>
                  <a:pt x="1730336" y="194233"/>
                </a:lnTo>
                <a:lnTo>
                  <a:pt x="1695475" y="165023"/>
                </a:lnTo>
                <a:lnTo>
                  <a:pt x="1658899" y="137896"/>
                </a:lnTo>
                <a:lnTo>
                  <a:pt x="1620710" y="112915"/>
                </a:lnTo>
                <a:lnTo>
                  <a:pt x="1604010" y="103352"/>
                </a:lnTo>
                <a:lnTo>
                  <a:pt x="1604010" y="769620"/>
                </a:lnTo>
                <a:lnTo>
                  <a:pt x="1601000" y="817892"/>
                </a:lnTo>
                <a:lnTo>
                  <a:pt x="1592249" y="864374"/>
                </a:lnTo>
                <a:lnTo>
                  <a:pt x="1578089" y="908710"/>
                </a:lnTo>
                <a:lnTo>
                  <a:pt x="1558912" y="950531"/>
                </a:lnTo>
                <a:lnTo>
                  <a:pt x="1535049" y="989469"/>
                </a:lnTo>
                <a:lnTo>
                  <a:pt x="1506867" y="1025194"/>
                </a:lnTo>
                <a:lnTo>
                  <a:pt x="1474736" y="1057313"/>
                </a:lnTo>
                <a:lnTo>
                  <a:pt x="1439024" y="1085494"/>
                </a:lnTo>
                <a:lnTo>
                  <a:pt x="1400073" y="1109345"/>
                </a:lnTo>
                <a:lnTo>
                  <a:pt x="1358252" y="1128534"/>
                </a:lnTo>
                <a:lnTo>
                  <a:pt x="1313929" y="1142682"/>
                </a:lnTo>
                <a:lnTo>
                  <a:pt x="1267447" y="1151432"/>
                </a:lnTo>
                <a:lnTo>
                  <a:pt x="1219200" y="1154430"/>
                </a:lnTo>
                <a:lnTo>
                  <a:pt x="1170927" y="1151432"/>
                </a:lnTo>
                <a:lnTo>
                  <a:pt x="1124445" y="1142682"/>
                </a:lnTo>
                <a:lnTo>
                  <a:pt x="1080109" y="1128534"/>
                </a:lnTo>
                <a:lnTo>
                  <a:pt x="1038288" y="1109345"/>
                </a:lnTo>
                <a:lnTo>
                  <a:pt x="999350" y="1085494"/>
                </a:lnTo>
                <a:lnTo>
                  <a:pt x="963625" y="1057313"/>
                </a:lnTo>
                <a:lnTo>
                  <a:pt x="931506" y="1025194"/>
                </a:lnTo>
                <a:lnTo>
                  <a:pt x="903325" y="989469"/>
                </a:lnTo>
                <a:lnTo>
                  <a:pt x="879475" y="950531"/>
                </a:lnTo>
                <a:lnTo>
                  <a:pt x="860285" y="908710"/>
                </a:lnTo>
                <a:lnTo>
                  <a:pt x="846137" y="864374"/>
                </a:lnTo>
                <a:lnTo>
                  <a:pt x="837387" y="817892"/>
                </a:lnTo>
                <a:lnTo>
                  <a:pt x="834390" y="769620"/>
                </a:lnTo>
                <a:lnTo>
                  <a:pt x="837387" y="721360"/>
                </a:lnTo>
                <a:lnTo>
                  <a:pt x="846137" y="674878"/>
                </a:lnTo>
                <a:lnTo>
                  <a:pt x="860285" y="630542"/>
                </a:lnTo>
                <a:lnTo>
                  <a:pt x="879475" y="588721"/>
                </a:lnTo>
                <a:lnTo>
                  <a:pt x="903325" y="549783"/>
                </a:lnTo>
                <a:lnTo>
                  <a:pt x="931506" y="514057"/>
                </a:lnTo>
                <a:lnTo>
                  <a:pt x="963625" y="481939"/>
                </a:lnTo>
                <a:lnTo>
                  <a:pt x="999350" y="453758"/>
                </a:lnTo>
                <a:lnTo>
                  <a:pt x="1038288" y="429907"/>
                </a:lnTo>
                <a:lnTo>
                  <a:pt x="1080109" y="410718"/>
                </a:lnTo>
                <a:lnTo>
                  <a:pt x="1124445" y="396570"/>
                </a:lnTo>
                <a:lnTo>
                  <a:pt x="1170927" y="387819"/>
                </a:lnTo>
                <a:lnTo>
                  <a:pt x="1219200" y="384810"/>
                </a:lnTo>
                <a:lnTo>
                  <a:pt x="1267447" y="387819"/>
                </a:lnTo>
                <a:lnTo>
                  <a:pt x="1313929" y="396570"/>
                </a:lnTo>
                <a:lnTo>
                  <a:pt x="1358252" y="410718"/>
                </a:lnTo>
                <a:lnTo>
                  <a:pt x="1400073" y="429907"/>
                </a:lnTo>
                <a:lnTo>
                  <a:pt x="1439024" y="453758"/>
                </a:lnTo>
                <a:lnTo>
                  <a:pt x="1474736" y="481939"/>
                </a:lnTo>
                <a:lnTo>
                  <a:pt x="1506867" y="514057"/>
                </a:lnTo>
                <a:lnTo>
                  <a:pt x="1535049" y="549783"/>
                </a:lnTo>
                <a:lnTo>
                  <a:pt x="1558912" y="588721"/>
                </a:lnTo>
                <a:lnTo>
                  <a:pt x="1578089" y="630542"/>
                </a:lnTo>
                <a:lnTo>
                  <a:pt x="1592249" y="674878"/>
                </a:lnTo>
                <a:lnTo>
                  <a:pt x="1601000" y="721360"/>
                </a:lnTo>
                <a:lnTo>
                  <a:pt x="1604010" y="769620"/>
                </a:lnTo>
                <a:lnTo>
                  <a:pt x="1604010" y="103352"/>
                </a:lnTo>
                <a:lnTo>
                  <a:pt x="1539862" y="69773"/>
                </a:lnTo>
                <a:lnTo>
                  <a:pt x="1497368" y="51803"/>
                </a:lnTo>
                <a:lnTo>
                  <a:pt x="1453616" y="36360"/>
                </a:lnTo>
                <a:lnTo>
                  <a:pt x="1408696" y="23507"/>
                </a:lnTo>
                <a:lnTo>
                  <a:pt x="1362710" y="13360"/>
                </a:lnTo>
                <a:lnTo>
                  <a:pt x="1315732" y="6007"/>
                </a:lnTo>
                <a:lnTo>
                  <a:pt x="1267866" y="1524"/>
                </a:lnTo>
                <a:lnTo>
                  <a:pt x="1219200" y="0"/>
                </a:lnTo>
                <a:lnTo>
                  <a:pt x="1216152" y="101"/>
                </a:lnTo>
                <a:lnTo>
                  <a:pt x="0" y="0"/>
                </a:lnTo>
                <a:lnTo>
                  <a:pt x="0" y="381000"/>
                </a:lnTo>
                <a:lnTo>
                  <a:pt x="555091" y="381000"/>
                </a:lnTo>
                <a:lnTo>
                  <a:pt x="539750" y="407809"/>
                </a:lnTo>
                <a:lnTo>
                  <a:pt x="519353" y="448957"/>
                </a:lnTo>
                <a:lnTo>
                  <a:pt x="501383" y="491451"/>
                </a:lnTo>
                <a:lnTo>
                  <a:pt x="485927" y="535203"/>
                </a:lnTo>
                <a:lnTo>
                  <a:pt x="473075" y="580123"/>
                </a:lnTo>
                <a:lnTo>
                  <a:pt x="462927" y="626110"/>
                </a:lnTo>
                <a:lnTo>
                  <a:pt x="455574" y="673087"/>
                </a:lnTo>
                <a:lnTo>
                  <a:pt x="451091" y="720953"/>
                </a:lnTo>
                <a:lnTo>
                  <a:pt x="449580" y="769620"/>
                </a:lnTo>
                <a:lnTo>
                  <a:pt x="451091" y="818299"/>
                </a:lnTo>
                <a:lnTo>
                  <a:pt x="455574" y="866165"/>
                </a:lnTo>
                <a:lnTo>
                  <a:pt x="462927" y="913142"/>
                </a:lnTo>
                <a:lnTo>
                  <a:pt x="473075" y="959129"/>
                </a:lnTo>
                <a:lnTo>
                  <a:pt x="485927" y="1004036"/>
                </a:lnTo>
                <a:lnTo>
                  <a:pt x="501383" y="1047788"/>
                </a:lnTo>
                <a:lnTo>
                  <a:pt x="519353" y="1090282"/>
                </a:lnTo>
                <a:lnTo>
                  <a:pt x="539750" y="1131430"/>
                </a:lnTo>
                <a:lnTo>
                  <a:pt x="562483" y="1171143"/>
                </a:lnTo>
                <a:lnTo>
                  <a:pt x="587463" y="1209319"/>
                </a:lnTo>
                <a:lnTo>
                  <a:pt x="614603" y="1245895"/>
                </a:lnTo>
                <a:lnTo>
                  <a:pt x="643813" y="1280756"/>
                </a:lnTo>
                <a:lnTo>
                  <a:pt x="674992" y="1313827"/>
                </a:lnTo>
                <a:lnTo>
                  <a:pt x="708063" y="1345006"/>
                </a:lnTo>
                <a:lnTo>
                  <a:pt x="742924" y="1374216"/>
                </a:lnTo>
                <a:lnTo>
                  <a:pt x="779500" y="1401356"/>
                </a:lnTo>
                <a:lnTo>
                  <a:pt x="817676" y="1426337"/>
                </a:lnTo>
                <a:lnTo>
                  <a:pt x="857389" y="1449070"/>
                </a:lnTo>
                <a:lnTo>
                  <a:pt x="898537" y="1469466"/>
                </a:lnTo>
                <a:lnTo>
                  <a:pt x="941031" y="1487436"/>
                </a:lnTo>
                <a:lnTo>
                  <a:pt x="984783" y="1502892"/>
                </a:lnTo>
                <a:lnTo>
                  <a:pt x="1029690" y="1515745"/>
                </a:lnTo>
                <a:lnTo>
                  <a:pt x="1075677" y="1525892"/>
                </a:lnTo>
                <a:lnTo>
                  <a:pt x="1122654" y="1533245"/>
                </a:lnTo>
                <a:lnTo>
                  <a:pt x="1170520" y="1537728"/>
                </a:lnTo>
                <a:lnTo>
                  <a:pt x="1219200" y="1539240"/>
                </a:lnTo>
                <a:lnTo>
                  <a:pt x="1267866" y="1537728"/>
                </a:lnTo>
                <a:lnTo>
                  <a:pt x="1267993" y="1537716"/>
                </a:lnTo>
                <a:lnTo>
                  <a:pt x="11654028" y="1537716"/>
                </a:lnTo>
                <a:lnTo>
                  <a:pt x="11654028" y="1155192"/>
                </a:lnTo>
                <a:close/>
              </a:path>
            </a:pathLst>
          </a:custGeom>
          <a:solidFill>
            <a:srgbClr val="001F5F"/>
          </a:solidFill>
        </p:spPr>
        <p:txBody>
          <a:bodyPr wrap="square" lIns="0" tIns="0" rIns="0" bIns="0" rtlCol="0"/>
          <a:lstStyle/>
          <a:p>
            <a:endParaRPr/>
          </a:p>
        </p:txBody>
      </p:sp>
      <p:sp>
        <p:nvSpPr>
          <p:cNvPr id="4" name="object 4"/>
          <p:cNvSpPr txBox="1">
            <a:spLocks/>
          </p:cNvSpPr>
          <p:nvPr/>
        </p:nvSpPr>
        <p:spPr>
          <a:xfrm>
            <a:off x="3225164" y="293573"/>
            <a:ext cx="5744845" cy="848994"/>
          </a:xfrm>
          <a:prstGeom prst="rect">
            <a:avLst/>
          </a:prstGeom>
        </p:spPr>
        <p:txBody>
          <a:bodyPr vert="horz" wrap="square" lIns="0" tIns="12700"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5400" smtClean="0"/>
              <a:t>Feature</a:t>
            </a:r>
            <a:r>
              <a:rPr lang="en-US" sz="5400" spc="-80" smtClean="0"/>
              <a:t> </a:t>
            </a:r>
            <a:r>
              <a:rPr lang="en-US" sz="5400" smtClean="0"/>
              <a:t>Selection</a:t>
            </a:r>
            <a:endParaRPr lang="en-US" sz="5400"/>
          </a:p>
        </p:txBody>
      </p:sp>
      <p:sp>
        <p:nvSpPr>
          <p:cNvPr id="5" name="object 5"/>
          <p:cNvSpPr txBox="1"/>
          <p:nvPr/>
        </p:nvSpPr>
        <p:spPr>
          <a:xfrm>
            <a:off x="440842" y="1842897"/>
            <a:ext cx="5193665" cy="3317875"/>
          </a:xfrm>
          <a:prstGeom prst="rect">
            <a:avLst/>
          </a:prstGeom>
        </p:spPr>
        <p:txBody>
          <a:bodyPr vert="horz" wrap="square" lIns="0" tIns="12065" rIns="0" bIns="0" rtlCol="0">
            <a:spAutoFit/>
          </a:bodyPr>
          <a:lstStyle/>
          <a:p>
            <a:pPr marL="12700" marR="5080" algn="just">
              <a:lnSpc>
                <a:spcPct val="100000"/>
              </a:lnSpc>
              <a:spcBef>
                <a:spcPts val="95"/>
              </a:spcBef>
            </a:pPr>
            <a:r>
              <a:rPr sz="1600" spc="-5" dirty="0">
                <a:latin typeface="Arial"/>
                <a:cs typeface="Arial"/>
              </a:rPr>
              <a:t>Sometimes a lot of features exist. Feature selection is the  method of reducing data dimension </a:t>
            </a:r>
            <a:r>
              <a:rPr sz="1600" spc="-10" dirty="0">
                <a:latin typeface="Arial"/>
                <a:cs typeface="Arial"/>
              </a:rPr>
              <a:t>while </a:t>
            </a:r>
            <a:r>
              <a:rPr sz="1600" spc="-5" dirty="0">
                <a:latin typeface="Arial"/>
                <a:cs typeface="Arial"/>
              </a:rPr>
              <a:t>doing predictive  analysis.</a:t>
            </a:r>
            <a:endParaRPr sz="1600">
              <a:latin typeface="Arial"/>
              <a:cs typeface="Arial"/>
            </a:endParaRPr>
          </a:p>
          <a:p>
            <a:pPr marL="12700">
              <a:lnSpc>
                <a:spcPct val="100000"/>
              </a:lnSpc>
              <a:spcBef>
                <a:spcPts val="1440"/>
              </a:spcBef>
            </a:pPr>
            <a:r>
              <a:rPr sz="1600" spc="-10" dirty="0">
                <a:latin typeface="Arial"/>
                <a:cs typeface="Arial"/>
              </a:rPr>
              <a:t>Why:</a:t>
            </a:r>
            <a:endParaRPr sz="1600">
              <a:latin typeface="Arial"/>
              <a:cs typeface="Arial"/>
            </a:endParaRPr>
          </a:p>
          <a:p>
            <a:pPr marL="299085" indent="-287020">
              <a:lnSpc>
                <a:spcPct val="100000"/>
              </a:lnSpc>
              <a:buChar char="•"/>
              <a:tabLst>
                <a:tab pos="299085" algn="l"/>
                <a:tab pos="299720" algn="l"/>
              </a:tabLst>
            </a:pPr>
            <a:r>
              <a:rPr sz="1600" spc="-5" dirty="0">
                <a:latin typeface="Arial"/>
                <a:cs typeface="Arial"/>
              </a:rPr>
              <a:t>Curse of</a:t>
            </a:r>
            <a:r>
              <a:rPr sz="1600" spc="20" dirty="0">
                <a:latin typeface="Arial"/>
                <a:cs typeface="Arial"/>
              </a:rPr>
              <a:t> </a:t>
            </a:r>
            <a:r>
              <a:rPr sz="1600" spc="-5" dirty="0">
                <a:latin typeface="Arial"/>
                <a:cs typeface="Arial"/>
              </a:rPr>
              <a:t>dimensionality</a:t>
            </a:r>
            <a:endParaRPr sz="1600">
              <a:latin typeface="Arial"/>
              <a:cs typeface="Arial"/>
            </a:endParaRPr>
          </a:p>
          <a:p>
            <a:pPr marL="299085" indent="-287020">
              <a:lnSpc>
                <a:spcPct val="100000"/>
              </a:lnSpc>
              <a:buChar char="•"/>
              <a:tabLst>
                <a:tab pos="299085" algn="l"/>
                <a:tab pos="299720" algn="l"/>
              </a:tabLst>
            </a:pPr>
            <a:r>
              <a:rPr sz="1600" spc="-5" dirty="0">
                <a:latin typeface="Arial"/>
                <a:cs typeface="Arial"/>
              </a:rPr>
              <a:t>Easier</a:t>
            </a:r>
            <a:r>
              <a:rPr sz="1600" spc="-10" dirty="0">
                <a:latin typeface="Arial"/>
                <a:cs typeface="Arial"/>
              </a:rPr>
              <a:t> </a:t>
            </a:r>
            <a:r>
              <a:rPr sz="1600" spc="-5" dirty="0">
                <a:latin typeface="Arial"/>
                <a:cs typeface="Arial"/>
              </a:rPr>
              <a:t>visualization</a:t>
            </a:r>
            <a:endParaRPr sz="1600">
              <a:latin typeface="Arial"/>
              <a:cs typeface="Arial"/>
            </a:endParaRPr>
          </a:p>
          <a:p>
            <a:pPr marL="299085" indent="-287020">
              <a:lnSpc>
                <a:spcPct val="100000"/>
              </a:lnSpc>
              <a:buChar char="•"/>
              <a:tabLst>
                <a:tab pos="299085" algn="l"/>
                <a:tab pos="299720" algn="l"/>
              </a:tabLst>
            </a:pPr>
            <a:r>
              <a:rPr sz="1600" spc="-5" dirty="0">
                <a:latin typeface="Arial"/>
                <a:cs typeface="Arial"/>
              </a:rPr>
              <a:t>Meaningful</a:t>
            </a:r>
            <a:r>
              <a:rPr sz="1600" spc="-35" dirty="0">
                <a:latin typeface="Arial"/>
                <a:cs typeface="Arial"/>
              </a:rPr>
              <a:t> </a:t>
            </a:r>
            <a:r>
              <a:rPr sz="1600" spc="-5" dirty="0">
                <a:latin typeface="Arial"/>
                <a:cs typeface="Arial"/>
              </a:rPr>
              <a:t>distance</a:t>
            </a:r>
            <a:endParaRPr sz="1600">
              <a:latin typeface="Arial"/>
              <a:cs typeface="Arial"/>
            </a:endParaRPr>
          </a:p>
          <a:p>
            <a:pPr marL="299085" indent="-287020">
              <a:lnSpc>
                <a:spcPct val="100000"/>
              </a:lnSpc>
              <a:buChar char="•"/>
              <a:tabLst>
                <a:tab pos="299085" algn="l"/>
                <a:tab pos="299720" algn="l"/>
              </a:tabLst>
            </a:pPr>
            <a:r>
              <a:rPr sz="1600" spc="-10" dirty="0">
                <a:latin typeface="Arial"/>
                <a:cs typeface="Arial"/>
              </a:rPr>
              <a:t>Lower </a:t>
            </a:r>
            <a:r>
              <a:rPr sz="1600" spc="-5" dirty="0">
                <a:latin typeface="Arial"/>
                <a:cs typeface="Arial"/>
              </a:rPr>
              <a:t>storage</a:t>
            </a:r>
            <a:r>
              <a:rPr sz="1600" spc="-20" dirty="0">
                <a:latin typeface="Arial"/>
                <a:cs typeface="Arial"/>
              </a:rPr>
              <a:t> </a:t>
            </a:r>
            <a:r>
              <a:rPr sz="1600" spc="-5" dirty="0">
                <a:latin typeface="Arial"/>
                <a:cs typeface="Arial"/>
              </a:rPr>
              <a:t>need</a:t>
            </a:r>
            <a:endParaRPr sz="1600">
              <a:latin typeface="Arial"/>
              <a:cs typeface="Arial"/>
            </a:endParaRPr>
          </a:p>
          <a:p>
            <a:pPr marL="299085" indent="-287020">
              <a:lnSpc>
                <a:spcPct val="100000"/>
              </a:lnSpc>
              <a:buChar char="•"/>
              <a:tabLst>
                <a:tab pos="299085" algn="l"/>
                <a:tab pos="299720" algn="l"/>
              </a:tabLst>
            </a:pPr>
            <a:r>
              <a:rPr sz="1600" spc="-5" dirty="0">
                <a:latin typeface="Arial"/>
                <a:cs typeface="Arial"/>
              </a:rPr>
              <a:t>Faster</a:t>
            </a:r>
            <a:r>
              <a:rPr sz="1600" spc="15" dirty="0">
                <a:latin typeface="Arial"/>
                <a:cs typeface="Arial"/>
              </a:rPr>
              <a:t> </a:t>
            </a:r>
            <a:r>
              <a:rPr sz="1600" spc="-5" dirty="0">
                <a:latin typeface="Arial"/>
                <a:cs typeface="Arial"/>
              </a:rPr>
              <a:t>computation</a:t>
            </a:r>
            <a:endParaRPr sz="1600">
              <a:latin typeface="Arial"/>
              <a:cs typeface="Arial"/>
            </a:endParaRPr>
          </a:p>
          <a:p>
            <a:pPr marL="12700">
              <a:lnSpc>
                <a:spcPct val="100000"/>
              </a:lnSpc>
              <a:spcBef>
                <a:spcPts val="1445"/>
              </a:spcBef>
            </a:pPr>
            <a:r>
              <a:rPr sz="1600" spc="-40" dirty="0">
                <a:latin typeface="Arial"/>
                <a:cs typeface="Arial"/>
              </a:rPr>
              <a:t>Two </a:t>
            </a:r>
            <a:r>
              <a:rPr sz="1600" spc="-5" dirty="0">
                <a:latin typeface="Arial"/>
                <a:cs typeface="Arial"/>
              </a:rPr>
              <a:t>kinds of feature selection</a:t>
            </a:r>
            <a:r>
              <a:rPr sz="1600" spc="70" dirty="0">
                <a:latin typeface="Arial"/>
                <a:cs typeface="Arial"/>
              </a:rPr>
              <a:t> </a:t>
            </a:r>
            <a:r>
              <a:rPr sz="1600" spc="-5" dirty="0">
                <a:latin typeface="Arial"/>
                <a:cs typeface="Arial"/>
              </a:rPr>
              <a:t>techniques</a:t>
            </a:r>
            <a:endParaRPr sz="1600">
              <a:latin typeface="Arial"/>
              <a:cs typeface="Arial"/>
            </a:endParaRPr>
          </a:p>
          <a:p>
            <a:pPr marL="299085" indent="-287020">
              <a:lnSpc>
                <a:spcPct val="100000"/>
              </a:lnSpc>
              <a:buChar char="•"/>
              <a:tabLst>
                <a:tab pos="299085" algn="l"/>
                <a:tab pos="299720" algn="l"/>
              </a:tabLst>
            </a:pPr>
            <a:r>
              <a:rPr sz="1600" spc="-5" dirty="0">
                <a:latin typeface="Arial"/>
                <a:cs typeface="Arial"/>
              </a:rPr>
              <a:t>Filter</a:t>
            </a:r>
            <a:r>
              <a:rPr sz="1600" spc="-10" dirty="0">
                <a:latin typeface="Arial"/>
                <a:cs typeface="Arial"/>
              </a:rPr>
              <a:t> </a:t>
            </a:r>
            <a:r>
              <a:rPr sz="1600" spc="-5" dirty="0">
                <a:latin typeface="Arial"/>
                <a:cs typeface="Arial"/>
              </a:rPr>
              <a:t>Method</a:t>
            </a:r>
            <a:endParaRPr sz="1600">
              <a:latin typeface="Arial"/>
              <a:cs typeface="Arial"/>
            </a:endParaRPr>
          </a:p>
          <a:p>
            <a:pPr marL="299085" indent="-287020">
              <a:lnSpc>
                <a:spcPct val="100000"/>
              </a:lnSpc>
              <a:buChar char="•"/>
              <a:tabLst>
                <a:tab pos="299085" algn="l"/>
                <a:tab pos="299720" algn="l"/>
              </a:tabLst>
            </a:pPr>
            <a:r>
              <a:rPr sz="1600" spc="-10" dirty="0">
                <a:latin typeface="Arial"/>
                <a:cs typeface="Arial"/>
              </a:rPr>
              <a:t>Wrapper</a:t>
            </a:r>
            <a:r>
              <a:rPr sz="1600" spc="10" dirty="0">
                <a:latin typeface="Arial"/>
                <a:cs typeface="Arial"/>
              </a:rPr>
              <a:t> </a:t>
            </a:r>
            <a:r>
              <a:rPr sz="1600" spc="-5" dirty="0">
                <a:latin typeface="Arial"/>
                <a:cs typeface="Arial"/>
              </a:rPr>
              <a:t>Method</a:t>
            </a:r>
            <a:endParaRPr sz="1600">
              <a:latin typeface="Arial"/>
              <a:cs typeface="Arial"/>
            </a:endParaRPr>
          </a:p>
        </p:txBody>
      </p:sp>
      <p:sp>
        <p:nvSpPr>
          <p:cNvPr id="6" name="object 6"/>
          <p:cNvSpPr/>
          <p:nvPr/>
        </p:nvSpPr>
        <p:spPr>
          <a:xfrm>
            <a:off x="6198108" y="2458211"/>
            <a:ext cx="5455920" cy="306781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4906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516636"/>
            <a:ext cx="6096000" cy="6341745"/>
          </a:xfrm>
          <a:custGeom>
            <a:avLst/>
            <a:gdLst/>
            <a:ahLst/>
            <a:cxnLst/>
            <a:rect l="l" t="t" r="r" b="b"/>
            <a:pathLst>
              <a:path w="6096000" h="6341745">
                <a:moveTo>
                  <a:pt x="0" y="6341360"/>
                </a:moveTo>
                <a:lnTo>
                  <a:pt x="6096000" y="6341360"/>
                </a:lnTo>
                <a:lnTo>
                  <a:pt x="6096000" y="0"/>
                </a:lnTo>
                <a:lnTo>
                  <a:pt x="0" y="0"/>
                </a:lnTo>
                <a:lnTo>
                  <a:pt x="0" y="6341360"/>
                </a:lnTo>
                <a:close/>
              </a:path>
            </a:pathLst>
          </a:custGeom>
          <a:solidFill>
            <a:srgbClr val="F1F1F1"/>
          </a:solidFill>
        </p:spPr>
        <p:txBody>
          <a:bodyPr wrap="square" lIns="0" tIns="0" rIns="0" bIns="0" rtlCol="0"/>
          <a:lstStyle/>
          <a:p>
            <a:endParaRPr/>
          </a:p>
        </p:txBody>
      </p:sp>
      <p:sp>
        <p:nvSpPr>
          <p:cNvPr id="3" name="object 3"/>
          <p:cNvSpPr txBox="1">
            <a:spLocks/>
          </p:cNvSpPr>
          <p:nvPr/>
        </p:nvSpPr>
        <p:spPr>
          <a:xfrm>
            <a:off x="488695" y="965708"/>
            <a:ext cx="2566035" cy="757555"/>
          </a:xfrm>
          <a:prstGeom prst="rect">
            <a:avLst/>
          </a:prstGeom>
        </p:spPr>
        <p:txBody>
          <a:bodyPr vert="horz" wrap="square" lIns="0" tIns="12700"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2400" spc="-5" smtClean="0">
                <a:solidFill>
                  <a:srgbClr val="000000"/>
                </a:solidFill>
              </a:rPr>
              <a:t>Feature</a:t>
            </a:r>
            <a:r>
              <a:rPr lang="en-US" sz="2400" spc="-30" smtClean="0">
                <a:solidFill>
                  <a:srgbClr val="000000"/>
                </a:solidFill>
              </a:rPr>
              <a:t> </a:t>
            </a:r>
            <a:r>
              <a:rPr lang="en-US" sz="2400" spc="-5" smtClean="0">
                <a:solidFill>
                  <a:srgbClr val="000000"/>
                </a:solidFill>
              </a:rPr>
              <a:t>Selection</a:t>
            </a:r>
            <a:endParaRPr lang="en-US" sz="2400" smtClean="0"/>
          </a:p>
          <a:p>
            <a:pPr marL="12700">
              <a:lnSpc>
                <a:spcPct val="100000"/>
              </a:lnSpc>
            </a:pPr>
            <a:r>
              <a:rPr lang="en-US" sz="2400" spc="-5" smtClean="0">
                <a:solidFill>
                  <a:srgbClr val="F7765F"/>
                </a:solidFill>
                <a:latin typeface="Arial"/>
                <a:cs typeface="Arial"/>
              </a:rPr>
              <a:t>Filter</a:t>
            </a:r>
            <a:r>
              <a:rPr lang="en-US" sz="2400" spc="-10" smtClean="0">
                <a:solidFill>
                  <a:srgbClr val="F7765F"/>
                </a:solidFill>
                <a:latin typeface="Arial"/>
                <a:cs typeface="Arial"/>
              </a:rPr>
              <a:t> </a:t>
            </a:r>
            <a:r>
              <a:rPr lang="en-US" sz="2400" smtClean="0">
                <a:solidFill>
                  <a:srgbClr val="7E7E7E"/>
                </a:solidFill>
                <a:latin typeface="Arial"/>
                <a:cs typeface="Arial"/>
              </a:rPr>
              <a:t>Method</a:t>
            </a:r>
            <a:endParaRPr lang="en-US" sz="2400">
              <a:latin typeface="Arial"/>
              <a:cs typeface="Arial"/>
            </a:endParaRPr>
          </a:p>
        </p:txBody>
      </p:sp>
      <p:sp>
        <p:nvSpPr>
          <p:cNvPr id="4" name="object 4"/>
          <p:cNvSpPr txBox="1"/>
          <p:nvPr/>
        </p:nvSpPr>
        <p:spPr>
          <a:xfrm>
            <a:off x="488695" y="1983994"/>
            <a:ext cx="5246370" cy="3134995"/>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Filter</a:t>
            </a:r>
            <a:r>
              <a:rPr sz="1200" b="1" spc="-5" dirty="0">
                <a:latin typeface="Arial"/>
                <a:cs typeface="Arial"/>
              </a:rPr>
              <a:t> Method</a:t>
            </a:r>
            <a:endParaRPr sz="1200">
              <a:latin typeface="Arial"/>
              <a:cs typeface="Arial"/>
            </a:endParaRPr>
          </a:p>
          <a:p>
            <a:pPr marL="12700" marR="9525">
              <a:lnSpc>
                <a:spcPct val="100000"/>
              </a:lnSpc>
            </a:pPr>
            <a:r>
              <a:rPr sz="1200" dirty="0">
                <a:latin typeface="Arial"/>
                <a:cs typeface="Arial"/>
              </a:rPr>
              <a:t>This method </a:t>
            </a:r>
            <a:r>
              <a:rPr sz="1200" spc="-5" dirty="0">
                <a:latin typeface="Arial"/>
                <a:cs typeface="Arial"/>
              </a:rPr>
              <a:t>uses </a:t>
            </a:r>
            <a:r>
              <a:rPr sz="1200" dirty="0">
                <a:latin typeface="Arial"/>
                <a:cs typeface="Arial"/>
              </a:rPr>
              <a:t>the </a:t>
            </a:r>
            <a:r>
              <a:rPr sz="1200" spc="-5" dirty="0">
                <a:latin typeface="Arial"/>
                <a:cs typeface="Arial"/>
              </a:rPr>
              <a:t>variable ranking technique in order </a:t>
            </a:r>
            <a:r>
              <a:rPr sz="1200" dirty="0">
                <a:latin typeface="Arial"/>
                <a:cs typeface="Arial"/>
              </a:rPr>
              <a:t>to </a:t>
            </a:r>
            <a:r>
              <a:rPr sz="1200" spc="-5" dirty="0">
                <a:latin typeface="Arial"/>
                <a:cs typeface="Arial"/>
              </a:rPr>
              <a:t>select </a:t>
            </a:r>
            <a:r>
              <a:rPr sz="1200" dirty="0">
                <a:latin typeface="Arial"/>
                <a:cs typeface="Arial"/>
              </a:rPr>
              <a:t>the  </a:t>
            </a:r>
            <a:r>
              <a:rPr sz="1200" spc="-5" dirty="0">
                <a:latin typeface="Arial"/>
                <a:cs typeface="Arial"/>
              </a:rPr>
              <a:t>variables </a:t>
            </a:r>
            <a:r>
              <a:rPr sz="1200" dirty="0">
                <a:latin typeface="Arial"/>
                <a:cs typeface="Arial"/>
              </a:rPr>
              <a:t>for </a:t>
            </a:r>
            <a:r>
              <a:rPr sz="1200" spc="-5" dirty="0">
                <a:latin typeface="Arial"/>
                <a:cs typeface="Arial"/>
              </a:rPr>
              <a:t>ordering and here, </a:t>
            </a:r>
            <a:r>
              <a:rPr sz="1200" dirty="0">
                <a:latin typeface="Arial"/>
                <a:cs typeface="Arial"/>
              </a:rPr>
              <a:t>the </a:t>
            </a:r>
            <a:r>
              <a:rPr sz="1200" spc="-5" dirty="0">
                <a:latin typeface="Arial"/>
                <a:cs typeface="Arial"/>
              </a:rPr>
              <a:t>selection </a:t>
            </a:r>
            <a:r>
              <a:rPr sz="1200" dirty="0">
                <a:latin typeface="Arial"/>
                <a:cs typeface="Arial"/>
              </a:rPr>
              <a:t>of features </a:t>
            </a:r>
            <a:r>
              <a:rPr sz="1200" spc="-5" dirty="0">
                <a:latin typeface="Arial"/>
                <a:cs typeface="Arial"/>
              </a:rPr>
              <a:t>is independent </a:t>
            </a:r>
            <a:r>
              <a:rPr sz="1200" dirty="0">
                <a:latin typeface="Arial"/>
                <a:cs typeface="Arial"/>
              </a:rPr>
              <a:t>of the  classifiers </a:t>
            </a:r>
            <a:r>
              <a:rPr sz="1200" spc="-5" dirty="0">
                <a:latin typeface="Arial"/>
                <a:cs typeface="Arial"/>
              </a:rPr>
              <a:t>used. </a:t>
            </a:r>
            <a:r>
              <a:rPr sz="1200" dirty="0">
                <a:latin typeface="Arial"/>
                <a:cs typeface="Arial"/>
              </a:rPr>
              <a:t>By </a:t>
            </a:r>
            <a:r>
              <a:rPr sz="1200" spc="-5" dirty="0">
                <a:latin typeface="Arial"/>
                <a:cs typeface="Arial"/>
              </a:rPr>
              <a:t>ranking, </a:t>
            </a:r>
            <a:r>
              <a:rPr sz="1200" dirty="0">
                <a:latin typeface="Arial"/>
                <a:cs typeface="Arial"/>
              </a:rPr>
              <a:t>it means </a:t>
            </a:r>
            <a:r>
              <a:rPr sz="1200" spc="-5" dirty="0">
                <a:latin typeface="Arial"/>
                <a:cs typeface="Arial"/>
              </a:rPr>
              <a:t>how </a:t>
            </a:r>
            <a:r>
              <a:rPr sz="1200" dirty="0">
                <a:latin typeface="Arial"/>
                <a:cs typeface="Arial"/>
              </a:rPr>
              <a:t>much useful </a:t>
            </a:r>
            <a:r>
              <a:rPr sz="1200" spc="-5" dirty="0">
                <a:latin typeface="Arial"/>
                <a:cs typeface="Arial"/>
              </a:rPr>
              <a:t>and important each  </a:t>
            </a:r>
            <a:r>
              <a:rPr sz="1200" dirty="0">
                <a:latin typeface="Arial"/>
                <a:cs typeface="Arial"/>
              </a:rPr>
              <a:t>feature </a:t>
            </a:r>
            <a:r>
              <a:rPr sz="1200" spc="-5" dirty="0">
                <a:latin typeface="Arial"/>
                <a:cs typeface="Arial"/>
              </a:rPr>
              <a:t>is expected </a:t>
            </a:r>
            <a:r>
              <a:rPr sz="1200" dirty="0">
                <a:latin typeface="Arial"/>
                <a:cs typeface="Arial"/>
              </a:rPr>
              <a:t>to </a:t>
            </a:r>
            <a:r>
              <a:rPr sz="1200" spc="-5" dirty="0">
                <a:latin typeface="Arial"/>
                <a:cs typeface="Arial"/>
              </a:rPr>
              <a:t>be </a:t>
            </a:r>
            <a:r>
              <a:rPr sz="1200" dirty="0">
                <a:latin typeface="Arial"/>
                <a:cs typeface="Arial"/>
              </a:rPr>
              <a:t>for </a:t>
            </a:r>
            <a:r>
              <a:rPr sz="1200" spc="-5" dirty="0">
                <a:latin typeface="Arial"/>
                <a:cs typeface="Arial"/>
              </a:rPr>
              <a:t>classification. Removes Irrelevant and redundant  </a:t>
            </a:r>
            <a:r>
              <a:rPr sz="1200" dirty="0">
                <a:latin typeface="Arial"/>
                <a:cs typeface="Arial"/>
              </a:rPr>
              <a:t>features.</a:t>
            </a:r>
            <a:endParaRPr sz="1200">
              <a:latin typeface="Arial"/>
              <a:cs typeface="Arial"/>
            </a:endParaRPr>
          </a:p>
          <a:p>
            <a:pPr>
              <a:lnSpc>
                <a:spcPct val="100000"/>
              </a:lnSpc>
              <a:spcBef>
                <a:spcPts val="5"/>
              </a:spcBef>
            </a:pPr>
            <a:endParaRPr sz="1250">
              <a:latin typeface="Arial"/>
              <a:cs typeface="Arial"/>
            </a:endParaRPr>
          </a:p>
          <a:p>
            <a:pPr marL="12700" marR="301625">
              <a:lnSpc>
                <a:spcPct val="100000"/>
              </a:lnSpc>
            </a:pPr>
            <a:r>
              <a:rPr sz="1200" b="1" dirty="0">
                <a:latin typeface="Arial"/>
                <a:cs typeface="Arial"/>
              </a:rPr>
              <a:t>Statistical </a:t>
            </a:r>
            <a:r>
              <a:rPr sz="1200" b="1" spc="-20" dirty="0">
                <a:latin typeface="Arial"/>
                <a:cs typeface="Arial"/>
              </a:rPr>
              <a:t>Test</a:t>
            </a:r>
            <a:r>
              <a:rPr sz="1200" spc="-20" dirty="0">
                <a:latin typeface="Arial"/>
                <a:cs typeface="Arial"/>
              </a:rPr>
              <a:t>: </a:t>
            </a:r>
            <a:r>
              <a:rPr sz="1200" spc="-5" dirty="0">
                <a:latin typeface="Arial"/>
                <a:cs typeface="Arial"/>
              </a:rPr>
              <a:t>Chi-Square </a:t>
            </a:r>
            <a:r>
              <a:rPr sz="1200" spc="-35" dirty="0">
                <a:latin typeface="Arial"/>
                <a:cs typeface="Arial"/>
              </a:rPr>
              <a:t>Test </a:t>
            </a:r>
            <a:r>
              <a:rPr sz="1200" dirty="0">
                <a:latin typeface="Arial"/>
                <a:cs typeface="Arial"/>
              </a:rPr>
              <a:t>to test the </a:t>
            </a:r>
            <a:r>
              <a:rPr sz="1200" spc="-5" dirty="0">
                <a:latin typeface="Arial"/>
                <a:cs typeface="Arial"/>
              </a:rPr>
              <a:t>independence </a:t>
            </a:r>
            <a:r>
              <a:rPr sz="1200" dirty="0">
                <a:latin typeface="Arial"/>
                <a:cs typeface="Arial"/>
              </a:rPr>
              <a:t>of </a:t>
            </a:r>
            <a:r>
              <a:rPr sz="1200" spc="-10" dirty="0">
                <a:latin typeface="Arial"/>
                <a:cs typeface="Arial"/>
              </a:rPr>
              <a:t>two </a:t>
            </a:r>
            <a:r>
              <a:rPr sz="1200" spc="-5" dirty="0">
                <a:latin typeface="Arial"/>
                <a:cs typeface="Arial"/>
              </a:rPr>
              <a:t>events,  Hypothesis</a:t>
            </a:r>
            <a:r>
              <a:rPr sz="1200" spc="-30" dirty="0">
                <a:latin typeface="Arial"/>
                <a:cs typeface="Arial"/>
              </a:rPr>
              <a:t> </a:t>
            </a:r>
            <a:r>
              <a:rPr sz="1200" spc="-5" dirty="0">
                <a:latin typeface="Arial"/>
                <a:cs typeface="Arial"/>
              </a:rPr>
              <a:t>testing.</a:t>
            </a:r>
            <a:endParaRPr sz="1200">
              <a:latin typeface="Arial"/>
              <a:cs typeface="Arial"/>
            </a:endParaRPr>
          </a:p>
          <a:p>
            <a:pPr>
              <a:lnSpc>
                <a:spcPct val="100000"/>
              </a:lnSpc>
            </a:pPr>
            <a:endParaRPr sz="1250">
              <a:latin typeface="Arial"/>
              <a:cs typeface="Arial"/>
            </a:endParaRPr>
          </a:p>
          <a:p>
            <a:pPr marL="12700" marR="5080">
              <a:lnSpc>
                <a:spcPct val="100000"/>
              </a:lnSpc>
            </a:pPr>
            <a:r>
              <a:rPr sz="1200" b="1" spc="-10" dirty="0">
                <a:solidFill>
                  <a:srgbClr val="404040"/>
                </a:solidFill>
                <a:latin typeface="Arial"/>
                <a:cs typeface="Arial"/>
              </a:rPr>
              <a:t>Variance </a:t>
            </a:r>
            <a:r>
              <a:rPr sz="1200" b="1" dirty="0">
                <a:solidFill>
                  <a:srgbClr val="404040"/>
                </a:solidFill>
                <a:latin typeface="Arial"/>
                <a:cs typeface="Arial"/>
              </a:rPr>
              <a:t>Threshold</a:t>
            </a:r>
            <a:r>
              <a:rPr sz="1200" dirty="0">
                <a:solidFill>
                  <a:srgbClr val="404040"/>
                </a:solidFill>
                <a:latin typeface="Arial"/>
                <a:cs typeface="Arial"/>
              </a:rPr>
              <a:t>: This </a:t>
            </a:r>
            <a:r>
              <a:rPr sz="1200" spc="-5" dirty="0">
                <a:solidFill>
                  <a:srgbClr val="404040"/>
                </a:solidFill>
                <a:latin typeface="Arial"/>
                <a:cs typeface="Arial"/>
              </a:rPr>
              <a:t>approach </a:t>
            </a:r>
            <a:r>
              <a:rPr sz="1200" dirty="0">
                <a:solidFill>
                  <a:srgbClr val="404040"/>
                </a:solidFill>
                <a:latin typeface="Arial"/>
                <a:cs typeface="Arial"/>
              </a:rPr>
              <a:t>of feature </a:t>
            </a:r>
            <a:r>
              <a:rPr sz="1200" spc="-5" dirty="0">
                <a:solidFill>
                  <a:srgbClr val="404040"/>
                </a:solidFill>
                <a:latin typeface="Arial"/>
                <a:cs typeface="Arial"/>
              </a:rPr>
              <a:t>selection removes all </a:t>
            </a:r>
            <a:r>
              <a:rPr sz="1200" dirty="0">
                <a:solidFill>
                  <a:srgbClr val="404040"/>
                </a:solidFill>
                <a:latin typeface="Arial"/>
                <a:cs typeface="Arial"/>
              </a:rPr>
              <a:t>features  </a:t>
            </a:r>
            <a:r>
              <a:rPr sz="1200" spc="-5" dirty="0">
                <a:solidFill>
                  <a:srgbClr val="404040"/>
                </a:solidFill>
                <a:latin typeface="Arial"/>
                <a:cs typeface="Arial"/>
              </a:rPr>
              <a:t>whose variance does not </a:t>
            </a:r>
            <a:r>
              <a:rPr sz="1200" dirty="0">
                <a:solidFill>
                  <a:srgbClr val="404040"/>
                </a:solidFill>
                <a:latin typeface="Arial"/>
                <a:cs typeface="Arial"/>
              </a:rPr>
              <a:t>meet some </a:t>
            </a:r>
            <a:r>
              <a:rPr sz="1200" spc="-5" dirty="0">
                <a:solidFill>
                  <a:srgbClr val="404040"/>
                </a:solidFill>
                <a:latin typeface="Arial"/>
                <a:cs typeface="Arial"/>
              </a:rPr>
              <a:t>threshold. </a:t>
            </a:r>
            <a:r>
              <a:rPr sz="1200" spc="-15" dirty="0">
                <a:solidFill>
                  <a:srgbClr val="404040"/>
                </a:solidFill>
                <a:latin typeface="Arial"/>
                <a:cs typeface="Arial"/>
              </a:rPr>
              <a:t>Generally, </a:t>
            </a:r>
            <a:r>
              <a:rPr sz="1200" dirty="0">
                <a:solidFill>
                  <a:srgbClr val="404040"/>
                </a:solidFill>
                <a:latin typeface="Arial"/>
                <a:cs typeface="Arial"/>
              </a:rPr>
              <a:t>it </a:t>
            </a:r>
            <a:r>
              <a:rPr sz="1200" spc="-5" dirty="0">
                <a:solidFill>
                  <a:srgbClr val="404040"/>
                </a:solidFill>
                <a:latin typeface="Arial"/>
                <a:cs typeface="Arial"/>
              </a:rPr>
              <a:t>removes all </a:t>
            </a:r>
            <a:r>
              <a:rPr sz="1200" dirty="0">
                <a:solidFill>
                  <a:srgbClr val="404040"/>
                </a:solidFill>
                <a:latin typeface="Arial"/>
                <a:cs typeface="Arial"/>
              </a:rPr>
              <a:t>the  </a:t>
            </a:r>
            <a:r>
              <a:rPr sz="1200" spc="-5" dirty="0">
                <a:solidFill>
                  <a:srgbClr val="404040"/>
                </a:solidFill>
                <a:latin typeface="Arial"/>
                <a:cs typeface="Arial"/>
              </a:rPr>
              <a:t>zero-variance </a:t>
            </a:r>
            <a:r>
              <a:rPr sz="1200" dirty="0">
                <a:solidFill>
                  <a:srgbClr val="404040"/>
                </a:solidFill>
                <a:latin typeface="Arial"/>
                <a:cs typeface="Arial"/>
              </a:rPr>
              <a:t>features </a:t>
            </a:r>
            <a:r>
              <a:rPr sz="1200" spc="-5" dirty="0">
                <a:solidFill>
                  <a:srgbClr val="404040"/>
                </a:solidFill>
                <a:latin typeface="Arial"/>
                <a:cs typeface="Arial"/>
              </a:rPr>
              <a:t>which </a:t>
            </a:r>
            <a:r>
              <a:rPr sz="1200" dirty="0">
                <a:solidFill>
                  <a:srgbClr val="404040"/>
                </a:solidFill>
                <a:latin typeface="Arial"/>
                <a:cs typeface="Arial"/>
              </a:rPr>
              <a:t>means all the features that </a:t>
            </a:r>
            <a:r>
              <a:rPr sz="1200" spc="-5" dirty="0">
                <a:solidFill>
                  <a:srgbClr val="404040"/>
                </a:solidFill>
                <a:latin typeface="Arial"/>
                <a:cs typeface="Arial"/>
              </a:rPr>
              <a:t>have </a:t>
            </a:r>
            <a:r>
              <a:rPr sz="1200" dirty="0">
                <a:solidFill>
                  <a:srgbClr val="404040"/>
                </a:solidFill>
                <a:latin typeface="Arial"/>
                <a:cs typeface="Arial"/>
              </a:rPr>
              <a:t>the same</a:t>
            </a:r>
            <a:r>
              <a:rPr sz="1200" spc="-155" dirty="0">
                <a:solidFill>
                  <a:srgbClr val="404040"/>
                </a:solidFill>
                <a:latin typeface="Arial"/>
                <a:cs typeface="Arial"/>
              </a:rPr>
              <a:t> </a:t>
            </a:r>
            <a:r>
              <a:rPr sz="1200" spc="-5" dirty="0">
                <a:solidFill>
                  <a:srgbClr val="404040"/>
                </a:solidFill>
                <a:latin typeface="Arial"/>
                <a:cs typeface="Arial"/>
              </a:rPr>
              <a:t>value  in all</a:t>
            </a:r>
            <a:r>
              <a:rPr sz="1200" spc="-25" dirty="0">
                <a:solidFill>
                  <a:srgbClr val="404040"/>
                </a:solidFill>
                <a:latin typeface="Arial"/>
                <a:cs typeface="Arial"/>
              </a:rPr>
              <a:t> </a:t>
            </a:r>
            <a:r>
              <a:rPr sz="1200" dirty="0">
                <a:solidFill>
                  <a:srgbClr val="404040"/>
                </a:solidFill>
                <a:latin typeface="Arial"/>
                <a:cs typeface="Arial"/>
              </a:rPr>
              <a:t>samples.</a:t>
            </a:r>
            <a:endParaRPr sz="1200">
              <a:latin typeface="Arial"/>
              <a:cs typeface="Arial"/>
            </a:endParaRPr>
          </a:p>
          <a:p>
            <a:pPr>
              <a:lnSpc>
                <a:spcPct val="100000"/>
              </a:lnSpc>
              <a:spcBef>
                <a:spcPts val="5"/>
              </a:spcBef>
            </a:pPr>
            <a:endParaRPr sz="1250">
              <a:latin typeface="Arial"/>
              <a:cs typeface="Arial"/>
            </a:endParaRPr>
          </a:p>
          <a:p>
            <a:pPr marL="12700" marR="464820">
              <a:lnSpc>
                <a:spcPct val="100000"/>
              </a:lnSpc>
            </a:pPr>
            <a:r>
              <a:rPr sz="1200" b="1" dirty="0">
                <a:solidFill>
                  <a:srgbClr val="404040"/>
                </a:solidFill>
                <a:latin typeface="Arial"/>
                <a:cs typeface="Arial"/>
              </a:rPr>
              <a:t>Information Gain</a:t>
            </a:r>
            <a:r>
              <a:rPr sz="1200" dirty="0">
                <a:solidFill>
                  <a:srgbClr val="404040"/>
                </a:solidFill>
                <a:latin typeface="Arial"/>
                <a:cs typeface="Arial"/>
              </a:rPr>
              <a:t>: Information </a:t>
            </a:r>
            <a:r>
              <a:rPr sz="1200" spc="-5" dirty="0">
                <a:solidFill>
                  <a:srgbClr val="404040"/>
                </a:solidFill>
                <a:latin typeface="Arial"/>
                <a:cs typeface="Arial"/>
              </a:rPr>
              <a:t>gain </a:t>
            </a:r>
            <a:r>
              <a:rPr sz="1200" dirty="0">
                <a:solidFill>
                  <a:srgbClr val="404040"/>
                </a:solidFill>
                <a:latin typeface="Arial"/>
                <a:cs typeface="Arial"/>
              </a:rPr>
              <a:t>measures </a:t>
            </a:r>
            <a:r>
              <a:rPr sz="1200" spc="-5" dirty="0">
                <a:solidFill>
                  <a:srgbClr val="404040"/>
                </a:solidFill>
                <a:latin typeface="Arial"/>
                <a:cs typeface="Arial"/>
              </a:rPr>
              <a:t>how </a:t>
            </a:r>
            <a:r>
              <a:rPr sz="1200" dirty="0">
                <a:solidFill>
                  <a:srgbClr val="404040"/>
                </a:solidFill>
                <a:latin typeface="Arial"/>
                <a:cs typeface="Arial"/>
              </a:rPr>
              <a:t>much </a:t>
            </a:r>
            <a:r>
              <a:rPr sz="1200" spc="-5" dirty="0">
                <a:solidFill>
                  <a:srgbClr val="404040"/>
                </a:solidFill>
                <a:latin typeface="Arial"/>
                <a:cs typeface="Arial"/>
              </a:rPr>
              <a:t>information</a:t>
            </a:r>
            <a:r>
              <a:rPr sz="1200" spc="-155" dirty="0">
                <a:solidFill>
                  <a:srgbClr val="404040"/>
                </a:solidFill>
                <a:latin typeface="Arial"/>
                <a:cs typeface="Arial"/>
              </a:rPr>
              <a:t> </a:t>
            </a:r>
            <a:r>
              <a:rPr sz="1200" spc="-5" dirty="0">
                <a:solidFill>
                  <a:srgbClr val="404040"/>
                </a:solidFill>
                <a:latin typeface="Arial"/>
                <a:cs typeface="Arial"/>
              </a:rPr>
              <a:t>a  </a:t>
            </a:r>
            <a:r>
              <a:rPr sz="1200" dirty="0">
                <a:solidFill>
                  <a:srgbClr val="404040"/>
                </a:solidFill>
                <a:latin typeface="Arial"/>
                <a:cs typeface="Arial"/>
              </a:rPr>
              <a:t>feature </a:t>
            </a:r>
            <a:r>
              <a:rPr sz="1200" spc="-5" dirty="0">
                <a:solidFill>
                  <a:srgbClr val="404040"/>
                </a:solidFill>
                <a:latin typeface="Arial"/>
                <a:cs typeface="Arial"/>
              </a:rPr>
              <a:t>gives about </a:t>
            </a:r>
            <a:r>
              <a:rPr sz="1200" dirty="0">
                <a:solidFill>
                  <a:srgbClr val="404040"/>
                </a:solidFill>
                <a:latin typeface="Arial"/>
                <a:cs typeface="Arial"/>
              </a:rPr>
              <a:t>the</a:t>
            </a:r>
            <a:r>
              <a:rPr sz="1200" spc="-80" dirty="0">
                <a:solidFill>
                  <a:srgbClr val="404040"/>
                </a:solidFill>
                <a:latin typeface="Arial"/>
                <a:cs typeface="Arial"/>
              </a:rPr>
              <a:t> </a:t>
            </a:r>
            <a:r>
              <a:rPr sz="1200" dirty="0">
                <a:solidFill>
                  <a:srgbClr val="404040"/>
                </a:solidFill>
                <a:latin typeface="Arial"/>
                <a:cs typeface="Arial"/>
              </a:rPr>
              <a:t>class.</a:t>
            </a:r>
            <a:endParaRPr sz="1200">
              <a:latin typeface="Arial"/>
              <a:cs typeface="Arial"/>
            </a:endParaRPr>
          </a:p>
        </p:txBody>
      </p:sp>
      <p:grpSp>
        <p:nvGrpSpPr>
          <p:cNvPr id="5" name="object 5"/>
          <p:cNvGrpSpPr/>
          <p:nvPr/>
        </p:nvGrpSpPr>
        <p:grpSpPr>
          <a:xfrm>
            <a:off x="0" y="190500"/>
            <a:ext cx="12192000" cy="4282440"/>
            <a:chOff x="0" y="190500"/>
            <a:chExt cx="12192000" cy="4282440"/>
          </a:xfrm>
        </p:grpSpPr>
        <p:sp>
          <p:nvSpPr>
            <p:cNvPr id="6" name="object 6"/>
            <p:cNvSpPr/>
            <p:nvPr/>
          </p:nvSpPr>
          <p:spPr>
            <a:xfrm>
              <a:off x="0" y="190499"/>
              <a:ext cx="12192000" cy="1313815"/>
            </a:xfrm>
            <a:custGeom>
              <a:avLst/>
              <a:gdLst/>
              <a:ahLst/>
              <a:cxnLst/>
              <a:rect l="l" t="t" r="r" b="b"/>
              <a:pathLst>
                <a:path w="12192000" h="1313815">
                  <a:moveTo>
                    <a:pt x="12192000" y="987552"/>
                  </a:moveTo>
                  <a:lnTo>
                    <a:pt x="11760975" y="987552"/>
                  </a:lnTo>
                  <a:lnTo>
                    <a:pt x="11762359" y="985266"/>
                  </a:lnTo>
                  <a:lnTo>
                    <a:pt x="11768544" y="974979"/>
                  </a:lnTo>
                  <a:lnTo>
                    <a:pt x="11789562" y="933742"/>
                  </a:lnTo>
                  <a:lnTo>
                    <a:pt x="11807685" y="890879"/>
                  </a:lnTo>
                  <a:lnTo>
                    <a:pt x="11822798" y="846531"/>
                  </a:lnTo>
                  <a:lnTo>
                    <a:pt x="11834787" y="800836"/>
                  </a:lnTo>
                  <a:lnTo>
                    <a:pt x="11843499" y="753897"/>
                  </a:lnTo>
                  <a:lnTo>
                    <a:pt x="11848821" y="705866"/>
                  </a:lnTo>
                  <a:lnTo>
                    <a:pt x="11850624" y="656844"/>
                  </a:lnTo>
                  <a:lnTo>
                    <a:pt x="11848821" y="607834"/>
                  </a:lnTo>
                  <a:lnTo>
                    <a:pt x="11843499" y="559803"/>
                  </a:lnTo>
                  <a:lnTo>
                    <a:pt x="11834787" y="512864"/>
                  </a:lnTo>
                  <a:lnTo>
                    <a:pt x="11822798" y="467169"/>
                  </a:lnTo>
                  <a:lnTo>
                    <a:pt x="11807685" y="422821"/>
                  </a:lnTo>
                  <a:lnTo>
                    <a:pt x="11789562" y="379958"/>
                  </a:lnTo>
                  <a:lnTo>
                    <a:pt x="11768544" y="338721"/>
                  </a:lnTo>
                  <a:lnTo>
                    <a:pt x="11744782" y="299212"/>
                  </a:lnTo>
                  <a:lnTo>
                    <a:pt x="11718392" y="261581"/>
                  </a:lnTo>
                  <a:lnTo>
                    <a:pt x="11689486" y="225933"/>
                  </a:lnTo>
                  <a:lnTo>
                    <a:pt x="11658219" y="192405"/>
                  </a:lnTo>
                  <a:lnTo>
                    <a:pt x="11624691" y="161137"/>
                  </a:lnTo>
                  <a:lnTo>
                    <a:pt x="11589042" y="132232"/>
                  </a:lnTo>
                  <a:lnTo>
                    <a:pt x="11551412" y="105841"/>
                  </a:lnTo>
                  <a:lnTo>
                    <a:pt x="11522202" y="88277"/>
                  </a:lnTo>
                  <a:lnTo>
                    <a:pt x="11522202" y="656844"/>
                  </a:lnTo>
                  <a:lnTo>
                    <a:pt x="11518633" y="705370"/>
                  </a:lnTo>
                  <a:lnTo>
                    <a:pt x="11508283" y="751687"/>
                  </a:lnTo>
                  <a:lnTo>
                    <a:pt x="11491671" y="795299"/>
                  </a:lnTo>
                  <a:lnTo>
                    <a:pt x="11469281" y="835672"/>
                  </a:lnTo>
                  <a:lnTo>
                    <a:pt x="11441633" y="872312"/>
                  </a:lnTo>
                  <a:lnTo>
                    <a:pt x="11409236" y="904709"/>
                  </a:lnTo>
                  <a:lnTo>
                    <a:pt x="11372596" y="932357"/>
                  </a:lnTo>
                  <a:lnTo>
                    <a:pt x="11332223" y="954747"/>
                  </a:lnTo>
                  <a:lnTo>
                    <a:pt x="11288611" y="971359"/>
                  </a:lnTo>
                  <a:lnTo>
                    <a:pt x="11242294" y="981710"/>
                  </a:lnTo>
                  <a:lnTo>
                    <a:pt x="11193780" y="985266"/>
                  </a:lnTo>
                  <a:lnTo>
                    <a:pt x="11145253" y="981710"/>
                  </a:lnTo>
                  <a:lnTo>
                    <a:pt x="11098936" y="971359"/>
                  </a:lnTo>
                  <a:lnTo>
                    <a:pt x="11055325" y="954747"/>
                  </a:lnTo>
                  <a:lnTo>
                    <a:pt x="11014951" y="932357"/>
                  </a:lnTo>
                  <a:lnTo>
                    <a:pt x="10978312" y="904709"/>
                  </a:lnTo>
                  <a:lnTo>
                    <a:pt x="10945914" y="872312"/>
                  </a:lnTo>
                  <a:lnTo>
                    <a:pt x="10918266" y="835672"/>
                  </a:lnTo>
                  <a:lnTo>
                    <a:pt x="10895876" y="795299"/>
                  </a:lnTo>
                  <a:lnTo>
                    <a:pt x="10879265" y="751687"/>
                  </a:lnTo>
                  <a:lnTo>
                    <a:pt x="10868914" y="705370"/>
                  </a:lnTo>
                  <a:lnTo>
                    <a:pt x="10865358" y="656844"/>
                  </a:lnTo>
                  <a:lnTo>
                    <a:pt x="10868914" y="608330"/>
                  </a:lnTo>
                  <a:lnTo>
                    <a:pt x="10879265" y="562013"/>
                  </a:lnTo>
                  <a:lnTo>
                    <a:pt x="10895876" y="518401"/>
                  </a:lnTo>
                  <a:lnTo>
                    <a:pt x="10918266" y="478028"/>
                  </a:lnTo>
                  <a:lnTo>
                    <a:pt x="10945914" y="441388"/>
                  </a:lnTo>
                  <a:lnTo>
                    <a:pt x="10978312" y="408990"/>
                  </a:lnTo>
                  <a:lnTo>
                    <a:pt x="11014951" y="381342"/>
                  </a:lnTo>
                  <a:lnTo>
                    <a:pt x="11055325" y="358952"/>
                  </a:lnTo>
                  <a:lnTo>
                    <a:pt x="11098936" y="342341"/>
                  </a:lnTo>
                  <a:lnTo>
                    <a:pt x="11145253" y="331990"/>
                  </a:lnTo>
                  <a:lnTo>
                    <a:pt x="11193780" y="328422"/>
                  </a:lnTo>
                  <a:lnTo>
                    <a:pt x="11242294" y="331990"/>
                  </a:lnTo>
                  <a:lnTo>
                    <a:pt x="11288611" y="342341"/>
                  </a:lnTo>
                  <a:lnTo>
                    <a:pt x="11332223" y="358952"/>
                  </a:lnTo>
                  <a:lnTo>
                    <a:pt x="11372596" y="381342"/>
                  </a:lnTo>
                  <a:lnTo>
                    <a:pt x="11409236" y="408990"/>
                  </a:lnTo>
                  <a:lnTo>
                    <a:pt x="11441633" y="441388"/>
                  </a:lnTo>
                  <a:lnTo>
                    <a:pt x="11469281" y="478028"/>
                  </a:lnTo>
                  <a:lnTo>
                    <a:pt x="11491671" y="518401"/>
                  </a:lnTo>
                  <a:lnTo>
                    <a:pt x="11508283" y="562013"/>
                  </a:lnTo>
                  <a:lnTo>
                    <a:pt x="11518633" y="608330"/>
                  </a:lnTo>
                  <a:lnTo>
                    <a:pt x="11522202" y="656844"/>
                  </a:lnTo>
                  <a:lnTo>
                    <a:pt x="11522202" y="88277"/>
                  </a:lnTo>
                  <a:lnTo>
                    <a:pt x="11470665" y="61061"/>
                  </a:lnTo>
                  <a:lnTo>
                    <a:pt x="11427803" y="42938"/>
                  </a:lnTo>
                  <a:lnTo>
                    <a:pt x="11383455" y="27825"/>
                  </a:lnTo>
                  <a:lnTo>
                    <a:pt x="11337760" y="15836"/>
                  </a:lnTo>
                  <a:lnTo>
                    <a:pt x="11290821" y="7124"/>
                  </a:lnTo>
                  <a:lnTo>
                    <a:pt x="11242789" y="1803"/>
                  </a:lnTo>
                  <a:lnTo>
                    <a:pt x="11196815" y="114"/>
                  </a:lnTo>
                  <a:lnTo>
                    <a:pt x="11193780" y="0"/>
                  </a:lnTo>
                  <a:lnTo>
                    <a:pt x="0" y="0"/>
                  </a:lnTo>
                  <a:lnTo>
                    <a:pt x="0" y="326136"/>
                  </a:lnTo>
                  <a:lnTo>
                    <a:pt x="10626573" y="326136"/>
                  </a:lnTo>
                  <a:lnTo>
                    <a:pt x="10619003" y="338721"/>
                  </a:lnTo>
                  <a:lnTo>
                    <a:pt x="10597985" y="379958"/>
                  </a:lnTo>
                  <a:lnTo>
                    <a:pt x="10579862" y="422821"/>
                  </a:lnTo>
                  <a:lnTo>
                    <a:pt x="10564749" y="467169"/>
                  </a:lnTo>
                  <a:lnTo>
                    <a:pt x="10552760" y="512864"/>
                  </a:lnTo>
                  <a:lnTo>
                    <a:pt x="10544048" y="559803"/>
                  </a:lnTo>
                  <a:lnTo>
                    <a:pt x="10538727" y="607834"/>
                  </a:lnTo>
                  <a:lnTo>
                    <a:pt x="10536936" y="656844"/>
                  </a:lnTo>
                  <a:lnTo>
                    <a:pt x="10538727" y="705866"/>
                  </a:lnTo>
                  <a:lnTo>
                    <a:pt x="10544048" y="753897"/>
                  </a:lnTo>
                  <a:lnTo>
                    <a:pt x="10552760" y="800836"/>
                  </a:lnTo>
                  <a:lnTo>
                    <a:pt x="10564749" y="846531"/>
                  </a:lnTo>
                  <a:lnTo>
                    <a:pt x="10579862" y="890879"/>
                  </a:lnTo>
                  <a:lnTo>
                    <a:pt x="10597985" y="933742"/>
                  </a:lnTo>
                  <a:lnTo>
                    <a:pt x="10619003" y="974979"/>
                  </a:lnTo>
                  <a:lnTo>
                    <a:pt x="10642765" y="1014488"/>
                  </a:lnTo>
                  <a:lnTo>
                    <a:pt x="10669156" y="1052118"/>
                  </a:lnTo>
                  <a:lnTo>
                    <a:pt x="10698061" y="1087767"/>
                  </a:lnTo>
                  <a:lnTo>
                    <a:pt x="10729328" y="1121295"/>
                  </a:lnTo>
                  <a:lnTo>
                    <a:pt x="10762856" y="1152563"/>
                  </a:lnTo>
                  <a:lnTo>
                    <a:pt x="10798505" y="1181468"/>
                  </a:lnTo>
                  <a:lnTo>
                    <a:pt x="10836135" y="1207858"/>
                  </a:lnTo>
                  <a:lnTo>
                    <a:pt x="10875645" y="1231620"/>
                  </a:lnTo>
                  <a:lnTo>
                    <a:pt x="10916882" y="1252639"/>
                  </a:lnTo>
                  <a:lnTo>
                    <a:pt x="10959744" y="1270762"/>
                  </a:lnTo>
                  <a:lnTo>
                    <a:pt x="11004093" y="1285875"/>
                  </a:lnTo>
                  <a:lnTo>
                    <a:pt x="11049787" y="1297863"/>
                  </a:lnTo>
                  <a:lnTo>
                    <a:pt x="11096727" y="1306576"/>
                  </a:lnTo>
                  <a:lnTo>
                    <a:pt x="11144758" y="1311897"/>
                  </a:lnTo>
                  <a:lnTo>
                    <a:pt x="11193780" y="1313688"/>
                  </a:lnTo>
                  <a:lnTo>
                    <a:pt x="11196828" y="1313586"/>
                  </a:lnTo>
                  <a:lnTo>
                    <a:pt x="12192000" y="1313688"/>
                  </a:lnTo>
                  <a:lnTo>
                    <a:pt x="12192000" y="987552"/>
                  </a:lnTo>
                  <a:close/>
                </a:path>
              </a:pathLst>
            </a:custGeom>
            <a:solidFill>
              <a:srgbClr val="001F5F"/>
            </a:solidFill>
          </p:spPr>
          <p:txBody>
            <a:bodyPr wrap="square" lIns="0" tIns="0" rIns="0" bIns="0" rtlCol="0"/>
            <a:lstStyle/>
            <a:p>
              <a:endParaRPr/>
            </a:p>
          </p:txBody>
        </p:sp>
        <p:sp>
          <p:nvSpPr>
            <p:cNvPr id="7" name="object 7"/>
            <p:cNvSpPr/>
            <p:nvPr/>
          </p:nvSpPr>
          <p:spPr>
            <a:xfrm>
              <a:off x="6397752" y="2816351"/>
              <a:ext cx="5551932" cy="612648"/>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7921719" y="3938015"/>
              <a:ext cx="2513518" cy="534522"/>
            </a:xfrm>
            <a:prstGeom prst="rect">
              <a:avLst/>
            </a:prstGeom>
            <a:blipFill>
              <a:blip r:embed="rId3"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3602186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516636"/>
            <a:ext cx="6096000" cy="6341745"/>
          </a:xfrm>
          <a:custGeom>
            <a:avLst/>
            <a:gdLst/>
            <a:ahLst/>
            <a:cxnLst/>
            <a:rect l="l" t="t" r="r" b="b"/>
            <a:pathLst>
              <a:path w="6096000" h="6341745">
                <a:moveTo>
                  <a:pt x="0" y="6341360"/>
                </a:moveTo>
                <a:lnTo>
                  <a:pt x="6096000" y="6341360"/>
                </a:lnTo>
                <a:lnTo>
                  <a:pt x="6096000" y="0"/>
                </a:lnTo>
                <a:lnTo>
                  <a:pt x="0" y="0"/>
                </a:lnTo>
                <a:lnTo>
                  <a:pt x="0" y="6341360"/>
                </a:lnTo>
                <a:close/>
              </a:path>
            </a:pathLst>
          </a:custGeom>
          <a:solidFill>
            <a:srgbClr val="F1F1F1"/>
          </a:solidFill>
        </p:spPr>
        <p:txBody>
          <a:bodyPr wrap="square" lIns="0" tIns="0" rIns="0" bIns="0" rtlCol="0"/>
          <a:lstStyle/>
          <a:p>
            <a:endParaRPr/>
          </a:p>
        </p:txBody>
      </p:sp>
      <p:sp>
        <p:nvSpPr>
          <p:cNvPr id="3" name="object 3"/>
          <p:cNvSpPr txBox="1">
            <a:spLocks/>
          </p:cNvSpPr>
          <p:nvPr/>
        </p:nvSpPr>
        <p:spPr>
          <a:xfrm>
            <a:off x="488695" y="965708"/>
            <a:ext cx="2566035" cy="757555"/>
          </a:xfrm>
          <a:prstGeom prst="rect">
            <a:avLst/>
          </a:prstGeom>
        </p:spPr>
        <p:txBody>
          <a:bodyPr vert="horz" wrap="square" lIns="0" tIns="12700"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2400" spc="-5" smtClean="0">
                <a:solidFill>
                  <a:srgbClr val="000000"/>
                </a:solidFill>
              </a:rPr>
              <a:t>Feature</a:t>
            </a:r>
            <a:r>
              <a:rPr lang="en-US" sz="2400" spc="-30" smtClean="0">
                <a:solidFill>
                  <a:srgbClr val="000000"/>
                </a:solidFill>
              </a:rPr>
              <a:t> </a:t>
            </a:r>
            <a:r>
              <a:rPr lang="en-US" sz="2400" spc="-5" smtClean="0">
                <a:solidFill>
                  <a:srgbClr val="000000"/>
                </a:solidFill>
              </a:rPr>
              <a:t>Selection</a:t>
            </a:r>
            <a:endParaRPr lang="en-US" sz="2400" smtClean="0"/>
          </a:p>
          <a:p>
            <a:pPr marL="12700">
              <a:lnSpc>
                <a:spcPct val="100000"/>
              </a:lnSpc>
            </a:pPr>
            <a:r>
              <a:rPr lang="en-US" sz="2400" spc="-10" smtClean="0">
                <a:solidFill>
                  <a:srgbClr val="F7765F"/>
                </a:solidFill>
                <a:latin typeface="Arial"/>
                <a:cs typeface="Arial"/>
              </a:rPr>
              <a:t>Wrapper </a:t>
            </a:r>
            <a:r>
              <a:rPr lang="en-US" sz="2400" smtClean="0">
                <a:solidFill>
                  <a:srgbClr val="7E7E7E"/>
                </a:solidFill>
                <a:latin typeface="Arial"/>
                <a:cs typeface="Arial"/>
              </a:rPr>
              <a:t>Method</a:t>
            </a:r>
            <a:endParaRPr lang="en-US" sz="2400">
              <a:latin typeface="Arial"/>
              <a:cs typeface="Arial"/>
            </a:endParaRPr>
          </a:p>
        </p:txBody>
      </p:sp>
      <p:sp>
        <p:nvSpPr>
          <p:cNvPr id="4" name="object 4"/>
          <p:cNvSpPr txBox="1"/>
          <p:nvPr/>
        </p:nvSpPr>
        <p:spPr>
          <a:xfrm>
            <a:off x="488695" y="1983994"/>
            <a:ext cx="5252720" cy="3134995"/>
          </a:xfrm>
          <a:prstGeom prst="rect">
            <a:avLst/>
          </a:prstGeom>
        </p:spPr>
        <p:txBody>
          <a:bodyPr vert="horz" wrap="square" lIns="0" tIns="12700" rIns="0" bIns="0" rtlCol="0">
            <a:spAutoFit/>
          </a:bodyPr>
          <a:lstStyle/>
          <a:p>
            <a:pPr marL="12700" marR="120650">
              <a:lnSpc>
                <a:spcPct val="100000"/>
              </a:lnSpc>
              <a:spcBef>
                <a:spcPts val="100"/>
              </a:spcBef>
            </a:pPr>
            <a:r>
              <a:rPr sz="1200" dirty="0">
                <a:latin typeface="Arial"/>
                <a:cs typeface="Arial"/>
              </a:rPr>
              <a:t>In the </a:t>
            </a:r>
            <a:r>
              <a:rPr sz="1200" spc="-5" dirty="0">
                <a:latin typeface="Arial"/>
                <a:cs typeface="Arial"/>
              </a:rPr>
              <a:t>wrapper approach, </a:t>
            </a:r>
            <a:r>
              <a:rPr sz="1200" dirty="0">
                <a:latin typeface="Arial"/>
                <a:cs typeface="Arial"/>
              </a:rPr>
              <a:t>the feature </a:t>
            </a:r>
            <a:r>
              <a:rPr sz="1200" spc="-5" dirty="0">
                <a:latin typeface="Arial"/>
                <a:cs typeface="Arial"/>
              </a:rPr>
              <a:t>subset selection algorithm exists </a:t>
            </a:r>
            <a:r>
              <a:rPr sz="1200" dirty="0">
                <a:latin typeface="Arial"/>
                <a:cs typeface="Arial"/>
              </a:rPr>
              <a:t>as </a:t>
            </a:r>
            <a:r>
              <a:rPr sz="1200" spc="-5" dirty="0">
                <a:latin typeface="Arial"/>
                <a:cs typeface="Arial"/>
              </a:rPr>
              <a:t>a  wrapper around </a:t>
            </a:r>
            <a:r>
              <a:rPr sz="1200" dirty="0">
                <a:latin typeface="Arial"/>
                <a:cs typeface="Arial"/>
              </a:rPr>
              <a:t>the </a:t>
            </a:r>
            <a:r>
              <a:rPr sz="1200" spc="-5" dirty="0">
                <a:latin typeface="Arial"/>
                <a:cs typeface="Arial"/>
              </a:rPr>
              <a:t>induction algorithm. </a:t>
            </a:r>
            <a:r>
              <a:rPr sz="1200" dirty="0">
                <a:latin typeface="Arial"/>
                <a:cs typeface="Arial"/>
              </a:rPr>
              <a:t>One of the main </a:t>
            </a:r>
            <a:r>
              <a:rPr sz="1200" spc="-5" dirty="0">
                <a:latin typeface="Arial"/>
                <a:cs typeface="Arial"/>
              </a:rPr>
              <a:t>drawbacks </a:t>
            </a:r>
            <a:r>
              <a:rPr sz="1200" dirty="0">
                <a:latin typeface="Arial"/>
                <a:cs typeface="Arial"/>
              </a:rPr>
              <a:t>of this  </a:t>
            </a:r>
            <a:r>
              <a:rPr sz="1200" spc="-5" dirty="0">
                <a:latin typeface="Arial"/>
                <a:cs typeface="Arial"/>
              </a:rPr>
              <a:t>technique is </a:t>
            </a:r>
            <a:r>
              <a:rPr sz="1200" dirty="0">
                <a:latin typeface="Arial"/>
                <a:cs typeface="Arial"/>
              </a:rPr>
              <a:t>the mass of </a:t>
            </a:r>
            <a:r>
              <a:rPr sz="1200" spc="-5" dirty="0">
                <a:latin typeface="Arial"/>
                <a:cs typeface="Arial"/>
              </a:rPr>
              <a:t>computations required </a:t>
            </a:r>
            <a:r>
              <a:rPr sz="1200" dirty="0">
                <a:latin typeface="Arial"/>
                <a:cs typeface="Arial"/>
              </a:rPr>
              <a:t>to obtain the feature</a:t>
            </a:r>
            <a:r>
              <a:rPr sz="1200" spc="-160" dirty="0">
                <a:latin typeface="Arial"/>
                <a:cs typeface="Arial"/>
              </a:rPr>
              <a:t> </a:t>
            </a:r>
            <a:r>
              <a:rPr sz="1200" dirty="0">
                <a:latin typeface="Arial"/>
                <a:cs typeface="Arial"/>
              </a:rPr>
              <a:t>subset.  </a:t>
            </a:r>
            <a:r>
              <a:rPr sz="1200" dirty="0">
                <a:solidFill>
                  <a:srgbClr val="404040"/>
                </a:solidFill>
                <a:latin typeface="Arial"/>
                <a:cs typeface="Arial"/>
              </a:rPr>
              <a:t>Some </a:t>
            </a:r>
            <a:r>
              <a:rPr sz="1200" spc="-5" dirty="0">
                <a:solidFill>
                  <a:srgbClr val="404040"/>
                </a:solidFill>
                <a:latin typeface="Arial"/>
                <a:cs typeface="Arial"/>
              </a:rPr>
              <a:t>examples </a:t>
            </a:r>
            <a:r>
              <a:rPr sz="1200" dirty="0">
                <a:solidFill>
                  <a:srgbClr val="404040"/>
                </a:solidFill>
                <a:latin typeface="Arial"/>
                <a:cs typeface="Arial"/>
              </a:rPr>
              <a:t>of </a:t>
            </a:r>
            <a:r>
              <a:rPr sz="1200" spc="-5" dirty="0">
                <a:solidFill>
                  <a:srgbClr val="404040"/>
                </a:solidFill>
                <a:latin typeface="Arial"/>
                <a:cs typeface="Arial"/>
              </a:rPr>
              <a:t>Wrapper Methods are mentioned</a:t>
            </a:r>
            <a:r>
              <a:rPr sz="1200" spc="-140" dirty="0">
                <a:solidFill>
                  <a:srgbClr val="404040"/>
                </a:solidFill>
                <a:latin typeface="Arial"/>
                <a:cs typeface="Arial"/>
              </a:rPr>
              <a:t> </a:t>
            </a:r>
            <a:r>
              <a:rPr sz="1200" spc="-5" dirty="0">
                <a:solidFill>
                  <a:srgbClr val="404040"/>
                </a:solidFill>
                <a:latin typeface="Arial"/>
                <a:cs typeface="Arial"/>
              </a:rPr>
              <a:t>below:</a:t>
            </a:r>
            <a:endParaRPr sz="1200">
              <a:latin typeface="Arial"/>
              <a:cs typeface="Arial"/>
            </a:endParaRPr>
          </a:p>
          <a:p>
            <a:pPr>
              <a:lnSpc>
                <a:spcPct val="100000"/>
              </a:lnSpc>
              <a:spcBef>
                <a:spcPts val="5"/>
              </a:spcBef>
            </a:pPr>
            <a:endParaRPr sz="1250">
              <a:latin typeface="Arial"/>
              <a:cs typeface="Arial"/>
            </a:endParaRPr>
          </a:p>
          <a:p>
            <a:pPr marL="12700">
              <a:lnSpc>
                <a:spcPct val="100000"/>
              </a:lnSpc>
            </a:pPr>
            <a:r>
              <a:rPr sz="1200" b="1" dirty="0">
                <a:solidFill>
                  <a:srgbClr val="404040"/>
                </a:solidFill>
                <a:latin typeface="Arial"/>
                <a:cs typeface="Arial"/>
              </a:rPr>
              <a:t>Genetic </a:t>
            </a:r>
            <a:r>
              <a:rPr sz="1200" b="1" spc="-5" dirty="0">
                <a:solidFill>
                  <a:srgbClr val="404040"/>
                </a:solidFill>
                <a:latin typeface="Arial"/>
                <a:cs typeface="Arial"/>
              </a:rPr>
              <a:t>Algorithms</a:t>
            </a:r>
            <a:r>
              <a:rPr sz="1200" spc="-5" dirty="0">
                <a:solidFill>
                  <a:srgbClr val="404040"/>
                </a:solidFill>
                <a:latin typeface="Arial"/>
                <a:cs typeface="Arial"/>
              </a:rPr>
              <a:t>: </a:t>
            </a:r>
            <a:r>
              <a:rPr sz="1200" dirty="0">
                <a:solidFill>
                  <a:srgbClr val="404040"/>
                </a:solidFill>
                <a:latin typeface="Arial"/>
                <a:cs typeface="Arial"/>
              </a:rPr>
              <a:t>This </a:t>
            </a:r>
            <a:r>
              <a:rPr sz="1200" spc="-5" dirty="0">
                <a:solidFill>
                  <a:srgbClr val="404040"/>
                </a:solidFill>
                <a:latin typeface="Arial"/>
                <a:cs typeface="Arial"/>
              </a:rPr>
              <a:t>algorithm can be used </a:t>
            </a:r>
            <a:r>
              <a:rPr sz="1200" dirty="0">
                <a:solidFill>
                  <a:srgbClr val="404040"/>
                </a:solidFill>
                <a:latin typeface="Arial"/>
                <a:cs typeface="Arial"/>
              </a:rPr>
              <a:t>to find </a:t>
            </a:r>
            <a:r>
              <a:rPr sz="1200" spc="-5" dirty="0">
                <a:solidFill>
                  <a:srgbClr val="404040"/>
                </a:solidFill>
                <a:latin typeface="Arial"/>
                <a:cs typeface="Arial"/>
              </a:rPr>
              <a:t>a subset </a:t>
            </a:r>
            <a:r>
              <a:rPr sz="1200" dirty="0">
                <a:solidFill>
                  <a:srgbClr val="404040"/>
                </a:solidFill>
                <a:latin typeface="Arial"/>
                <a:cs typeface="Arial"/>
              </a:rPr>
              <a:t>of</a:t>
            </a:r>
            <a:r>
              <a:rPr sz="1200" spc="-100" dirty="0">
                <a:solidFill>
                  <a:srgbClr val="404040"/>
                </a:solidFill>
                <a:latin typeface="Arial"/>
                <a:cs typeface="Arial"/>
              </a:rPr>
              <a:t> </a:t>
            </a:r>
            <a:r>
              <a:rPr sz="1200" dirty="0">
                <a:solidFill>
                  <a:srgbClr val="404040"/>
                </a:solidFill>
                <a:latin typeface="Arial"/>
                <a:cs typeface="Arial"/>
              </a:rPr>
              <a:t>features.</a:t>
            </a:r>
            <a:endParaRPr sz="1200">
              <a:latin typeface="Arial"/>
              <a:cs typeface="Arial"/>
            </a:endParaRPr>
          </a:p>
          <a:p>
            <a:pPr>
              <a:lnSpc>
                <a:spcPct val="100000"/>
              </a:lnSpc>
            </a:pPr>
            <a:endParaRPr sz="1250">
              <a:latin typeface="Arial"/>
              <a:cs typeface="Arial"/>
            </a:endParaRPr>
          </a:p>
          <a:p>
            <a:pPr marL="12700" marR="5080">
              <a:lnSpc>
                <a:spcPct val="100000"/>
              </a:lnSpc>
            </a:pPr>
            <a:r>
              <a:rPr sz="1200" b="1" spc="-5" dirty="0">
                <a:solidFill>
                  <a:srgbClr val="404040"/>
                </a:solidFill>
                <a:latin typeface="Arial"/>
                <a:cs typeface="Arial"/>
              </a:rPr>
              <a:t>Recursive Feature </a:t>
            </a:r>
            <a:r>
              <a:rPr sz="1200" b="1" dirty="0">
                <a:solidFill>
                  <a:srgbClr val="404040"/>
                </a:solidFill>
                <a:latin typeface="Arial"/>
                <a:cs typeface="Arial"/>
              </a:rPr>
              <a:t>Elimination</a:t>
            </a:r>
            <a:r>
              <a:rPr sz="1200" dirty="0">
                <a:solidFill>
                  <a:srgbClr val="404040"/>
                </a:solidFill>
                <a:latin typeface="Arial"/>
                <a:cs typeface="Arial"/>
              </a:rPr>
              <a:t>: </a:t>
            </a:r>
            <a:r>
              <a:rPr sz="1200" spc="-5" dirty="0">
                <a:solidFill>
                  <a:srgbClr val="404040"/>
                </a:solidFill>
                <a:latin typeface="Arial"/>
                <a:cs typeface="Arial"/>
              </a:rPr>
              <a:t>RFE is a </a:t>
            </a:r>
            <a:r>
              <a:rPr sz="1200" dirty="0">
                <a:solidFill>
                  <a:srgbClr val="404040"/>
                </a:solidFill>
                <a:latin typeface="Arial"/>
                <a:cs typeface="Arial"/>
              </a:rPr>
              <a:t>feature </a:t>
            </a:r>
            <a:r>
              <a:rPr sz="1200" spc="-5" dirty="0">
                <a:solidFill>
                  <a:srgbClr val="404040"/>
                </a:solidFill>
                <a:latin typeface="Arial"/>
                <a:cs typeface="Arial"/>
              </a:rPr>
              <a:t>selection </a:t>
            </a:r>
            <a:r>
              <a:rPr sz="1200" dirty="0">
                <a:solidFill>
                  <a:srgbClr val="404040"/>
                </a:solidFill>
                <a:latin typeface="Arial"/>
                <a:cs typeface="Arial"/>
              </a:rPr>
              <a:t>method </a:t>
            </a:r>
            <a:r>
              <a:rPr sz="1200" spc="-5" dirty="0">
                <a:solidFill>
                  <a:srgbClr val="404040"/>
                </a:solidFill>
                <a:latin typeface="Arial"/>
                <a:cs typeface="Arial"/>
              </a:rPr>
              <a:t>which fits  a </a:t>
            </a:r>
            <a:r>
              <a:rPr sz="1200" dirty="0">
                <a:solidFill>
                  <a:srgbClr val="404040"/>
                </a:solidFill>
                <a:latin typeface="Arial"/>
                <a:cs typeface="Arial"/>
              </a:rPr>
              <a:t>model </a:t>
            </a:r>
            <a:r>
              <a:rPr sz="1200" spc="-5" dirty="0">
                <a:solidFill>
                  <a:srgbClr val="404040"/>
                </a:solidFill>
                <a:latin typeface="Arial"/>
                <a:cs typeface="Arial"/>
              </a:rPr>
              <a:t>and removes </a:t>
            </a:r>
            <a:r>
              <a:rPr sz="1200" dirty="0">
                <a:solidFill>
                  <a:srgbClr val="404040"/>
                </a:solidFill>
                <a:latin typeface="Arial"/>
                <a:cs typeface="Arial"/>
              </a:rPr>
              <a:t>the </a:t>
            </a:r>
            <a:r>
              <a:rPr sz="1200" spc="-5" dirty="0">
                <a:solidFill>
                  <a:srgbClr val="404040"/>
                </a:solidFill>
                <a:latin typeface="Arial"/>
                <a:cs typeface="Arial"/>
              </a:rPr>
              <a:t>weakest </a:t>
            </a:r>
            <a:r>
              <a:rPr sz="1200" dirty="0">
                <a:solidFill>
                  <a:srgbClr val="404040"/>
                </a:solidFill>
                <a:latin typeface="Arial"/>
                <a:cs typeface="Arial"/>
              </a:rPr>
              <a:t>feature </a:t>
            </a:r>
            <a:r>
              <a:rPr sz="1200" spc="-5" dirty="0">
                <a:solidFill>
                  <a:srgbClr val="404040"/>
                </a:solidFill>
                <a:latin typeface="Arial"/>
                <a:cs typeface="Arial"/>
              </a:rPr>
              <a:t>until </a:t>
            </a:r>
            <a:r>
              <a:rPr sz="1200" dirty="0">
                <a:solidFill>
                  <a:srgbClr val="404040"/>
                </a:solidFill>
                <a:latin typeface="Arial"/>
                <a:cs typeface="Arial"/>
              </a:rPr>
              <a:t>the </a:t>
            </a:r>
            <a:r>
              <a:rPr sz="1200" spc="-5" dirty="0">
                <a:solidFill>
                  <a:srgbClr val="404040"/>
                </a:solidFill>
                <a:latin typeface="Arial"/>
                <a:cs typeface="Arial"/>
              </a:rPr>
              <a:t>specified </a:t>
            </a:r>
            <a:r>
              <a:rPr sz="1200" dirty="0">
                <a:solidFill>
                  <a:srgbClr val="404040"/>
                </a:solidFill>
                <a:latin typeface="Arial"/>
                <a:cs typeface="Arial"/>
              </a:rPr>
              <a:t>number of  features </a:t>
            </a:r>
            <a:r>
              <a:rPr sz="1200" spc="-5" dirty="0">
                <a:solidFill>
                  <a:srgbClr val="404040"/>
                </a:solidFill>
                <a:latin typeface="Arial"/>
                <a:cs typeface="Arial"/>
              </a:rPr>
              <a:t>is</a:t>
            </a:r>
            <a:r>
              <a:rPr sz="1200" spc="-30" dirty="0">
                <a:solidFill>
                  <a:srgbClr val="404040"/>
                </a:solidFill>
                <a:latin typeface="Arial"/>
                <a:cs typeface="Arial"/>
              </a:rPr>
              <a:t> </a:t>
            </a:r>
            <a:r>
              <a:rPr sz="1200" dirty="0">
                <a:solidFill>
                  <a:srgbClr val="404040"/>
                </a:solidFill>
                <a:latin typeface="Arial"/>
                <a:cs typeface="Arial"/>
              </a:rPr>
              <a:t>satisfied.</a:t>
            </a:r>
            <a:endParaRPr sz="1200">
              <a:latin typeface="Arial"/>
              <a:cs typeface="Arial"/>
            </a:endParaRPr>
          </a:p>
          <a:p>
            <a:pPr>
              <a:lnSpc>
                <a:spcPct val="100000"/>
              </a:lnSpc>
              <a:spcBef>
                <a:spcPts val="5"/>
              </a:spcBef>
            </a:pPr>
            <a:endParaRPr sz="1250">
              <a:latin typeface="Arial"/>
              <a:cs typeface="Arial"/>
            </a:endParaRPr>
          </a:p>
          <a:p>
            <a:pPr marL="12700" marR="29845">
              <a:lnSpc>
                <a:spcPct val="100000"/>
              </a:lnSpc>
            </a:pPr>
            <a:r>
              <a:rPr sz="1200" b="1" dirty="0">
                <a:solidFill>
                  <a:srgbClr val="404040"/>
                </a:solidFill>
                <a:latin typeface="Arial"/>
                <a:cs typeface="Arial"/>
              </a:rPr>
              <a:t>Sequential </a:t>
            </a:r>
            <a:r>
              <a:rPr sz="1200" b="1" spc="-5" dirty="0">
                <a:solidFill>
                  <a:srgbClr val="404040"/>
                </a:solidFill>
                <a:latin typeface="Arial"/>
                <a:cs typeface="Arial"/>
              </a:rPr>
              <a:t>Feature </a:t>
            </a:r>
            <a:r>
              <a:rPr sz="1200" b="1" dirty="0">
                <a:solidFill>
                  <a:srgbClr val="404040"/>
                </a:solidFill>
                <a:latin typeface="Arial"/>
                <a:cs typeface="Arial"/>
              </a:rPr>
              <a:t>Selection</a:t>
            </a:r>
            <a:r>
              <a:rPr sz="1200" dirty="0">
                <a:solidFill>
                  <a:srgbClr val="404040"/>
                </a:solidFill>
                <a:latin typeface="Arial"/>
                <a:cs typeface="Arial"/>
              </a:rPr>
              <a:t>: This </a:t>
            </a:r>
            <a:r>
              <a:rPr sz="1200" spc="-5" dirty="0">
                <a:solidFill>
                  <a:srgbClr val="404040"/>
                </a:solidFill>
                <a:latin typeface="Arial"/>
                <a:cs typeface="Arial"/>
              </a:rPr>
              <a:t>naive algorithm </a:t>
            </a:r>
            <a:r>
              <a:rPr sz="1200" dirty="0">
                <a:solidFill>
                  <a:srgbClr val="404040"/>
                </a:solidFill>
                <a:latin typeface="Arial"/>
                <a:cs typeface="Arial"/>
              </a:rPr>
              <a:t>starts </a:t>
            </a:r>
            <a:r>
              <a:rPr sz="1200" spc="-5" dirty="0">
                <a:solidFill>
                  <a:srgbClr val="404040"/>
                </a:solidFill>
                <a:latin typeface="Arial"/>
                <a:cs typeface="Arial"/>
              </a:rPr>
              <a:t>with a null </a:t>
            </a:r>
            <a:r>
              <a:rPr sz="1200" dirty="0">
                <a:solidFill>
                  <a:srgbClr val="404040"/>
                </a:solidFill>
                <a:latin typeface="Arial"/>
                <a:cs typeface="Arial"/>
              </a:rPr>
              <a:t>set </a:t>
            </a:r>
            <a:r>
              <a:rPr sz="1200" spc="-5" dirty="0">
                <a:solidFill>
                  <a:srgbClr val="404040"/>
                </a:solidFill>
                <a:latin typeface="Arial"/>
                <a:cs typeface="Arial"/>
              </a:rPr>
              <a:t>and  </a:t>
            </a:r>
            <a:r>
              <a:rPr sz="1200" dirty="0">
                <a:solidFill>
                  <a:srgbClr val="404040"/>
                </a:solidFill>
                <a:latin typeface="Arial"/>
                <a:cs typeface="Arial"/>
              </a:rPr>
              <a:t>then add one feature to the first step </a:t>
            </a:r>
            <a:r>
              <a:rPr sz="1200" spc="-5" dirty="0">
                <a:solidFill>
                  <a:srgbClr val="404040"/>
                </a:solidFill>
                <a:latin typeface="Arial"/>
                <a:cs typeface="Arial"/>
              </a:rPr>
              <a:t>which </a:t>
            </a:r>
            <a:r>
              <a:rPr sz="1200" dirty="0">
                <a:solidFill>
                  <a:srgbClr val="404040"/>
                </a:solidFill>
                <a:latin typeface="Arial"/>
                <a:cs typeface="Arial"/>
              </a:rPr>
              <a:t>depicts the highest </a:t>
            </a:r>
            <a:r>
              <a:rPr sz="1200" spc="-5" dirty="0">
                <a:solidFill>
                  <a:srgbClr val="404040"/>
                </a:solidFill>
                <a:latin typeface="Arial"/>
                <a:cs typeface="Arial"/>
              </a:rPr>
              <a:t>value </a:t>
            </a:r>
            <a:r>
              <a:rPr sz="1200" dirty="0">
                <a:solidFill>
                  <a:srgbClr val="404040"/>
                </a:solidFill>
                <a:latin typeface="Arial"/>
                <a:cs typeface="Arial"/>
              </a:rPr>
              <a:t>for the  </a:t>
            </a:r>
            <a:r>
              <a:rPr sz="1200" spc="-5" dirty="0">
                <a:solidFill>
                  <a:srgbClr val="404040"/>
                </a:solidFill>
                <a:latin typeface="Arial"/>
                <a:cs typeface="Arial"/>
              </a:rPr>
              <a:t>objective </a:t>
            </a:r>
            <a:r>
              <a:rPr sz="1200" dirty="0">
                <a:solidFill>
                  <a:srgbClr val="404040"/>
                </a:solidFill>
                <a:latin typeface="Arial"/>
                <a:cs typeface="Arial"/>
              </a:rPr>
              <a:t>function </a:t>
            </a:r>
            <a:r>
              <a:rPr sz="1200" spc="-5" dirty="0">
                <a:solidFill>
                  <a:srgbClr val="404040"/>
                </a:solidFill>
                <a:latin typeface="Arial"/>
                <a:cs typeface="Arial"/>
              </a:rPr>
              <a:t>and </a:t>
            </a:r>
            <a:r>
              <a:rPr sz="1200" dirty="0">
                <a:solidFill>
                  <a:srgbClr val="404040"/>
                </a:solidFill>
                <a:latin typeface="Arial"/>
                <a:cs typeface="Arial"/>
              </a:rPr>
              <a:t>from the </a:t>
            </a:r>
            <a:r>
              <a:rPr sz="1200" spc="-5" dirty="0">
                <a:solidFill>
                  <a:srgbClr val="404040"/>
                </a:solidFill>
                <a:latin typeface="Arial"/>
                <a:cs typeface="Arial"/>
              </a:rPr>
              <a:t>second </a:t>
            </a:r>
            <a:r>
              <a:rPr sz="1200" dirty="0">
                <a:solidFill>
                  <a:srgbClr val="404040"/>
                </a:solidFill>
                <a:latin typeface="Arial"/>
                <a:cs typeface="Arial"/>
              </a:rPr>
              <a:t>step </a:t>
            </a:r>
            <a:r>
              <a:rPr sz="1200" spc="-5" dirty="0">
                <a:solidFill>
                  <a:srgbClr val="404040"/>
                </a:solidFill>
                <a:latin typeface="Arial"/>
                <a:cs typeface="Arial"/>
              </a:rPr>
              <a:t>onwards </a:t>
            </a:r>
            <a:r>
              <a:rPr sz="1200" dirty="0">
                <a:solidFill>
                  <a:srgbClr val="404040"/>
                </a:solidFill>
                <a:latin typeface="Arial"/>
                <a:cs typeface="Arial"/>
              </a:rPr>
              <a:t>the </a:t>
            </a:r>
            <a:r>
              <a:rPr sz="1200" spc="-5" dirty="0">
                <a:solidFill>
                  <a:srgbClr val="404040"/>
                </a:solidFill>
                <a:latin typeface="Arial"/>
                <a:cs typeface="Arial"/>
              </a:rPr>
              <a:t>remaining </a:t>
            </a:r>
            <a:r>
              <a:rPr sz="1200" dirty="0">
                <a:solidFill>
                  <a:srgbClr val="404040"/>
                </a:solidFill>
                <a:latin typeface="Arial"/>
                <a:cs typeface="Arial"/>
              </a:rPr>
              <a:t>features  </a:t>
            </a:r>
            <a:r>
              <a:rPr sz="1200" spc="-5" dirty="0">
                <a:solidFill>
                  <a:srgbClr val="404040"/>
                </a:solidFill>
                <a:latin typeface="Arial"/>
                <a:cs typeface="Arial"/>
              </a:rPr>
              <a:t>are added individually </a:t>
            </a:r>
            <a:r>
              <a:rPr sz="1200" dirty="0">
                <a:solidFill>
                  <a:srgbClr val="404040"/>
                </a:solidFill>
                <a:latin typeface="Arial"/>
                <a:cs typeface="Arial"/>
              </a:rPr>
              <a:t>to the </a:t>
            </a:r>
            <a:r>
              <a:rPr sz="1200" spc="-5" dirty="0">
                <a:solidFill>
                  <a:srgbClr val="404040"/>
                </a:solidFill>
                <a:latin typeface="Arial"/>
                <a:cs typeface="Arial"/>
              </a:rPr>
              <a:t>current subset and </a:t>
            </a:r>
            <a:r>
              <a:rPr sz="1200" dirty="0">
                <a:solidFill>
                  <a:srgbClr val="404040"/>
                </a:solidFill>
                <a:latin typeface="Arial"/>
                <a:cs typeface="Arial"/>
              </a:rPr>
              <a:t>thus the </a:t>
            </a:r>
            <a:r>
              <a:rPr sz="1200" spc="-5" dirty="0">
                <a:solidFill>
                  <a:srgbClr val="404040"/>
                </a:solidFill>
                <a:latin typeface="Arial"/>
                <a:cs typeface="Arial"/>
              </a:rPr>
              <a:t>new </a:t>
            </a:r>
            <a:r>
              <a:rPr sz="1200" dirty="0">
                <a:solidFill>
                  <a:srgbClr val="404040"/>
                </a:solidFill>
                <a:latin typeface="Arial"/>
                <a:cs typeface="Arial"/>
              </a:rPr>
              <a:t>subset </a:t>
            </a:r>
            <a:r>
              <a:rPr sz="1200" spc="-5" dirty="0">
                <a:solidFill>
                  <a:srgbClr val="404040"/>
                </a:solidFill>
                <a:latin typeface="Arial"/>
                <a:cs typeface="Arial"/>
              </a:rPr>
              <a:t>is  evaluated. </a:t>
            </a:r>
            <a:r>
              <a:rPr sz="1200" dirty="0">
                <a:solidFill>
                  <a:srgbClr val="404040"/>
                </a:solidFill>
                <a:latin typeface="Arial"/>
                <a:cs typeface="Arial"/>
              </a:rPr>
              <a:t>This </a:t>
            </a:r>
            <a:r>
              <a:rPr sz="1200" spc="-5" dirty="0">
                <a:solidFill>
                  <a:srgbClr val="404040"/>
                </a:solidFill>
                <a:latin typeface="Arial"/>
                <a:cs typeface="Arial"/>
              </a:rPr>
              <a:t>process is </a:t>
            </a:r>
            <a:r>
              <a:rPr sz="1200" dirty="0">
                <a:solidFill>
                  <a:srgbClr val="404040"/>
                </a:solidFill>
                <a:latin typeface="Arial"/>
                <a:cs typeface="Arial"/>
              </a:rPr>
              <a:t>repeated </a:t>
            </a:r>
            <a:r>
              <a:rPr sz="1200" spc="-5" dirty="0">
                <a:solidFill>
                  <a:srgbClr val="404040"/>
                </a:solidFill>
                <a:latin typeface="Arial"/>
                <a:cs typeface="Arial"/>
              </a:rPr>
              <a:t>until </a:t>
            </a:r>
            <a:r>
              <a:rPr sz="1200" dirty="0">
                <a:solidFill>
                  <a:srgbClr val="404040"/>
                </a:solidFill>
                <a:latin typeface="Arial"/>
                <a:cs typeface="Arial"/>
              </a:rPr>
              <a:t>the </a:t>
            </a:r>
            <a:r>
              <a:rPr sz="1200" spc="-5" dirty="0">
                <a:solidFill>
                  <a:srgbClr val="404040"/>
                </a:solidFill>
                <a:latin typeface="Arial"/>
                <a:cs typeface="Arial"/>
              </a:rPr>
              <a:t>required number </a:t>
            </a:r>
            <a:r>
              <a:rPr sz="1200" dirty="0">
                <a:solidFill>
                  <a:srgbClr val="404040"/>
                </a:solidFill>
                <a:latin typeface="Arial"/>
                <a:cs typeface="Arial"/>
              </a:rPr>
              <a:t>of features </a:t>
            </a:r>
            <a:r>
              <a:rPr sz="1200" spc="-5" dirty="0">
                <a:solidFill>
                  <a:srgbClr val="404040"/>
                </a:solidFill>
                <a:latin typeface="Arial"/>
                <a:cs typeface="Arial"/>
              </a:rPr>
              <a:t>are  added.</a:t>
            </a:r>
            <a:endParaRPr sz="1200">
              <a:latin typeface="Arial"/>
              <a:cs typeface="Arial"/>
            </a:endParaRPr>
          </a:p>
        </p:txBody>
      </p:sp>
      <p:grpSp>
        <p:nvGrpSpPr>
          <p:cNvPr id="5" name="object 5"/>
          <p:cNvGrpSpPr/>
          <p:nvPr/>
        </p:nvGrpSpPr>
        <p:grpSpPr>
          <a:xfrm>
            <a:off x="0" y="190500"/>
            <a:ext cx="12192000" cy="5783580"/>
            <a:chOff x="0" y="190500"/>
            <a:chExt cx="12192000" cy="5783580"/>
          </a:xfrm>
        </p:grpSpPr>
        <p:sp>
          <p:nvSpPr>
            <p:cNvPr id="6" name="object 6"/>
            <p:cNvSpPr/>
            <p:nvPr/>
          </p:nvSpPr>
          <p:spPr>
            <a:xfrm>
              <a:off x="0" y="190499"/>
              <a:ext cx="12192000" cy="1313815"/>
            </a:xfrm>
            <a:custGeom>
              <a:avLst/>
              <a:gdLst/>
              <a:ahLst/>
              <a:cxnLst/>
              <a:rect l="l" t="t" r="r" b="b"/>
              <a:pathLst>
                <a:path w="12192000" h="1313815">
                  <a:moveTo>
                    <a:pt x="12192000" y="987552"/>
                  </a:moveTo>
                  <a:lnTo>
                    <a:pt x="11760975" y="987552"/>
                  </a:lnTo>
                  <a:lnTo>
                    <a:pt x="11762359" y="985266"/>
                  </a:lnTo>
                  <a:lnTo>
                    <a:pt x="11768544" y="974979"/>
                  </a:lnTo>
                  <a:lnTo>
                    <a:pt x="11789562" y="933742"/>
                  </a:lnTo>
                  <a:lnTo>
                    <a:pt x="11807685" y="890879"/>
                  </a:lnTo>
                  <a:lnTo>
                    <a:pt x="11822798" y="846531"/>
                  </a:lnTo>
                  <a:lnTo>
                    <a:pt x="11834787" y="800836"/>
                  </a:lnTo>
                  <a:lnTo>
                    <a:pt x="11843499" y="753897"/>
                  </a:lnTo>
                  <a:lnTo>
                    <a:pt x="11848821" y="705866"/>
                  </a:lnTo>
                  <a:lnTo>
                    <a:pt x="11850624" y="656844"/>
                  </a:lnTo>
                  <a:lnTo>
                    <a:pt x="11848821" y="607834"/>
                  </a:lnTo>
                  <a:lnTo>
                    <a:pt x="11843499" y="559803"/>
                  </a:lnTo>
                  <a:lnTo>
                    <a:pt x="11834787" y="512864"/>
                  </a:lnTo>
                  <a:lnTo>
                    <a:pt x="11822798" y="467169"/>
                  </a:lnTo>
                  <a:lnTo>
                    <a:pt x="11807685" y="422821"/>
                  </a:lnTo>
                  <a:lnTo>
                    <a:pt x="11789562" y="379958"/>
                  </a:lnTo>
                  <a:lnTo>
                    <a:pt x="11768544" y="338721"/>
                  </a:lnTo>
                  <a:lnTo>
                    <a:pt x="11744782" y="299212"/>
                  </a:lnTo>
                  <a:lnTo>
                    <a:pt x="11718392" y="261581"/>
                  </a:lnTo>
                  <a:lnTo>
                    <a:pt x="11689486" y="225933"/>
                  </a:lnTo>
                  <a:lnTo>
                    <a:pt x="11658219" y="192405"/>
                  </a:lnTo>
                  <a:lnTo>
                    <a:pt x="11624691" y="161137"/>
                  </a:lnTo>
                  <a:lnTo>
                    <a:pt x="11589042" y="132232"/>
                  </a:lnTo>
                  <a:lnTo>
                    <a:pt x="11551412" y="105841"/>
                  </a:lnTo>
                  <a:lnTo>
                    <a:pt x="11522202" y="88277"/>
                  </a:lnTo>
                  <a:lnTo>
                    <a:pt x="11522202" y="656844"/>
                  </a:lnTo>
                  <a:lnTo>
                    <a:pt x="11518633" y="705370"/>
                  </a:lnTo>
                  <a:lnTo>
                    <a:pt x="11508283" y="751687"/>
                  </a:lnTo>
                  <a:lnTo>
                    <a:pt x="11491671" y="795299"/>
                  </a:lnTo>
                  <a:lnTo>
                    <a:pt x="11469281" y="835672"/>
                  </a:lnTo>
                  <a:lnTo>
                    <a:pt x="11441633" y="872312"/>
                  </a:lnTo>
                  <a:lnTo>
                    <a:pt x="11409236" y="904709"/>
                  </a:lnTo>
                  <a:lnTo>
                    <a:pt x="11372596" y="932357"/>
                  </a:lnTo>
                  <a:lnTo>
                    <a:pt x="11332223" y="954747"/>
                  </a:lnTo>
                  <a:lnTo>
                    <a:pt x="11288611" y="971359"/>
                  </a:lnTo>
                  <a:lnTo>
                    <a:pt x="11242294" y="981710"/>
                  </a:lnTo>
                  <a:lnTo>
                    <a:pt x="11193780" y="985266"/>
                  </a:lnTo>
                  <a:lnTo>
                    <a:pt x="11145253" y="981710"/>
                  </a:lnTo>
                  <a:lnTo>
                    <a:pt x="11098936" y="971359"/>
                  </a:lnTo>
                  <a:lnTo>
                    <a:pt x="11055325" y="954747"/>
                  </a:lnTo>
                  <a:lnTo>
                    <a:pt x="11014951" y="932357"/>
                  </a:lnTo>
                  <a:lnTo>
                    <a:pt x="10978312" y="904709"/>
                  </a:lnTo>
                  <a:lnTo>
                    <a:pt x="10945914" y="872312"/>
                  </a:lnTo>
                  <a:lnTo>
                    <a:pt x="10918266" y="835672"/>
                  </a:lnTo>
                  <a:lnTo>
                    <a:pt x="10895876" y="795299"/>
                  </a:lnTo>
                  <a:lnTo>
                    <a:pt x="10879265" y="751687"/>
                  </a:lnTo>
                  <a:lnTo>
                    <a:pt x="10868914" y="705370"/>
                  </a:lnTo>
                  <a:lnTo>
                    <a:pt x="10865358" y="656844"/>
                  </a:lnTo>
                  <a:lnTo>
                    <a:pt x="10868914" y="608330"/>
                  </a:lnTo>
                  <a:lnTo>
                    <a:pt x="10879265" y="562013"/>
                  </a:lnTo>
                  <a:lnTo>
                    <a:pt x="10895876" y="518401"/>
                  </a:lnTo>
                  <a:lnTo>
                    <a:pt x="10918266" y="478028"/>
                  </a:lnTo>
                  <a:lnTo>
                    <a:pt x="10945914" y="441388"/>
                  </a:lnTo>
                  <a:lnTo>
                    <a:pt x="10978312" y="408990"/>
                  </a:lnTo>
                  <a:lnTo>
                    <a:pt x="11014951" y="381342"/>
                  </a:lnTo>
                  <a:lnTo>
                    <a:pt x="11055325" y="358952"/>
                  </a:lnTo>
                  <a:lnTo>
                    <a:pt x="11098936" y="342341"/>
                  </a:lnTo>
                  <a:lnTo>
                    <a:pt x="11145253" y="331990"/>
                  </a:lnTo>
                  <a:lnTo>
                    <a:pt x="11193780" y="328422"/>
                  </a:lnTo>
                  <a:lnTo>
                    <a:pt x="11242294" y="331990"/>
                  </a:lnTo>
                  <a:lnTo>
                    <a:pt x="11288611" y="342341"/>
                  </a:lnTo>
                  <a:lnTo>
                    <a:pt x="11332223" y="358952"/>
                  </a:lnTo>
                  <a:lnTo>
                    <a:pt x="11372596" y="381342"/>
                  </a:lnTo>
                  <a:lnTo>
                    <a:pt x="11409236" y="408990"/>
                  </a:lnTo>
                  <a:lnTo>
                    <a:pt x="11441633" y="441388"/>
                  </a:lnTo>
                  <a:lnTo>
                    <a:pt x="11469281" y="478028"/>
                  </a:lnTo>
                  <a:lnTo>
                    <a:pt x="11491671" y="518401"/>
                  </a:lnTo>
                  <a:lnTo>
                    <a:pt x="11508283" y="562013"/>
                  </a:lnTo>
                  <a:lnTo>
                    <a:pt x="11518633" y="608330"/>
                  </a:lnTo>
                  <a:lnTo>
                    <a:pt x="11522202" y="656844"/>
                  </a:lnTo>
                  <a:lnTo>
                    <a:pt x="11522202" y="88277"/>
                  </a:lnTo>
                  <a:lnTo>
                    <a:pt x="11470665" y="61061"/>
                  </a:lnTo>
                  <a:lnTo>
                    <a:pt x="11427803" y="42938"/>
                  </a:lnTo>
                  <a:lnTo>
                    <a:pt x="11383455" y="27825"/>
                  </a:lnTo>
                  <a:lnTo>
                    <a:pt x="11337760" y="15836"/>
                  </a:lnTo>
                  <a:lnTo>
                    <a:pt x="11290821" y="7124"/>
                  </a:lnTo>
                  <a:lnTo>
                    <a:pt x="11242789" y="1803"/>
                  </a:lnTo>
                  <a:lnTo>
                    <a:pt x="11196815" y="114"/>
                  </a:lnTo>
                  <a:lnTo>
                    <a:pt x="11193780" y="0"/>
                  </a:lnTo>
                  <a:lnTo>
                    <a:pt x="0" y="0"/>
                  </a:lnTo>
                  <a:lnTo>
                    <a:pt x="0" y="326136"/>
                  </a:lnTo>
                  <a:lnTo>
                    <a:pt x="10626573" y="326136"/>
                  </a:lnTo>
                  <a:lnTo>
                    <a:pt x="10619003" y="338721"/>
                  </a:lnTo>
                  <a:lnTo>
                    <a:pt x="10597985" y="379958"/>
                  </a:lnTo>
                  <a:lnTo>
                    <a:pt x="10579862" y="422821"/>
                  </a:lnTo>
                  <a:lnTo>
                    <a:pt x="10564749" y="467169"/>
                  </a:lnTo>
                  <a:lnTo>
                    <a:pt x="10552760" y="512864"/>
                  </a:lnTo>
                  <a:lnTo>
                    <a:pt x="10544048" y="559803"/>
                  </a:lnTo>
                  <a:lnTo>
                    <a:pt x="10538727" y="607834"/>
                  </a:lnTo>
                  <a:lnTo>
                    <a:pt x="10536936" y="656844"/>
                  </a:lnTo>
                  <a:lnTo>
                    <a:pt x="10538727" y="705866"/>
                  </a:lnTo>
                  <a:lnTo>
                    <a:pt x="10544048" y="753897"/>
                  </a:lnTo>
                  <a:lnTo>
                    <a:pt x="10552760" y="800836"/>
                  </a:lnTo>
                  <a:lnTo>
                    <a:pt x="10564749" y="846531"/>
                  </a:lnTo>
                  <a:lnTo>
                    <a:pt x="10579862" y="890879"/>
                  </a:lnTo>
                  <a:lnTo>
                    <a:pt x="10597985" y="933742"/>
                  </a:lnTo>
                  <a:lnTo>
                    <a:pt x="10619003" y="974979"/>
                  </a:lnTo>
                  <a:lnTo>
                    <a:pt x="10642765" y="1014488"/>
                  </a:lnTo>
                  <a:lnTo>
                    <a:pt x="10669156" y="1052118"/>
                  </a:lnTo>
                  <a:lnTo>
                    <a:pt x="10698061" y="1087767"/>
                  </a:lnTo>
                  <a:lnTo>
                    <a:pt x="10729328" y="1121295"/>
                  </a:lnTo>
                  <a:lnTo>
                    <a:pt x="10762856" y="1152563"/>
                  </a:lnTo>
                  <a:lnTo>
                    <a:pt x="10798505" y="1181468"/>
                  </a:lnTo>
                  <a:lnTo>
                    <a:pt x="10836135" y="1207858"/>
                  </a:lnTo>
                  <a:lnTo>
                    <a:pt x="10875645" y="1231620"/>
                  </a:lnTo>
                  <a:lnTo>
                    <a:pt x="10916882" y="1252639"/>
                  </a:lnTo>
                  <a:lnTo>
                    <a:pt x="10959744" y="1270762"/>
                  </a:lnTo>
                  <a:lnTo>
                    <a:pt x="11004093" y="1285875"/>
                  </a:lnTo>
                  <a:lnTo>
                    <a:pt x="11049787" y="1297863"/>
                  </a:lnTo>
                  <a:lnTo>
                    <a:pt x="11096727" y="1306576"/>
                  </a:lnTo>
                  <a:lnTo>
                    <a:pt x="11144758" y="1311897"/>
                  </a:lnTo>
                  <a:lnTo>
                    <a:pt x="11193780" y="1313688"/>
                  </a:lnTo>
                  <a:lnTo>
                    <a:pt x="11196828" y="1313586"/>
                  </a:lnTo>
                  <a:lnTo>
                    <a:pt x="12192000" y="1313688"/>
                  </a:lnTo>
                  <a:lnTo>
                    <a:pt x="12192000" y="987552"/>
                  </a:lnTo>
                  <a:close/>
                </a:path>
              </a:pathLst>
            </a:custGeom>
            <a:solidFill>
              <a:srgbClr val="001F5F"/>
            </a:solidFill>
          </p:spPr>
          <p:txBody>
            <a:bodyPr wrap="square" lIns="0" tIns="0" rIns="0" bIns="0" rtlCol="0"/>
            <a:lstStyle/>
            <a:p>
              <a:endParaRPr/>
            </a:p>
          </p:txBody>
        </p:sp>
        <p:sp>
          <p:nvSpPr>
            <p:cNvPr id="7" name="object 7"/>
            <p:cNvSpPr/>
            <p:nvPr/>
          </p:nvSpPr>
          <p:spPr>
            <a:xfrm>
              <a:off x="6182867" y="1955292"/>
              <a:ext cx="5864351" cy="230393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7322819" y="4399788"/>
              <a:ext cx="3566259" cy="1574292"/>
            </a:xfrm>
            <a:prstGeom prst="rect">
              <a:avLst/>
            </a:prstGeom>
            <a:blipFill>
              <a:blip r:embed="rId3"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710412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0"/>
            <a:ext cx="12192000" cy="1516380"/>
          </a:xfrm>
          <a:custGeom>
            <a:avLst/>
            <a:gdLst/>
            <a:ahLst/>
            <a:cxnLst/>
            <a:rect l="l" t="t" r="r" b="b"/>
            <a:pathLst>
              <a:path w="12192000" h="1516380">
                <a:moveTo>
                  <a:pt x="0" y="1516379"/>
                </a:moveTo>
                <a:lnTo>
                  <a:pt x="12192000" y="1516379"/>
                </a:lnTo>
                <a:lnTo>
                  <a:pt x="12192000" y="0"/>
                </a:lnTo>
                <a:lnTo>
                  <a:pt x="0" y="0"/>
                </a:lnTo>
                <a:lnTo>
                  <a:pt x="0" y="1516379"/>
                </a:lnTo>
                <a:close/>
              </a:path>
            </a:pathLst>
          </a:custGeom>
          <a:solidFill>
            <a:srgbClr val="F1F1F1"/>
          </a:solidFill>
        </p:spPr>
        <p:txBody>
          <a:bodyPr wrap="square" lIns="0" tIns="0" rIns="0" bIns="0" rtlCol="0"/>
          <a:lstStyle/>
          <a:p>
            <a:endParaRPr/>
          </a:p>
        </p:txBody>
      </p:sp>
      <p:sp>
        <p:nvSpPr>
          <p:cNvPr id="3" name="object 3"/>
          <p:cNvSpPr txBox="1">
            <a:spLocks/>
          </p:cNvSpPr>
          <p:nvPr/>
        </p:nvSpPr>
        <p:spPr>
          <a:xfrm>
            <a:off x="4062419" y="413544"/>
            <a:ext cx="5473467" cy="689291"/>
          </a:xfrm>
          <a:prstGeom prst="rect">
            <a:avLst/>
          </a:prstGeom>
        </p:spPr>
        <p:txBody>
          <a:bodyPr vert="horz" wrap="square" lIns="0" tIns="12065"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5" dirty="0" smtClean="0"/>
              <a:t>Learning ≠</a:t>
            </a:r>
            <a:r>
              <a:rPr lang="en-US" spc="-40" dirty="0" smtClean="0"/>
              <a:t> </a:t>
            </a:r>
            <a:r>
              <a:rPr lang="en-US" spc="-5" dirty="0" smtClean="0"/>
              <a:t>Fitting</a:t>
            </a:r>
            <a:endParaRPr lang="en-US" spc="-5" dirty="0"/>
          </a:p>
        </p:txBody>
      </p:sp>
      <p:sp>
        <p:nvSpPr>
          <p:cNvPr id="4" name="object 4"/>
          <p:cNvSpPr/>
          <p:nvPr/>
        </p:nvSpPr>
        <p:spPr>
          <a:xfrm>
            <a:off x="2772536" y="2149725"/>
            <a:ext cx="6238874" cy="337498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56236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0"/>
            <a:ext cx="12192000" cy="1516380"/>
          </a:xfrm>
          <a:custGeom>
            <a:avLst/>
            <a:gdLst/>
            <a:ahLst/>
            <a:cxnLst/>
            <a:rect l="l" t="t" r="r" b="b"/>
            <a:pathLst>
              <a:path w="12192000" h="1516380">
                <a:moveTo>
                  <a:pt x="0" y="1516379"/>
                </a:moveTo>
                <a:lnTo>
                  <a:pt x="12192000" y="1516379"/>
                </a:lnTo>
                <a:lnTo>
                  <a:pt x="12192000" y="0"/>
                </a:lnTo>
                <a:lnTo>
                  <a:pt x="0" y="0"/>
                </a:lnTo>
                <a:lnTo>
                  <a:pt x="0" y="1516379"/>
                </a:lnTo>
                <a:close/>
              </a:path>
            </a:pathLst>
          </a:custGeom>
          <a:solidFill>
            <a:srgbClr val="F1F1F1"/>
          </a:solidFill>
        </p:spPr>
        <p:txBody>
          <a:bodyPr wrap="square" lIns="0" tIns="0" rIns="0" bIns="0" rtlCol="0"/>
          <a:lstStyle/>
          <a:p>
            <a:endParaRPr/>
          </a:p>
        </p:txBody>
      </p:sp>
      <p:sp>
        <p:nvSpPr>
          <p:cNvPr id="3" name="object 3"/>
          <p:cNvSpPr txBox="1">
            <a:spLocks/>
          </p:cNvSpPr>
          <p:nvPr/>
        </p:nvSpPr>
        <p:spPr>
          <a:xfrm>
            <a:off x="2767964" y="404875"/>
            <a:ext cx="6654165" cy="635000"/>
          </a:xfrm>
          <a:prstGeom prst="rect">
            <a:avLst/>
          </a:prstGeom>
        </p:spPr>
        <p:txBody>
          <a:bodyPr vert="horz" wrap="square" lIns="0" tIns="12065"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5" smtClean="0"/>
              <a:t>Overfitting and</a:t>
            </a:r>
            <a:r>
              <a:rPr lang="en-US" spc="-10" smtClean="0"/>
              <a:t> </a:t>
            </a:r>
            <a:r>
              <a:rPr lang="en-US" spc="-5" smtClean="0"/>
              <a:t>Underfitting</a:t>
            </a:r>
            <a:endParaRPr lang="en-US" spc="-5" dirty="0"/>
          </a:p>
        </p:txBody>
      </p:sp>
      <p:sp>
        <p:nvSpPr>
          <p:cNvPr id="4" name="object 4"/>
          <p:cNvSpPr txBox="1"/>
          <p:nvPr/>
        </p:nvSpPr>
        <p:spPr>
          <a:xfrm>
            <a:off x="1648714" y="5276850"/>
            <a:ext cx="8829675" cy="880110"/>
          </a:xfrm>
          <a:prstGeom prst="rect">
            <a:avLst/>
          </a:prstGeom>
        </p:spPr>
        <p:txBody>
          <a:bodyPr vert="horz" wrap="square" lIns="0" tIns="12700" rIns="0" bIns="0" rtlCol="0">
            <a:spAutoFit/>
          </a:bodyPr>
          <a:lstStyle/>
          <a:p>
            <a:pPr marL="12700" marR="5080" indent="48260">
              <a:lnSpc>
                <a:spcPct val="100000"/>
              </a:lnSpc>
              <a:spcBef>
                <a:spcPts val="100"/>
              </a:spcBef>
            </a:pPr>
            <a:r>
              <a:rPr sz="1400" b="1" dirty="0">
                <a:solidFill>
                  <a:srgbClr val="212121"/>
                </a:solidFill>
                <a:latin typeface="Arial"/>
                <a:cs typeface="Arial"/>
              </a:rPr>
              <a:t>Overfitting</a:t>
            </a:r>
            <a:r>
              <a:rPr sz="1400" b="1" spc="-45" dirty="0">
                <a:solidFill>
                  <a:srgbClr val="212121"/>
                </a:solidFill>
                <a:latin typeface="Arial"/>
                <a:cs typeface="Arial"/>
              </a:rPr>
              <a:t> </a:t>
            </a:r>
            <a:r>
              <a:rPr sz="1400" dirty="0">
                <a:solidFill>
                  <a:srgbClr val="212121"/>
                </a:solidFill>
                <a:latin typeface="Arial"/>
                <a:cs typeface="Arial"/>
              </a:rPr>
              <a:t>happens</a:t>
            </a:r>
            <a:r>
              <a:rPr sz="1400" spc="-40" dirty="0">
                <a:solidFill>
                  <a:srgbClr val="212121"/>
                </a:solidFill>
                <a:latin typeface="Arial"/>
                <a:cs typeface="Arial"/>
              </a:rPr>
              <a:t> </a:t>
            </a:r>
            <a:r>
              <a:rPr sz="1400" spc="-5" dirty="0">
                <a:solidFill>
                  <a:srgbClr val="212121"/>
                </a:solidFill>
                <a:latin typeface="Arial"/>
                <a:cs typeface="Arial"/>
              </a:rPr>
              <a:t>when</a:t>
            </a:r>
            <a:r>
              <a:rPr sz="1400" dirty="0">
                <a:solidFill>
                  <a:srgbClr val="212121"/>
                </a:solidFill>
                <a:latin typeface="Arial"/>
                <a:cs typeface="Arial"/>
              </a:rPr>
              <a:t> a</a:t>
            </a:r>
            <a:r>
              <a:rPr sz="1400" spc="5" dirty="0">
                <a:solidFill>
                  <a:srgbClr val="212121"/>
                </a:solidFill>
                <a:latin typeface="Arial"/>
                <a:cs typeface="Arial"/>
              </a:rPr>
              <a:t> </a:t>
            </a:r>
            <a:r>
              <a:rPr sz="1400" dirty="0">
                <a:solidFill>
                  <a:srgbClr val="212121"/>
                </a:solidFill>
                <a:latin typeface="Arial"/>
                <a:cs typeface="Arial"/>
              </a:rPr>
              <a:t>model</a:t>
            </a:r>
            <a:r>
              <a:rPr sz="1400" spc="-35" dirty="0">
                <a:solidFill>
                  <a:srgbClr val="212121"/>
                </a:solidFill>
                <a:latin typeface="Arial"/>
                <a:cs typeface="Arial"/>
              </a:rPr>
              <a:t> </a:t>
            </a:r>
            <a:r>
              <a:rPr sz="1400" dirty="0">
                <a:solidFill>
                  <a:srgbClr val="212121"/>
                </a:solidFill>
                <a:latin typeface="Arial"/>
                <a:cs typeface="Arial"/>
              </a:rPr>
              <a:t>learns</a:t>
            </a:r>
            <a:r>
              <a:rPr sz="1400" spc="-30" dirty="0">
                <a:solidFill>
                  <a:srgbClr val="212121"/>
                </a:solidFill>
                <a:latin typeface="Arial"/>
                <a:cs typeface="Arial"/>
              </a:rPr>
              <a:t> </a:t>
            </a:r>
            <a:r>
              <a:rPr sz="1400" dirty="0">
                <a:solidFill>
                  <a:srgbClr val="212121"/>
                </a:solidFill>
                <a:latin typeface="Arial"/>
                <a:cs typeface="Arial"/>
              </a:rPr>
              <a:t>the</a:t>
            </a:r>
            <a:r>
              <a:rPr sz="1400" spc="-15" dirty="0">
                <a:solidFill>
                  <a:srgbClr val="212121"/>
                </a:solidFill>
                <a:latin typeface="Arial"/>
                <a:cs typeface="Arial"/>
              </a:rPr>
              <a:t> </a:t>
            </a:r>
            <a:r>
              <a:rPr sz="1400" dirty="0">
                <a:solidFill>
                  <a:srgbClr val="212121"/>
                </a:solidFill>
                <a:latin typeface="Arial"/>
                <a:cs typeface="Arial"/>
              </a:rPr>
              <a:t>detail</a:t>
            </a:r>
            <a:r>
              <a:rPr sz="1400" spc="-20" dirty="0">
                <a:solidFill>
                  <a:srgbClr val="212121"/>
                </a:solidFill>
                <a:latin typeface="Arial"/>
                <a:cs typeface="Arial"/>
              </a:rPr>
              <a:t> </a:t>
            </a:r>
            <a:r>
              <a:rPr sz="1400" dirty="0">
                <a:solidFill>
                  <a:srgbClr val="212121"/>
                </a:solidFill>
                <a:latin typeface="Arial"/>
                <a:cs typeface="Arial"/>
              </a:rPr>
              <a:t>and</a:t>
            </a:r>
            <a:r>
              <a:rPr sz="1400" spc="-20" dirty="0">
                <a:solidFill>
                  <a:srgbClr val="212121"/>
                </a:solidFill>
                <a:latin typeface="Arial"/>
                <a:cs typeface="Arial"/>
              </a:rPr>
              <a:t> </a:t>
            </a:r>
            <a:r>
              <a:rPr sz="1400" dirty="0">
                <a:solidFill>
                  <a:srgbClr val="212121"/>
                </a:solidFill>
                <a:latin typeface="Arial"/>
                <a:cs typeface="Arial"/>
              </a:rPr>
              <a:t>noise</a:t>
            </a:r>
            <a:r>
              <a:rPr sz="1400" spc="-25" dirty="0">
                <a:solidFill>
                  <a:srgbClr val="212121"/>
                </a:solidFill>
                <a:latin typeface="Arial"/>
                <a:cs typeface="Arial"/>
              </a:rPr>
              <a:t> </a:t>
            </a:r>
            <a:r>
              <a:rPr sz="1400" dirty="0">
                <a:solidFill>
                  <a:srgbClr val="212121"/>
                </a:solidFill>
                <a:latin typeface="Arial"/>
                <a:cs typeface="Arial"/>
              </a:rPr>
              <a:t>in</a:t>
            </a:r>
            <a:r>
              <a:rPr sz="1400" spc="-10" dirty="0">
                <a:solidFill>
                  <a:srgbClr val="212121"/>
                </a:solidFill>
                <a:latin typeface="Arial"/>
                <a:cs typeface="Arial"/>
              </a:rPr>
              <a:t> </a:t>
            </a:r>
            <a:r>
              <a:rPr sz="1400" dirty="0">
                <a:solidFill>
                  <a:srgbClr val="212121"/>
                </a:solidFill>
                <a:latin typeface="Arial"/>
                <a:cs typeface="Arial"/>
              </a:rPr>
              <a:t>the</a:t>
            </a:r>
            <a:r>
              <a:rPr sz="1400" spc="-20" dirty="0">
                <a:solidFill>
                  <a:srgbClr val="212121"/>
                </a:solidFill>
                <a:latin typeface="Arial"/>
                <a:cs typeface="Arial"/>
              </a:rPr>
              <a:t> </a:t>
            </a:r>
            <a:r>
              <a:rPr sz="1400" dirty="0">
                <a:solidFill>
                  <a:srgbClr val="212121"/>
                </a:solidFill>
                <a:latin typeface="Arial"/>
                <a:cs typeface="Arial"/>
              </a:rPr>
              <a:t>training</a:t>
            </a:r>
            <a:r>
              <a:rPr sz="1400" spc="-40" dirty="0">
                <a:solidFill>
                  <a:srgbClr val="212121"/>
                </a:solidFill>
                <a:latin typeface="Arial"/>
                <a:cs typeface="Arial"/>
              </a:rPr>
              <a:t> </a:t>
            </a:r>
            <a:r>
              <a:rPr sz="1400" dirty="0">
                <a:solidFill>
                  <a:srgbClr val="212121"/>
                </a:solidFill>
                <a:latin typeface="Arial"/>
                <a:cs typeface="Arial"/>
              </a:rPr>
              <a:t>data</a:t>
            </a:r>
            <a:r>
              <a:rPr sz="1400" spc="-20" dirty="0">
                <a:solidFill>
                  <a:srgbClr val="212121"/>
                </a:solidFill>
                <a:latin typeface="Arial"/>
                <a:cs typeface="Arial"/>
              </a:rPr>
              <a:t> </a:t>
            </a:r>
            <a:r>
              <a:rPr sz="1400" dirty="0">
                <a:solidFill>
                  <a:srgbClr val="212121"/>
                </a:solidFill>
                <a:latin typeface="Arial"/>
                <a:cs typeface="Arial"/>
              </a:rPr>
              <a:t>to</a:t>
            </a:r>
            <a:r>
              <a:rPr sz="1400" spc="-20" dirty="0">
                <a:solidFill>
                  <a:srgbClr val="212121"/>
                </a:solidFill>
                <a:latin typeface="Arial"/>
                <a:cs typeface="Arial"/>
              </a:rPr>
              <a:t> </a:t>
            </a:r>
            <a:r>
              <a:rPr sz="1400" dirty="0">
                <a:solidFill>
                  <a:srgbClr val="212121"/>
                </a:solidFill>
                <a:latin typeface="Arial"/>
                <a:cs typeface="Arial"/>
              </a:rPr>
              <a:t>the</a:t>
            </a:r>
            <a:r>
              <a:rPr sz="1400" spc="-15" dirty="0">
                <a:solidFill>
                  <a:srgbClr val="212121"/>
                </a:solidFill>
                <a:latin typeface="Arial"/>
                <a:cs typeface="Arial"/>
              </a:rPr>
              <a:t> </a:t>
            </a:r>
            <a:r>
              <a:rPr sz="1400" spc="-5" dirty="0">
                <a:solidFill>
                  <a:srgbClr val="212121"/>
                </a:solidFill>
                <a:latin typeface="Arial"/>
                <a:cs typeface="Arial"/>
              </a:rPr>
              <a:t>extent</a:t>
            </a:r>
            <a:r>
              <a:rPr sz="1400" spc="-30" dirty="0">
                <a:solidFill>
                  <a:srgbClr val="212121"/>
                </a:solidFill>
                <a:latin typeface="Arial"/>
                <a:cs typeface="Arial"/>
              </a:rPr>
              <a:t> </a:t>
            </a:r>
            <a:r>
              <a:rPr sz="1400" dirty="0">
                <a:solidFill>
                  <a:srgbClr val="212121"/>
                </a:solidFill>
                <a:latin typeface="Arial"/>
                <a:cs typeface="Arial"/>
              </a:rPr>
              <a:t>that</a:t>
            </a:r>
            <a:r>
              <a:rPr sz="1400" spc="-15" dirty="0">
                <a:solidFill>
                  <a:srgbClr val="212121"/>
                </a:solidFill>
                <a:latin typeface="Arial"/>
                <a:cs typeface="Arial"/>
              </a:rPr>
              <a:t> </a:t>
            </a:r>
            <a:r>
              <a:rPr sz="1400" dirty="0">
                <a:solidFill>
                  <a:srgbClr val="212121"/>
                </a:solidFill>
                <a:latin typeface="Arial"/>
                <a:cs typeface="Arial"/>
              </a:rPr>
              <a:t>it</a:t>
            </a:r>
            <a:r>
              <a:rPr sz="1400" spc="-10" dirty="0">
                <a:solidFill>
                  <a:srgbClr val="212121"/>
                </a:solidFill>
                <a:latin typeface="Arial"/>
                <a:cs typeface="Arial"/>
              </a:rPr>
              <a:t> </a:t>
            </a:r>
            <a:r>
              <a:rPr sz="1400" dirty="0">
                <a:solidFill>
                  <a:srgbClr val="212121"/>
                </a:solidFill>
                <a:latin typeface="Arial"/>
                <a:cs typeface="Arial"/>
              </a:rPr>
              <a:t>negatively  impacts the </a:t>
            </a:r>
            <a:r>
              <a:rPr sz="1400" spc="-5" dirty="0">
                <a:solidFill>
                  <a:srgbClr val="212121"/>
                </a:solidFill>
                <a:latin typeface="Arial"/>
                <a:cs typeface="Arial"/>
              </a:rPr>
              <a:t>performance </a:t>
            </a:r>
            <a:r>
              <a:rPr sz="1400" dirty="0">
                <a:solidFill>
                  <a:srgbClr val="212121"/>
                </a:solidFill>
                <a:latin typeface="Arial"/>
                <a:cs typeface="Arial"/>
              </a:rPr>
              <a:t>of the model on new</a:t>
            </a:r>
            <a:r>
              <a:rPr sz="1400" spc="-195" dirty="0">
                <a:solidFill>
                  <a:srgbClr val="212121"/>
                </a:solidFill>
                <a:latin typeface="Arial"/>
                <a:cs typeface="Arial"/>
              </a:rPr>
              <a:t> </a:t>
            </a:r>
            <a:r>
              <a:rPr sz="1400" dirty="0">
                <a:solidFill>
                  <a:srgbClr val="212121"/>
                </a:solidFill>
                <a:latin typeface="Arial"/>
                <a:cs typeface="Arial"/>
              </a:rPr>
              <a:t>data.</a:t>
            </a:r>
            <a:endParaRPr sz="1400">
              <a:latin typeface="Arial"/>
              <a:cs typeface="Arial"/>
            </a:endParaRPr>
          </a:p>
          <a:p>
            <a:pPr>
              <a:lnSpc>
                <a:spcPct val="100000"/>
              </a:lnSpc>
              <a:spcBef>
                <a:spcPts val="15"/>
              </a:spcBef>
            </a:pPr>
            <a:endParaRPr sz="1450">
              <a:latin typeface="Arial"/>
              <a:cs typeface="Arial"/>
            </a:endParaRPr>
          </a:p>
          <a:p>
            <a:pPr marL="12700">
              <a:lnSpc>
                <a:spcPct val="100000"/>
              </a:lnSpc>
            </a:pPr>
            <a:r>
              <a:rPr sz="1400" b="1" spc="-5" dirty="0">
                <a:solidFill>
                  <a:srgbClr val="212121"/>
                </a:solidFill>
                <a:latin typeface="Arial"/>
                <a:cs typeface="Arial"/>
              </a:rPr>
              <a:t>Underfitting</a:t>
            </a:r>
            <a:r>
              <a:rPr sz="1400" b="1" spc="-35" dirty="0">
                <a:solidFill>
                  <a:srgbClr val="212121"/>
                </a:solidFill>
                <a:latin typeface="Arial"/>
                <a:cs typeface="Arial"/>
              </a:rPr>
              <a:t> </a:t>
            </a:r>
            <a:r>
              <a:rPr sz="1400" dirty="0">
                <a:solidFill>
                  <a:srgbClr val="212121"/>
                </a:solidFill>
                <a:latin typeface="Arial"/>
                <a:cs typeface="Arial"/>
              </a:rPr>
              <a:t>occurs</a:t>
            </a:r>
            <a:r>
              <a:rPr sz="1400" spc="-40" dirty="0">
                <a:solidFill>
                  <a:srgbClr val="212121"/>
                </a:solidFill>
                <a:latin typeface="Arial"/>
                <a:cs typeface="Arial"/>
              </a:rPr>
              <a:t> </a:t>
            </a:r>
            <a:r>
              <a:rPr sz="1400" spc="-5" dirty="0">
                <a:solidFill>
                  <a:srgbClr val="212121"/>
                </a:solidFill>
                <a:latin typeface="Arial"/>
                <a:cs typeface="Arial"/>
              </a:rPr>
              <a:t>when </a:t>
            </a:r>
            <a:r>
              <a:rPr sz="1400" dirty="0">
                <a:solidFill>
                  <a:srgbClr val="212121"/>
                </a:solidFill>
                <a:latin typeface="Arial"/>
                <a:cs typeface="Arial"/>
              </a:rPr>
              <a:t>a</a:t>
            </a:r>
            <a:r>
              <a:rPr sz="1400" spc="-10" dirty="0">
                <a:solidFill>
                  <a:srgbClr val="212121"/>
                </a:solidFill>
                <a:latin typeface="Arial"/>
                <a:cs typeface="Arial"/>
              </a:rPr>
              <a:t> </a:t>
            </a:r>
            <a:r>
              <a:rPr sz="1400" dirty="0">
                <a:solidFill>
                  <a:srgbClr val="212121"/>
                </a:solidFill>
                <a:latin typeface="Arial"/>
                <a:cs typeface="Arial"/>
              </a:rPr>
              <a:t>model</a:t>
            </a:r>
            <a:r>
              <a:rPr sz="1400" spc="-20" dirty="0">
                <a:solidFill>
                  <a:srgbClr val="212121"/>
                </a:solidFill>
                <a:latin typeface="Arial"/>
                <a:cs typeface="Arial"/>
              </a:rPr>
              <a:t> </a:t>
            </a:r>
            <a:r>
              <a:rPr sz="1400" dirty="0">
                <a:solidFill>
                  <a:srgbClr val="212121"/>
                </a:solidFill>
                <a:latin typeface="Arial"/>
                <a:cs typeface="Arial"/>
              </a:rPr>
              <a:t>cannot</a:t>
            </a:r>
            <a:r>
              <a:rPr sz="1400" spc="-35" dirty="0">
                <a:solidFill>
                  <a:srgbClr val="212121"/>
                </a:solidFill>
                <a:latin typeface="Arial"/>
                <a:cs typeface="Arial"/>
              </a:rPr>
              <a:t> </a:t>
            </a:r>
            <a:r>
              <a:rPr sz="1400" dirty="0">
                <a:solidFill>
                  <a:srgbClr val="212121"/>
                </a:solidFill>
                <a:latin typeface="Arial"/>
                <a:cs typeface="Arial"/>
              </a:rPr>
              <a:t>adequately</a:t>
            </a:r>
            <a:r>
              <a:rPr sz="1400" spc="-50" dirty="0">
                <a:solidFill>
                  <a:srgbClr val="212121"/>
                </a:solidFill>
                <a:latin typeface="Arial"/>
                <a:cs typeface="Arial"/>
              </a:rPr>
              <a:t> </a:t>
            </a:r>
            <a:r>
              <a:rPr sz="1400" dirty="0">
                <a:solidFill>
                  <a:srgbClr val="212121"/>
                </a:solidFill>
                <a:latin typeface="Arial"/>
                <a:cs typeface="Arial"/>
              </a:rPr>
              <a:t>capture</a:t>
            </a:r>
            <a:r>
              <a:rPr sz="1400" spc="-40" dirty="0">
                <a:solidFill>
                  <a:srgbClr val="212121"/>
                </a:solidFill>
                <a:latin typeface="Arial"/>
                <a:cs typeface="Arial"/>
              </a:rPr>
              <a:t> </a:t>
            </a:r>
            <a:r>
              <a:rPr sz="1400" dirty="0">
                <a:solidFill>
                  <a:srgbClr val="212121"/>
                </a:solidFill>
                <a:latin typeface="Arial"/>
                <a:cs typeface="Arial"/>
              </a:rPr>
              <a:t>the</a:t>
            </a:r>
            <a:r>
              <a:rPr sz="1400" spc="-20" dirty="0">
                <a:solidFill>
                  <a:srgbClr val="212121"/>
                </a:solidFill>
                <a:latin typeface="Arial"/>
                <a:cs typeface="Arial"/>
              </a:rPr>
              <a:t> </a:t>
            </a:r>
            <a:r>
              <a:rPr sz="1400" spc="-5" dirty="0">
                <a:solidFill>
                  <a:srgbClr val="212121"/>
                </a:solidFill>
                <a:latin typeface="Arial"/>
                <a:cs typeface="Arial"/>
              </a:rPr>
              <a:t>underlying</a:t>
            </a:r>
            <a:r>
              <a:rPr sz="1400" spc="-30" dirty="0">
                <a:solidFill>
                  <a:srgbClr val="212121"/>
                </a:solidFill>
                <a:latin typeface="Arial"/>
                <a:cs typeface="Arial"/>
              </a:rPr>
              <a:t> </a:t>
            </a:r>
            <a:r>
              <a:rPr sz="1400" dirty="0">
                <a:solidFill>
                  <a:srgbClr val="212121"/>
                </a:solidFill>
                <a:latin typeface="Arial"/>
                <a:cs typeface="Arial"/>
              </a:rPr>
              <a:t>structure</a:t>
            </a:r>
            <a:r>
              <a:rPr sz="1400" spc="-40" dirty="0">
                <a:solidFill>
                  <a:srgbClr val="212121"/>
                </a:solidFill>
                <a:latin typeface="Arial"/>
                <a:cs typeface="Arial"/>
              </a:rPr>
              <a:t> </a:t>
            </a:r>
            <a:r>
              <a:rPr sz="1400" dirty="0">
                <a:solidFill>
                  <a:srgbClr val="212121"/>
                </a:solidFill>
                <a:latin typeface="Arial"/>
                <a:cs typeface="Arial"/>
              </a:rPr>
              <a:t>of</a:t>
            </a:r>
            <a:r>
              <a:rPr sz="1400" spc="-15" dirty="0">
                <a:solidFill>
                  <a:srgbClr val="212121"/>
                </a:solidFill>
                <a:latin typeface="Arial"/>
                <a:cs typeface="Arial"/>
              </a:rPr>
              <a:t> </a:t>
            </a:r>
            <a:r>
              <a:rPr sz="1400" dirty="0">
                <a:solidFill>
                  <a:srgbClr val="212121"/>
                </a:solidFill>
                <a:latin typeface="Arial"/>
                <a:cs typeface="Arial"/>
              </a:rPr>
              <a:t>the</a:t>
            </a:r>
            <a:r>
              <a:rPr sz="1400" spc="-20" dirty="0">
                <a:solidFill>
                  <a:srgbClr val="212121"/>
                </a:solidFill>
                <a:latin typeface="Arial"/>
                <a:cs typeface="Arial"/>
              </a:rPr>
              <a:t> </a:t>
            </a:r>
            <a:r>
              <a:rPr sz="1400" dirty="0">
                <a:solidFill>
                  <a:srgbClr val="212121"/>
                </a:solidFill>
                <a:latin typeface="Arial"/>
                <a:cs typeface="Arial"/>
              </a:rPr>
              <a:t>data.</a:t>
            </a:r>
            <a:endParaRPr sz="1400">
              <a:latin typeface="Arial"/>
              <a:cs typeface="Arial"/>
            </a:endParaRPr>
          </a:p>
        </p:txBody>
      </p:sp>
      <p:sp>
        <p:nvSpPr>
          <p:cNvPr id="5" name="object 5"/>
          <p:cNvSpPr/>
          <p:nvPr/>
        </p:nvSpPr>
        <p:spPr>
          <a:xfrm>
            <a:off x="1647450" y="1924811"/>
            <a:ext cx="8973305" cy="290512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84919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0"/>
            <a:ext cx="12192000" cy="1516380"/>
          </a:xfrm>
          <a:custGeom>
            <a:avLst/>
            <a:gdLst/>
            <a:ahLst/>
            <a:cxnLst/>
            <a:rect l="l" t="t" r="r" b="b"/>
            <a:pathLst>
              <a:path w="12192000" h="1516380">
                <a:moveTo>
                  <a:pt x="0" y="1516379"/>
                </a:moveTo>
                <a:lnTo>
                  <a:pt x="12192000" y="1516379"/>
                </a:lnTo>
                <a:lnTo>
                  <a:pt x="12192000" y="0"/>
                </a:lnTo>
                <a:lnTo>
                  <a:pt x="0" y="0"/>
                </a:lnTo>
                <a:lnTo>
                  <a:pt x="0" y="1516379"/>
                </a:lnTo>
                <a:close/>
              </a:path>
            </a:pathLst>
          </a:custGeom>
          <a:solidFill>
            <a:srgbClr val="F1F1F1"/>
          </a:solidFill>
        </p:spPr>
        <p:txBody>
          <a:bodyPr wrap="square" lIns="0" tIns="0" rIns="0" bIns="0" rtlCol="0"/>
          <a:lstStyle/>
          <a:p>
            <a:endParaRPr/>
          </a:p>
        </p:txBody>
      </p:sp>
      <p:sp>
        <p:nvSpPr>
          <p:cNvPr id="3" name="object 3"/>
          <p:cNvSpPr txBox="1">
            <a:spLocks/>
          </p:cNvSpPr>
          <p:nvPr/>
        </p:nvSpPr>
        <p:spPr>
          <a:xfrm>
            <a:off x="2767964" y="404875"/>
            <a:ext cx="6654165" cy="635000"/>
          </a:xfrm>
          <a:prstGeom prst="rect">
            <a:avLst/>
          </a:prstGeom>
        </p:spPr>
        <p:txBody>
          <a:bodyPr vert="horz" wrap="square" lIns="0" tIns="12065"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5" smtClean="0"/>
              <a:t>Overfitting and</a:t>
            </a:r>
            <a:r>
              <a:rPr lang="en-US" spc="-10" smtClean="0"/>
              <a:t> </a:t>
            </a:r>
            <a:r>
              <a:rPr lang="en-US" spc="-5" smtClean="0"/>
              <a:t>Underfitting</a:t>
            </a:r>
            <a:endParaRPr lang="en-US" spc="-5" dirty="0"/>
          </a:p>
        </p:txBody>
      </p:sp>
      <p:sp>
        <p:nvSpPr>
          <p:cNvPr id="4" name="object 4"/>
          <p:cNvSpPr txBox="1"/>
          <p:nvPr/>
        </p:nvSpPr>
        <p:spPr>
          <a:xfrm>
            <a:off x="830681" y="1811273"/>
            <a:ext cx="4883150" cy="513080"/>
          </a:xfrm>
          <a:prstGeom prst="rect">
            <a:avLst/>
          </a:prstGeom>
        </p:spPr>
        <p:txBody>
          <a:bodyPr vert="horz" wrap="square" lIns="0" tIns="12065" rIns="0" bIns="0" rtlCol="0">
            <a:spAutoFit/>
          </a:bodyPr>
          <a:lstStyle/>
          <a:p>
            <a:pPr marL="12700" marR="5080">
              <a:lnSpc>
                <a:spcPct val="100000"/>
              </a:lnSpc>
              <a:spcBef>
                <a:spcPts val="95"/>
              </a:spcBef>
            </a:pPr>
            <a:r>
              <a:rPr sz="1600" b="1" spc="-5" dirty="0">
                <a:solidFill>
                  <a:srgbClr val="232729"/>
                </a:solidFill>
                <a:latin typeface="Arial"/>
                <a:cs typeface="Arial"/>
              </a:rPr>
              <a:t>Overfitting can </a:t>
            </a:r>
            <a:r>
              <a:rPr sz="1600" b="1" spc="-15" dirty="0">
                <a:solidFill>
                  <a:srgbClr val="232729"/>
                </a:solidFill>
                <a:latin typeface="Arial"/>
                <a:cs typeface="Arial"/>
              </a:rPr>
              <a:t>have </a:t>
            </a:r>
            <a:r>
              <a:rPr sz="1600" b="1" spc="-5" dirty="0">
                <a:solidFill>
                  <a:srgbClr val="232729"/>
                </a:solidFill>
                <a:latin typeface="Arial"/>
                <a:cs typeface="Arial"/>
              </a:rPr>
              <a:t>many causes and usually is a  combination of </a:t>
            </a:r>
            <a:r>
              <a:rPr sz="1600" b="1" spc="-10" dirty="0">
                <a:solidFill>
                  <a:srgbClr val="232729"/>
                </a:solidFill>
                <a:latin typeface="Arial"/>
                <a:cs typeface="Arial"/>
              </a:rPr>
              <a:t>the</a:t>
            </a:r>
            <a:r>
              <a:rPr sz="1600" b="1" spc="70" dirty="0">
                <a:solidFill>
                  <a:srgbClr val="232729"/>
                </a:solidFill>
                <a:latin typeface="Arial"/>
                <a:cs typeface="Arial"/>
              </a:rPr>
              <a:t> </a:t>
            </a:r>
            <a:r>
              <a:rPr sz="1600" b="1" spc="-5" dirty="0">
                <a:solidFill>
                  <a:srgbClr val="232729"/>
                </a:solidFill>
                <a:latin typeface="Arial"/>
                <a:cs typeface="Arial"/>
              </a:rPr>
              <a:t>following:</a:t>
            </a:r>
            <a:endParaRPr sz="1600">
              <a:latin typeface="Arial"/>
              <a:cs typeface="Arial"/>
            </a:endParaRPr>
          </a:p>
        </p:txBody>
      </p:sp>
      <p:sp>
        <p:nvSpPr>
          <p:cNvPr id="5" name="object 5"/>
          <p:cNvSpPr txBox="1"/>
          <p:nvPr/>
        </p:nvSpPr>
        <p:spPr>
          <a:xfrm>
            <a:off x="779881" y="2543048"/>
            <a:ext cx="5537200" cy="3195320"/>
          </a:xfrm>
          <a:prstGeom prst="rect">
            <a:avLst/>
          </a:prstGeom>
        </p:spPr>
        <p:txBody>
          <a:bodyPr vert="horz" wrap="square" lIns="0" tIns="12065" rIns="0" bIns="0" rtlCol="0">
            <a:spAutoFit/>
          </a:bodyPr>
          <a:lstStyle/>
          <a:p>
            <a:pPr marL="349885" marR="415925" indent="-287020">
              <a:lnSpc>
                <a:spcPct val="100000"/>
              </a:lnSpc>
              <a:spcBef>
                <a:spcPts val="95"/>
              </a:spcBef>
              <a:buFont typeface="Arial"/>
              <a:buChar char="•"/>
              <a:tabLst>
                <a:tab pos="349885" algn="l"/>
                <a:tab pos="350520" algn="l"/>
              </a:tabLst>
            </a:pPr>
            <a:r>
              <a:rPr sz="1600" b="1" spc="-45" dirty="0">
                <a:solidFill>
                  <a:srgbClr val="232729"/>
                </a:solidFill>
                <a:latin typeface="Arial"/>
                <a:cs typeface="Arial"/>
              </a:rPr>
              <a:t>Too </a:t>
            </a:r>
            <a:r>
              <a:rPr sz="1600" b="1" dirty="0">
                <a:solidFill>
                  <a:srgbClr val="232729"/>
                </a:solidFill>
                <a:latin typeface="Arial"/>
                <a:cs typeface="Arial"/>
              </a:rPr>
              <a:t>powerful </a:t>
            </a:r>
            <a:r>
              <a:rPr sz="1600" b="1" spc="-5" dirty="0">
                <a:solidFill>
                  <a:srgbClr val="232729"/>
                </a:solidFill>
                <a:latin typeface="Arial"/>
                <a:cs typeface="Arial"/>
              </a:rPr>
              <a:t>model</a:t>
            </a:r>
            <a:r>
              <a:rPr sz="1600" spc="-5" dirty="0">
                <a:solidFill>
                  <a:srgbClr val="232729"/>
                </a:solidFill>
                <a:latin typeface="Arial"/>
                <a:cs typeface="Arial"/>
              </a:rPr>
              <a:t>: e.g. </a:t>
            </a:r>
            <a:r>
              <a:rPr sz="1600" spc="-10" dirty="0">
                <a:solidFill>
                  <a:srgbClr val="232729"/>
                </a:solidFill>
                <a:latin typeface="Arial"/>
                <a:cs typeface="Arial"/>
              </a:rPr>
              <a:t>you </a:t>
            </a:r>
            <a:r>
              <a:rPr sz="1600" spc="-5" dirty="0">
                <a:solidFill>
                  <a:srgbClr val="232729"/>
                </a:solidFill>
                <a:latin typeface="Arial"/>
                <a:cs typeface="Arial"/>
              </a:rPr>
              <a:t>allow polynomials to  degree 100. With polynomials to degree 5 </a:t>
            </a:r>
            <a:r>
              <a:rPr sz="1600" spc="-10" dirty="0">
                <a:solidFill>
                  <a:srgbClr val="232729"/>
                </a:solidFill>
                <a:latin typeface="Arial"/>
                <a:cs typeface="Arial"/>
              </a:rPr>
              <a:t>you would  </a:t>
            </a:r>
            <a:r>
              <a:rPr sz="1600" spc="-5" dirty="0">
                <a:solidFill>
                  <a:srgbClr val="232729"/>
                </a:solidFill>
                <a:latin typeface="Arial"/>
                <a:cs typeface="Arial"/>
              </a:rPr>
              <a:t>have a much less powerful model </a:t>
            </a:r>
            <a:r>
              <a:rPr sz="1600" spc="-10" dirty="0">
                <a:solidFill>
                  <a:srgbClr val="232729"/>
                </a:solidFill>
                <a:latin typeface="Arial"/>
                <a:cs typeface="Arial"/>
              </a:rPr>
              <a:t>which </a:t>
            </a:r>
            <a:r>
              <a:rPr sz="1600" spc="-5" dirty="0">
                <a:solidFill>
                  <a:srgbClr val="232729"/>
                </a:solidFill>
                <a:latin typeface="Arial"/>
                <a:cs typeface="Arial"/>
              </a:rPr>
              <a:t>is much less  prone to</a:t>
            </a:r>
            <a:r>
              <a:rPr sz="1600" spc="15" dirty="0">
                <a:solidFill>
                  <a:srgbClr val="232729"/>
                </a:solidFill>
                <a:latin typeface="Arial"/>
                <a:cs typeface="Arial"/>
              </a:rPr>
              <a:t> </a:t>
            </a:r>
            <a:r>
              <a:rPr sz="1600" spc="-5" dirty="0">
                <a:solidFill>
                  <a:srgbClr val="232729"/>
                </a:solidFill>
                <a:latin typeface="Arial"/>
                <a:cs typeface="Arial"/>
              </a:rPr>
              <a:t>overfitting</a:t>
            </a:r>
            <a:endParaRPr sz="1600">
              <a:latin typeface="Arial"/>
              <a:cs typeface="Arial"/>
            </a:endParaRPr>
          </a:p>
          <a:p>
            <a:pPr marL="349885" marR="151130" indent="-287020">
              <a:lnSpc>
                <a:spcPct val="100000"/>
              </a:lnSpc>
              <a:buFont typeface="Arial"/>
              <a:buChar char="•"/>
              <a:tabLst>
                <a:tab pos="349885" algn="l"/>
                <a:tab pos="350520" algn="l"/>
              </a:tabLst>
            </a:pPr>
            <a:r>
              <a:rPr sz="1600" b="1" spc="-5" dirty="0">
                <a:solidFill>
                  <a:srgbClr val="232729"/>
                </a:solidFill>
                <a:latin typeface="Arial"/>
                <a:cs typeface="Arial"/>
              </a:rPr>
              <a:t>Not </a:t>
            </a:r>
            <a:r>
              <a:rPr sz="1600" b="1" spc="-10" dirty="0">
                <a:solidFill>
                  <a:srgbClr val="232729"/>
                </a:solidFill>
                <a:latin typeface="Arial"/>
                <a:cs typeface="Arial"/>
              </a:rPr>
              <a:t>enough </a:t>
            </a:r>
            <a:r>
              <a:rPr sz="1600" b="1" spc="-5" dirty="0">
                <a:solidFill>
                  <a:srgbClr val="232729"/>
                </a:solidFill>
                <a:latin typeface="Arial"/>
                <a:cs typeface="Arial"/>
              </a:rPr>
              <a:t>data</a:t>
            </a:r>
            <a:r>
              <a:rPr sz="1600" spc="-5" dirty="0">
                <a:solidFill>
                  <a:srgbClr val="232729"/>
                </a:solidFill>
                <a:latin typeface="Arial"/>
                <a:cs typeface="Arial"/>
              </a:rPr>
              <a:t>: Getting more data can sometimes fix  overfitting</a:t>
            </a:r>
            <a:r>
              <a:rPr sz="1600" spc="5" dirty="0">
                <a:solidFill>
                  <a:srgbClr val="232729"/>
                </a:solidFill>
                <a:latin typeface="Arial"/>
                <a:cs typeface="Arial"/>
              </a:rPr>
              <a:t> </a:t>
            </a:r>
            <a:r>
              <a:rPr sz="1600" spc="-5" dirty="0">
                <a:solidFill>
                  <a:srgbClr val="232729"/>
                </a:solidFill>
                <a:latin typeface="Arial"/>
                <a:cs typeface="Arial"/>
              </a:rPr>
              <a:t>problems</a:t>
            </a:r>
            <a:endParaRPr sz="1600">
              <a:latin typeface="Arial"/>
              <a:cs typeface="Arial"/>
            </a:endParaRPr>
          </a:p>
          <a:p>
            <a:pPr marL="349885" marR="68580" indent="-287020">
              <a:lnSpc>
                <a:spcPct val="100000"/>
              </a:lnSpc>
              <a:buFont typeface="Arial"/>
              <a:buChar char="•"/>
              <a:tabLst>
                <a:tab pos="349885" algn="l"/>
                <a:tab pos="350520" algn="l"/>
              </a:tabLst>
            </a:pPr>
            <a:r>
              <a:rPr sz="1600" b="1" spc="-45" dirty="0">
                <a:solidFill>
                  <a:srgbClr val="232729"/>
                </a:solidFill>
                <a:latin typeface="Arial"/>
                <a:cs typeface="Arial"/>
              </a:rPr>
              <a:t>Too </a:t>
            </a:r>
            <a:r>
              <a:rPr sz="1600" b="1" spc="-5" dirty="0">
                <a:solidFill>
                  <a:srgbClr val="232729"/>
                </a:solidFill>
                <a:latin typeface="Arial"/>
                <a:cs typeface="Arial"/>
              </a:rPr>
              <a:t>many features</a:t>
            </a:r>
            <a:r>
              <a:rPr sz="1600" spc="-5" dirty="0">
                <a:solidFill>
                  <a:srgbClr val="232729"/>
                </a:solidFill>
                <a:latin typeface="Arial"/>
                <a:cs typeface="Arial"/>
              </a:rPr>
              <a:t>: </a:t>
            </a:r>
            <a:r>
              <a:rPr sz="1600" spc="-45" dirty="0">
                <a:solidFill>
                  <a:srgbClr val="232729"/>
                </a:solidFill>
                <a:latin typeface="Arial"/>
                <a:cs typeface="Arial"/>
              </a:rPr>
              <a:t>Your </a:t>
            </a:r>
            <a:r>
              <a:rPr sz="1600" spc="-5" dirty="0">
                <a:solidFill>
                  <a:srgbClr val="232729"/>
                </a:solidFill>
                <a:latin typeface="Arial"/>
                <a:cs typeface="Arial"/>
              </a:rPr>
              <a:t>model </a:t>
            </a:r>
            <a:r>
              <a:rPr sz="1600" dirty="0">
                <a:solidFill>
                  <a:srgbClr val="232729"/>
                </a:solidFill>
                <a:latin typeface="Arial"/>
                <a:cs typeface="Arial"/>
              </a:rPr>
              <a:t>can </a:t>
            </a:r>
            <a:r>
              <a:rPr sz="1600" spc="-5" dirty="0">
                <a:solidFill>
                  <a:srgbClr val="232729"/>
                </a:solidFill>
                <a:latin typeface="Arial"/>
                <a:cs typeface="Arial"/>
              </a:rPr>
              <a:t>identify single data  points by single features and build a special case just for  a single data point. For example, think of a classification  problem and a decision tree. If </a:t>
            </a:r>
            <a:r>
              <a:rPr sz="1600" spc="-10" dirty="0">
                <a:solidFill>
                  <a:srgbClr val="232729"/>
                </a:solidFill>
                <a:latin typeface="Arial"/>
                <a:cs typeface="Arial"/>
              </a:rPr>
              <a:t>you </a:t>
            </a:r>
            <a:r>
              <a:rPr sz="1600" spc="-5" dirty="0">
                <a:solidFill>
                  <a:srgbClr val="232729"/>
                </a:solidFill>
                <a:latin typeface="Arial"/>
                <a:cs typeface="Arial"/>
              </a:rPr>
              <a:t>have feature vectors  (x</a:t>
            </a:r>
            <a:r>
              <a:rPr sz="1575" spc="-7" baseline="-21164" dirty="0">
                <a:solidFill>
                  <a:srgbClr val="232729"/>
                </a:solidFill>
                <a:latin typeface="Arial"/>
                <a:cs typeface="Arial"/>
              </a:rPr>
              <a:t>1</a:t>
            </a:r>
            <a:r>
              <a:rPr sz="1600" spc="-5" dirty="0">
                <a:solidFill>
                  <a:srgbClr val="232729"/>
                </a:solidFill>
                <a:latin typeface="Arial"/>
                <a:cs typeface="Arial"/>
              </a:rPr>
              <a:t>, x</a:t>
            </a:r>
            <a:r>
              <a:rPr sz="1575" spc="-7" baseline="-21164" dirty="0">
                <a:solidFill>
                  <a:srgbClr val="232729"/>
                </a:solidFill>
                <a:latin typeface="Arial"/>
                <a:cs typeface="Arial"/>
              </a:rPr>
              <a:t>2</a:t>
            </a:r>
            <a:r>
              <a:rPr sz="1600" spc="-5" dirty="0">
                <a:solidFill>
                  <a:srgbClr val="232729"/>
                </a:solidFill>
                <a:latin typeface="Arial"/>
                <a:cs typeface="Arial"/>
              </a:rPr>
              <a:t>, ..., x</a:t>
            </a:r>
            <a:r>
              <a:rPr sz="1575" spc="-7" baseline="-21164" dirty="0">
                <a:solidFill>
                  <a:srgbClr val="232729"/>
                </a:solidFill>
                <a:latin typeface="Arial"/>
                <a:cs typeface="Arial"/>
              </a:rPr>
              <a:t>n</a:t>
            </a:r>
            <a:r>
              <a:rPr sz="1600" spc="-5" dirty="0">
                <a:solidFill>
                  <a:srgbClr val="232729"/>
                </a:solidFill>
                <a:latin typeface="Arial"/>
                <a:cs typeface="Arial"/>
              </a:rPr>
              <a:t>) </a:t>
            </a:r>
            <a:r>
              <a:rPr sz="1600" spc="-10" dirty="0">
                <a:solidFill>
                  <a:srgbClr val="232729"/>
                </a:solidFill>
                <a:latin typeface="Arial"/>
                <a:cs typeface="Arial"/>
              </a:rPr>
              <a:t>with </a:t>
            </a:r>
            <a:r>
              <a:rPr sz="1600" spc="-5" dirty="0">
                <a:solidFill>
                  <a:srgbClr val="232729"/>
                </a:solidFill>
                <a:latin typeface="Arial"/>
                <a:cs typeface="Arial"/>
              </a:rPr>
              <a:t>binary features and n points, and each  feature vector has exactly one 1, then the tree can  simply use this as an </a:t>
            </a:r>
            <a:r>
              <a:rPr sz="1600" spc="-10" dirty="0">
                <a:solidFill>
                  <a:srgbClr val="232729"/>
                </a:solidFill>
                <a:latin typeface="Arial"/>
                <a:cs typeface="Arial"/>
              </a:rPr>
              <a:t>identifier.</a:t>
            </a:r>
            <a:endParaRPr sz="1600">
              <a:latin typeface="Arial"/>
              <a:cs typeface="Arial"/>
            </a:endParaRPr>
          </a:p>
        </p:txBody>
      </p:sp>
      <p:sp>
        <p:nvSpPr>
          <p:cNvPr id="6" name="object 6"/>
          <p:cNvSpPr/>
          <p:nvPr/>
        </p:nvSpPr>
        <p:spPr>
          <a:xfrm>
            <a:off x="6837047" y="1581911"/>
            <a:ext cx="4277485" cy="427748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8931020" y="1846326"/>
            <a:ext cx="109982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AF50"/>
                </a:solidFill>
                <a:latin typeface="Arial"/>
                <a:cs typeface="Arial"/>
              </a:rPr>
              <a:t>O</a:t>
            </a:r>
            <a:r>
              <a:rPr sz="1800" b="1" spc="-40" dirty="0">
                <a:solidFill>
                  <a:srgbClr val="00AF50"/>
                </a:solidFill>
                <a:latin typeface="Arial"/>
                <a:cs typeface="Arial"/>
              </a:rPr>
              <a:t>v</a:t>
            </a:r>
            <a:r>
              <a:rPr sz="1800" b="1" spc="-5" dirty="0">
                <a:solidFill>
                  <a:srgbClr val="00AF50"/>
                </a:solidFill>
                <a:latin typeface="Arial"/>
                <a:cs typeface="Arial"/>
              </a:rPr>
              <a:t>e</a:t>
            </a:r>
            <a:r>
              <a:rPr sz="1800" b="1" spc="-15" dirty="0">
                <a:solidFill>
                  <a:srgbClr val="00AF50"/>
                </a:solidFill>
                <a:latin typeface="Arial"/>
                <a:cs typeface="Arial"/>
              </a:rPr>
              <a:t>r</a:t>
            </a:r>
            <a:r>
              <a:rPr sz="1800" b="1" dirty="0">
                <a:solidFill>
                  <a:srgbClr val="00AF50"/>
                </a:solidFill>
                <a:latin typeface="Arial"/>
                <a:cs typeface="Arial"/>
              </a:rPr>
              <a:t>fitted</a:t>
            </a:r>
            <a:endParaRPr sz="1800">
              <a:latin typeface="Arial"/>
              <a:cs typeface="Arial"/>
            </a:endParaRPr>
          </a:p>
        </p:txBody>
      </p:sp>
      <p:sp>
        <p:nvSpPr>
          <p:cNvPr id="8" name="object 8"/>
          <p:cNvSpPr txBox="1"/>
          <p:nvPr/>
        </p:nvSpPr>
        <p:spPr>
          <a:xfrm>
            <a:off x="9935718" y="3271469"/>
            <a:ext cx="1943735" cy="300355"/>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Arial"/>
                <a:cs typeface="Arial"/>
              </a:rPr>
              <a:t>Appropriate</a:t>
            </a:r>
            <a:r>
              <a:rPr sz="1800" b="1" spc="-35" dirty="0">
                <a:latin typeface="Arial"/>
                <a:cs typeface="Arial"/>
              </a:rPr>
              <a:t> </a:t>
            </a:r>
            <a:r>
              <a:rPr sz="1800" b="1" dirty="0">
                <a:latin typeface="Arial"/>
                <a:cs typeface="Arial"/>
              </a:rPr>
              <a:t>fitted</a:t>
            </a:r>
            <a:endParaRPr sz="1800">
              <a:latin typeface="Arial"/>
              <a:cs typeface="Arial"/>
            </a:endParaRPr>
          </a:p>
        </p:txBody>
      </p:sp>
      <p:grpSp>
        <p:nvGrpSpPr>
          <p:cNvPr id="9" name="object 9"/>
          <p:cNvGrpSpPr/>
          <p:nvPr/>
        </p:nvGrpSpPr>
        <p:grpSpPr>
          <a:xfrm>
            <a:off x="8114538" y="1754504"/>
            <a:ext cx="1977389" cy="3208655"/>
            <a:chOff x="8114538" y="1754504"/>
            <a:chExt cx="1977389" cy="3208655"/>
          </a:xfrm>
        </p:grpSpPr>
        <p:sp>
          <p:nvSpPr>
            <p:cNvPr id="10" name="object 10"/>
            <p:cNvSpPr/>
            <p:nvPr/>
          </p:nvSpPr>
          <p:spPr>
            <a:xfrm>
              <a:off x="9769475" y="3610482"/>
              <a:ext cx="322580" cy="1353185"/>
            </a:xfrm>
            <a:custGeom>
              <a:avLst/>
              <a:gdLst/>
              <a:ahLst/>
              <a:cxnLst/>
              <a:rect l="l" t="t" r="r" b="b"/>
              <a:pathLst>
                <a:path w="322579" h="1353185">
                  <a:moveTo>
                    <a:pt x="0" y="1229360"/>
                  </a:moveTo>
                  <a:lnTo>
                    <a:pt x="33654" y="1352677"/>
                  </a:lnTo>
                  <a:lnTo>
                    <a:pt x="103354" y="1263015"/>
                  </a:lnTo>
                  <a:lnTo>
                    <a:pt x="70993" y="1263015"/>
                  </a:lnTo>
                  <a:lnTo>
                    <a:pt x="33654" y="1255522"/>
                  </a:lnTo>
                  <a:lnTo>
                    <a:pt x="37399" y="1236814"/>
                  </a:lnTo>
                  <a:lnTo>
                    <a:pt x="0" y="1229360"/>
                  </a:lnTo>
                  <a:close/>
                </a:path>
                <a:path w="322579" h="1353185">
                  <a:moveTo>
                    <a:pt x="37399" y="1236814"/>
                  </a:moveTo>
                  <a:lnTo>
                    <a:pt x="33654" y="1255522"/>
                  </a:lnTo>
                  <a:lnTo>
                    <a:pt x="70993" y="1263015"/>
                  </a:lnTo>
                  <a:lnTo>
                    <a:pt x="74747" y="1244258"/>
                  </a:lnTo>
                  <a:lnTo>
                    <a:pt x="37399" y="1236814"/>
                  </a:lnTo>
                  <a:close/>
                </a:path>
                <a:path w="322579" h="1353185">
                  <a:moveTo>
                    <a:pt x="74747" y="1244258"/>
                  </a:moveTo>
                  <a:lnTo>
                    <a:pt x="70993" y="1263015"/>
                  </a:lnTo>
                  <a:lnTo>
                    <a:pt x="103354" y="1263015"/>
                  </a:lnTo>
                  <a:lnTo>
                    <a:pt x="112141" y="1251712"/>
                  </a:lnTo>
                  <a:lnTo>
                    <a:pt x="74747" y="1244258"/>
                  </a:lnTo>
                  <a:close/>
                </a:path>
                <a:path w="322579" h="1353185">
                  <a:moveTo>
                    <a:pt x="284988" y="0"/>
                  </a:moveTo>
                  <a:lnTo>
                    <a:pt x="37399" y="1236814"/>
                  </a:lnTo>
                  <a:lnTo>
                    <a:pt x="74747" y="1244258"/>
                  </a:lnTo>
                  <a:lnTo>
                    <a:pt x="322325" y="7366"/>
                  </a:lnTo>
                  <a:lnTo>
                    <a:pt x="284988" y="0"/>
                  </a:lnTo>
                  <a:close/>
                </a:path>
              </a:pathLst>
            </a:custGeom>
            <a:solidFill>
              <a:srgbClr val="000000"/>
            </a:solidFill>
          </p:spPr>
          <p:txBody>
            <a:bodyPr wrap="square" lIns="0" tIns="0" rIns="0" bIns="0" rtlCol="0"/>
            <a:lstStyle/>
            <a:p>
              <a:endParaRPr/>
            </a:p>
          </p:txBody>
        </p:sp>
        <p:sp>
          <p:nvSpPr>
            <p:cNvPr id="11" name="object 11"/>
            <p:cNvSpPr/>
            <p:nvPr/>
          </p:nvSpPr>
          <p:spPr>
            <a:xfrm>
              <a:off x="8114538" y="1754504"/>
              <a:ext cx="771525" cy="229870"/>
            </a:xfrm>
            <a:custGeom>
              <a:avLst/>
              <a:gdLst/>
              <a:ahLst/>
              <a:cxnLst/>
              <a:rect l="l" t="t" r="r" b="b"/>
              <a:pathLst>
                <a:path w="771525" h="229869">
                  <a:moveTo>
                    <a:pt x="115553" y="37152"/>
                  </a:moveTo>
                  <a:lnTo>
                    <a:pt x="106790" y="74236"/>
                  </a:lnTo>
                  <a:lnTo>
                    <a:pt x="762507" y="229489"/>
                  </a:lnTo>
                  <a:lnTo>
                    <a:pt x="771270" y="192405"/>
                  </a:lnTo>
                  <a:lnTo>
                    <a:pt x="115553" y="37152"/>
                  </a:lnTo>
                  <a:close/>
                </a:path>
                <a:path w="771525" h="229869">
                  <a:moveTo>
                    <a:pt x="124332" y="0"/>
                  </a:moveTo>
                  <a:lnTo>
                    <a:pt x="0" y="29337"/>
                  </a:lnTo>
                  <a:lnTo>
                    <a:pt x="98043" y="111252"/>
                  </a:lnTo>
                  <a:lnTo>
                    <a:pt x="106790" y="74236"/>
                  </a:lnTo>
                  <a:lnTo>
                    <a:pt x="88264" y="69850"/>
                  </a:lnTo>
                  <a:lnTo>
                    <a:pt x="97027" y="32766"/>
                  </a:lnTo>
                  <a:lnTo>
                    <a:pt x="116590" y="32766"/>
                  </a:lnTo>
                  <a:lnTo>
                    <a:pt x="124332" y="0"/>
                  </a:lnTo>
                  <a:close/>
                </a:path>
                <a:path w="771525" h="229869">
                  <a:moveTo>
                    <a:pt x="97027" y="32766"/>
                  </a:moveTo>
                  <a:lnTo>
                    <a:pt x="88264" y="69850"/>
                  </a:lnTo>
                  <a:lnTo>
                    <a:pt x="106790" y="74236"/>
                  </a:lnTo>
                  <a:lnTo>
                    <a:pt x="115553" y="37152"/>
                  </a:lnTo>
                  <a:lnTo>
                    <a:pt x="97027" y="32766"/>
                  </a:lnTo>
                  <a:close/>
                </a:path>
                <a:path w="771525" h="229869">
                  <a:moveTo>
                    <a:pt x="116590" y="32766"/>
                  </a:moveTo>
                  <a:lnTo>
                    <a:pt x="97027" y="32766"/>
                  </a:lnTo>
                  <a:lnTo>
                    <a:pt x="115553" y="37152"/>
                  </a:lnTo>
                  <a:lnTo>
                    <a:pt x="116590" y="32766"/>
                  </a:lnTo>
                  <a:close/>
                </a:path>
              </a:pathLst>
            </a:custGeom>
            <a:solidFill>
              <a:srgbClr val="00AF50"/>
            </a:solidFill>
          </p:spPr>
          <p:txBody>
            <a:bodyPr wrap="square" lIns="0" tIns="0" rIns="0" bIns="0" rtlCol="0"/>
            <a:lstStyle/>
            <a:p>
              <a:endParaRPr/>
            </a:p>
          </p:txBody>
        </p:sp>
      </p:grpSp>
    </p:spTree>
    <p:extLst>
      <p:ext uri="{BB962C8B-B14F-4D97-AF65-F5344CB8AC3E}">
        <p14:creationId xmlns:p14="http://schemas.microsoft.com/office/powerpoint/2010/main" val="4142777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p:cNvSpPr>
          <p:nvPr/>
        </p:nvSpPr>
        <p:spPr>
          <a:xfrm>
            <a:off x="4193284" y="404875"/>
            <a:ext cx="4641957" cy="689291"/>
          </a:xfrm>
          <a:prstGeom prst="rect">
            <a:avLst/>
          </a:prstGeom>
        </p:spPr>
        <p:txBody>
          <a:bodyPr vert="horz" wrap="square" lIns="0" tIns="12065"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5" dirty="0" smtClean="0"/>
              <a:t>5. Splitting</a:t>
            </a:r>
            <a:r>
              <a:rPr lang="en-US" spc="-50" dirty="0" smtClean="0"/>
              <a:t> </a:t>
            </a:r>
            <a:r>
              <a:rPr lang="en-US" spc="-5" dirty="0" smtClean="0"/>
              <a:t>data</a:t>
            </a:r>
            <a:endParaRPr lang="en-US" spc="-5" dirty="0"/>
          </a:p>
        </p:txBody>
      </p:sp>
      <p:sp>
        <p:nvSpPr>
          <p:cNvPr id="3" name="object 3"/>
          <p:cNvSpPr/>
          <p:nvPr/>
        </p:nvSpPr>
        <p:spPr>
          <a:xfrm>
            <a:off x="6699937" y="2222982"/>
            <a:ext cx="4161333" cy="231228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56361" y="2303779"/>
            <a:ext cx="5593715" cy="2463800"/>
          </a:xfrm>
          <a:prstGeom prst="rect">
            <a:avLst/>
          </a:prstGeom>
        </p:spPr>
        <p:txBody>
          <a:bodyPr vert="horz" wrap="square" lIns="0" tIns="12065" rIns="0" bIns="0" rtlCol="0">
            <a:spAutoFit/>
          </a:bodyPr>
          <a:lstStyle/>
          <a:p>
            <a:pPr marL="12700" marR="56515">
              <a:lnSpc>
                <a:spcPct val="100000"/>
              </a:lnSpc>
              <a:spcBef>
                <a:spcPts val="95"/>
              </a:spcBef>
            </a:pPr>
            <a:r>
              <a:rPr sz="1600" b="1" spc="-15" dirty="0">
                <a:solidFill>
                  <a:srgbClr val="232729"/>
                </a:solidFill>
                <a:latin typeface="Arial"/>
                <a:cs typeface="Arial"/>
              </a:rPr>
              <a:t>Training </a:t>
            </a:r>
            <a:r>
              <a:rPr sz="1600" b="1" spc="-5" dirty="0">
                <a:solidFill>
                  <a:srgbClr val="232729"/>
                </a:solidFill>
                <a:latin typeface="Arial"/>
                <a:cs typeface="Arial"/>
              </a:rPr>
              <a:t>set</a:t>
            </a:r>
            <a:r>
              <a:rPr sz="1600" spc="-5" dirty="0">
                <a:solidFill>
                  <a:srgbClr val="232729"/>
                </a:solidFill>
                <a:latin typeface="Arial"/>
                <a:cs typeface="Arial"/>
              </a:rPr>
              <a:t>: A set of examples used for learning, that is to </a:t>
            </a:r>
            <a:r>
              <a:rPr sz="1600" dirty="0">
                <a:solidFill>
                  <a:srgbClr val="232729"/>
                </a:solidFill>
                <a:latin typeface="Arial"/>
                <a:cs typeface="Arial"/>
              </a:rPr>
              <a:t>fit  </a:t>
            </a:r>
            <a:r>
              <a:rPr sz="1600" spc="-5" dirty="0">
                <a:solidFill>
                  <a:srgbClr val="232729"/>
                </a:solidFill>
                <a:latin typeface="Arial"/>
                <a:cs typeface="Arial"/>
              </a:rPr>
              <a:t>the parameters [i.e., weights] of the</a:t>
            </a:r>
            <a:r>
              <a:rPr sz="1600" spc="100" dirty="0">
                <a:solidFill>
                  <a:srgbClr val="232729"/>
                </a:solidFill>
                <a:latin typeface="Arial"/>
                <a:cs typeface="Arial"/>
              </a:rPr>
              <a:t> </a:t>
            </a:r>
            <a:r>
              <a:rPr sz="1600" spc="-10" dirty="0">
                <a:solidFill>
                  <a:srgbClr val="232729"/>
                </a:solidFill>
                <a:latin typeface="Arial"/>
                <a:cs typeface="Arial"/>
              </a:rPr>
              <a:t>classifier.</a:t>
            </a:r>
            <a:endParaRPr sz="1600">
              <a:latin typeface="Arial"/>
              <a:cs typeface="Arial"/>
            </a:endParaRPr>
          </a:p>
          <a:p>
            <a:pPr>
              <a:lnSpc>
                <a:spcPct val="100000"/>
              </a:lnSpc>
              <a:spcBef>
                <a:spcPts val="20"/>
              </a:spcBef>
            </a:pPr>
            <a:endParaRPr sz="1650">
              <a:latin typeface="Arial"/>
              <a:cs typeface="Arial"/>
            </a:endParaRPr>
          </a:p>
          <a:p>
            <a:pPr marL="12700" marR="5080">
              <a:lnSpc>
                <a:spcPct val="100000"/>
              </a:lnSpc>
            </a:pPr>
            <a:r>
              <a:rPr sz="1600" b="1" spc="-15" dirty="0">
                <a:solidFill>
                  <a:srgbClr val="232729"/>
                </a:solidFill>
                <a:latin typeface="Arial"/>
                <a:cs typeface="Arial"/>
              </a:rPr>
              <a:t>Validation </a:t>
            </a:r>
            <a:r>
              <a:rPr sz="1600" b="1" spc="-5" dirty="0">
                <a:solidFill>
                  <a:srgbClr val="232729"/>
                </a:solidFill>
                <a:latin typeface="Arial"/>
                <a:cs typeface="Arial"/>
              </a:rPr>
              <a:t>set</a:t>
            </a:r>
            <a:r>
              <a:rPr sz="1600" spc="-5" dirty="0">
                <a:solidFill>
                  <a:srgbClr val="232729"/>
                </a:solidFill>
                <a:latin typeface="Arial"/>
                <a:cs typeface="Arial"/>
              </a:rPr>
              <a:t>: A set of examples used to </a:t>
            </a:r>
            <a:r>
              <a:rPr sz="1600" dirty="0">
                <a:solidFill>
                  <a:srgbClr val="232729"/>
                </a:solidFill>
                <a:latin typeface="Arial"/>
                <a:cs typeface="Arial"/>
              </a:rPr>
              <a:t>avoid </a:t>
            </a:r>
            <a:r>
              <a:rPr sz="1600" spc="-5" dirty="0">
                <a:solidFill>
                  <a:srgbClr val="232729"/>
                </a:solidFill>
                <a:latin typeface="Arial"/>
                <a:cs typeface="Arial"/>
              </a:rPr>
              <a:t>overfitting or  tune the hyperparameters [i.e., architecture, not weights] of a  </a:t>
            </a:r>
            <a:r>
              <a:rPr sz="1600" spc="-10" dirty="0">
                <a:solidFill>
                  <a:srgbClr val="232729"/>
                </a:solidFill>
                <a:latin typeface="Arial"/>
                <a:cs typeface="Arial"/>
              </a:rPr>
              <a:t>classifier, </a:t>
            </a:r>
            <a:r>
              <a:rPr sz="1600" spc="-5" dirty="0">
                <a:solidFill>
                  <a:srgbClr val="232729"/>
                </a:solidFill>
                <a:latin typeface="Arial"/>
                <a:cs typeface="Arial"/>
              </a:rPr>
              <a:t>for example to choose the number of hidden units in  a neural</a:t>
            </a:r>
            <a:r>
              <a:rPr sz="1600" spc="10" dirty="0">
                <a:solidFill>
                  <a:srgbClr val="232729"/>
                </a:solidFill>
                <a:latin typeface="Arial"/>
                <a:cs typeface="Arial"/>
              </a:rPr>
              <a:t> </a:t>
            </a:r>
            <a:r>
              <a:rPr sz="1600" spc="-5" dirty="0">
                <a:solidFill>
                  <a:srgbClr val="232729"/>
                </a:solidFill>
                <a:latin typeface="Arial"/>
                <a:cs typeface="Arial"/>
              </a:rPr>
              <a:t>network.</a:t>
            </a:r>
            <a:endParaRPr sz="1600">
              <a:latin typeface="Arial"/>
              <a:cs typeface="Arial"/>
            </a:endParaRPr>
          </a:p>
          <a:p>
            <a:pPr>
              <a:lnSpc>
                <a:spcPct val="100000"/>
              </a:lnSpc>
              <a:spcBef>
                <a:spcPts val="25"/>
              </a:spcBef>
            </a:pPr>
            <a:endParaRPr sz="1650">
              <a:latin typeface="Arial"/>
              <a:cs typeface="Arial"/>
            </a:endParaRPr>
          </a:p>
          <a:p>
            <a:pPr marL="12700">
              <a:lnSpc>
                <a:spcPct val="100000"/>
              </a:lnSpc>
            </a:pPr>
            <a:r>
              <a:rPr sz="1600" b="1" spc="-35" dirty="0">
                <a:solidFill>
                  <a:srgbClr val="232729"/>
                </a:solidFill>
                <a:latin typeface="Arial"/>
                <a:cs typeface="Arial"/>
              </a:rPr>
              <a:t>Test </a:t>
            </a:r>
            <a:r>
              <a:rPr sz="1600" b="1" spc="-5" dirty="0">
                <a:solidFill>
                  <a:srgbClr val="232729"/>
                </a:solidFill>
                <a:latin typeface="Arial"/>
                <a:cs typeface="Arial"/>
              </a:rPr>
              <a:t>set</a:t>
            </a:r>
            <a:r>
              <a:rPr sz="1600" spc="-5" dirty="0">
                <a:solidFill>
                  <a:srgbClr val="232729"/>
                </a:solidFill>
                <a:latin typeface="Arial"/>
                <a:cs typeface="Arial"/>
              </a:rPr>
              <a:t>: A set of examples used only to assess</a:t>
            </a:r>
            <a:r>
              <a:rPr sz="1600" spc="-65" dirty="0">
                <a:solidFill>
                  <a:srgbClr val="232729"/>
                </a:solidFill>
                <a:latin typeface="Arial"/>
                <a:cs typeface="Arial"/>
              </a:rPr>
              <a:t> </a:t>
            </a:r>
            <a:r>
              <a:rPr sz="1600" spc="-5" dirty="0">
                <a:solidFill>
                  <a:srgbClr val="232729"/>
                </a:solidFill>
                <a:latin typeface="Arial"/>
                <a:cs typeface="Arial"/>
              </a:rPr>
              <a:t>the</a:t>
            </a:r>
            <a:endParaRPr sz="1600">
              <a:latin typeface="Arial"/>
              <a:cs typeface="Arial"/>
            </a:endParaRPr>
          </a:p>
          <a:p>
            <a:pPr marL="12700">
              <a:lnSpc>
                <a:spcPct val="100000"/>
              </a:lnSpc>
            </a:pPr>
            <a:r>
              <a:rPr sz="1600" spc="-5" dirty="0">
                <a:solidFill>
                  <a:srgbClr val="232729"/>
                </a:solidFill>
                <a:latin typeface="Arial"/>
                <a:cs typeface="Arial"/>
              </a:rPr>
              <a:t>performance [generalization] of a </a:t>
            </a:r>
            <a:r>
              <a:rPr sz="1600" dirty="0">
                <a:solidFill>
                  <a:srgbClr val="232729"/>
                </a:solidFill>
                <a:latin typeface="Arial"/>
                <a:cs typeface="Arial"/>
              </a:rPr>
              <a:t>fully </a:t>
            </a:r>
            <a:r>
              <a:rPr sz="1600" spc="-5" dirty="0">
                <a:solidFill>
                  <a:srgbClr val="232729"/>
                </a:solidFill>
                <a:latin typeface="Arial"/>
                <a:cs typeface="Arial"/>
              </a:rPr>
              <a:t>specified</a:t>
            </a:r>
            <a:r>
              <a:rPr sz="1600" spc="45" dirty="0">
                <a:solidFill>
                  <a:srgbClr val="232729"/>
                </a:solidFill>
                <a:latin typeface="Arial"/>
                <a:cs typeface="Arial"/>
              </a:rPr>
              <a:t> </a:t>
            </a:r>
            <a:r>
              <a:rPr sz="1600" spc="-10" dirty="0">
                <a:solidFill>
                  <a:srgbClr val="232729"/>
                </a:solidFill>
                <a:latin typeface="Arial"/>
                <a:cs typeface="Arial"/>
              </a:rPr>
              <a:t>classifier.</a:t>
            </a:r>
            <a:endParaRPr sz="1600">
              <a:latin typeface="Arial"/>
              <a:cs typeface="Arial"/>
            </a:endParaRPr>
          </a:p>
        </p:txBody>
      </p:sp>
    </p:spTree>
    <p:extLst>
      <p:ext uri="{BB962C8B-B14F-4D97-AF65-F5344CB8AC3E}">
        <p14:creationId xmlns:p14="http://schemas.microsoft.com/office/powerpoint/2010/main" val="3201930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0"/>
            <a:ext cx="12192000" cy="1516380"/>
          </a:xfrm>
          <a:custGeom>
            <a:avLst/>
            <a:gdLst/>
            <a:ahLst/>
            <a:cxnLst/>
            <a:rect l="l" t="t" r="r" b="b"/>
            <a:pathLst>
              <a:path w="12192000" h="1516380">
                <a:moveTo>
                  <a:pt x="0" y="1516379"/>
                </a:moveTo>
                <a:lnTo>
                  <a:pt x="12192000" y="1516379"/>
                </a:lnTo>
                <a:lnTo>
                  <a:pt x="12192000" y="0"/>
                </a:lnTo>
                <a:lnTo>
                  <a:pt x="0" y="0"/>
                </a:lnTo>
                <a:lnTo>
                  <a:pt x="0" y="1516379"/>
                </a:lnTo>
                <a:close/>
              </a:path>
            </a:pathLst>
          </a:custGeom>
          <a:solidFill>
            <a:srgbClr val="F1F1F1"/>
          </a:solidFill>
        </p:spPr>
        <p:txBody>
          <a:bodyPr wrap="square" lIns="0" tIns="0" rIns="0" bIns="0" rtlCol="0"/>
          <a:lstStyle/>
          <a:p>
            <a:endParaRPr/>
          </a:p>
        </p:txBody>
      </p:sp>
      <p:sp>
        <p:nvSpPr>
          <p:cNvPr id="3" name="object 3"/>
          <p:cNvSpPr txBox="1">
            <a:spLocks/>
          </p:cNvSpPr>
          <p:nvPr/>
        </p:nvSpPr>
        <p:spPr>
          <a:xfrm>
            <a:off x="4193285" y="404875"/>
            <a:ext cx="4083816" cy="689291"/>
          </a:xfrm>
          <a:prstGeom prst="rect">
            <a:avLst/>
          </a:prstGeom>
        </p:spPr>
        <p:txBody>
          <a:bodyPr vert="horz" wrap="square" lIns="0" tIns="12065"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5" dirty="0" smtClean="0"/>
              <a:t>5. Splitting</a:t>
            </a:r>
            <a:r>
              <a:rPr lang="en-US" spc="-55" dirty="0" smtClean="0"/>
              <a:t> </a:t>
            </a:r>
            <a:r>
              <a:rPr lang="en-US" spc="-5" dirty="0" smtClean="0"/>
              <a:t>data</a:t>
            </a:r>
            <a:endParaRPr lang="en-US" spc="-5" dirty="0"/>
          </a:p>
        </p:txBody>
      </p:sp>
      <p:sp>
        <p:nvSpPr>
          <p:cNvPr id="4" name="object 4"/>
          <p:cNvSpPr txBox="1"/>
          <p:nvPr/>
        </p:nvSpPr>
        <p:spPr>
          <a:xfrm>
            <a:off x="3279394" y="5069840"/>
            <a:ext cx="5305425" cy="391160"/>
          </a:xfrm>
          <a:prstGeom prst="rect">
            <a:avLst/>
          </a:prstGeom>
        </p:spPr>
        <p:txBody>
          <a:bodyPr vert="horz" wrap="square" lIns="0" tIns="12700" rIns="0" bIns="0" rtlCol="0">
            <a:spAutoFit/>
          </a:bodyPr>
          <a:lstStyle/>
          <a:p>
            <a:pPr marL="12700" marR="5080">
              <a:lnSpc>
                <a:spcPct val="100000"/>
              </a:lnSpc>
              <a:spcBef>
                <a:spcPts val="100"/>
              </a:spcBef>
            </a:pPr>
            <a:r>
              <a:rPr sz="1200" dirty="0">
                <a:solidFill>
                  <a:srgbClr val="404040"/>
                </a:solidFill>
                <a:latin typeface="Arial"/>
                <a:cs typeface="Arial"/>
              </a:rPr>
              <a:t>If </a:t>
            </a:r>
            <a:r>
              <a:rPr sz="1200" spc="-10" dirty="0">
                <a:solidFill>
                  <a:srgbClr val="404040"/>
                </a:solidFill>
                <a:latin typeface="Arial"/>
                <a:cs typeface="Arial"/>
              </a:rPr>
              <a:t>you </a:t>
            </a:r>
            <a:r>
              <a:rPr sz="1200" dirty="0">
                <a:solidFill>
                  <a:srgbClr val="404040"/>
                </a:solidFill>
                <a:latin typeface="Arial"/>
                <a:cs typeface="Arial"/>
              </a:rPr>
              <a:t>plot the </a:t>
            </a:r>
            <a:r>
              <a:rPr sz="1200" spc="-5" dirty="0">
                <a:solidFill>
                  <a:srgbClr val="404040"/>
                </a:solidFill>
                <a:latin typeface="Arial"/>
                <a:cs typeface="Arial"/>
              </a:rPr>
              <a:t>training </a:t>
            </a:r>
            <a:r>
              <a:rPr sz="1200" spc="-15" dirty="0">
                <a:solidFill>
                  <a:srgbClr val="404040"/>
                </a:solidFill>
                <a:latin typeface="Arial"/>
                <a:cs typeface="Arial"/>
              </a:rPr>
              <a:t>error, </a:t>
            </a:r>
            <a:r>
              <a:rPr sz="1200" spc="-5" dirty="0">
                <a:solidFill>
                  <a:srgbClr val="404040"/>
                </a:solidFill>
                <a:latin typeface="Arial"/>
                <a:cs typeface="Arial"/>
              </a:rPr>
              <a:t>and validation </a:t>
            </a:r>
            <a:r>
              <a:rPr sz="1200" spc="-15" dirty="0">
                <a:solidFill>
                  <a:srgbClr val="404040"/>
                </a:solidFill>
                <a:latin typeface="Arial"/>
                <a:cs typeface="Arial"/>
              </a:rPr>
              <a:t>error, </a:t>
            </a:r>
            <a:r>
              <a:rPr sz="1200" spc="-5" dirty="0">
                <a:solidFill>
                  <a:srgbClr val="404040"/>
                </a:solidFill>
                <a:latin typeface="Arial"/>
                <a:cs typeface="Arial"/>
              </a:rPr>
              <a:t>against </a:t>
            </a:r>
            <a:r>
              <a:rPr sz="1200" dirty="0">
                <a:solidFill>
                  <a:srgbClr val="404040"/>
                </a:solidFill>
                <a:latin typeface="Arial"/>
                <a:cs typeface="Arial"/>
              </a:rPr>
              <a:t>the </a:t>
            </a:r>
            <a:r>
              <a:rPr sz="1200" spc="-5" dirty="0">
                <a:solidFill>
                  <a:srgbClr val="404040"/>
                </a:solidFill>
                <a:latin typeface="Arial"/>
                <a:cs typeface="Arial"/>
              </a:rPr>
              <a:t>number </a:t>
            </a:r>
            <a:r>
              <a:rPr sz="1200" dirty="0">
                <a:solidFill>
                  <a:srgbClr val="404040"/>
                </a:solidFill>
                <a:latin typeface="Arial"/>
                <a:cs typeface="Arial"/>
              </a:rPr>
              <a:t>of </a:t>
            </a:r>
            <a:r>
              <a:rPr sz="1200" spc="-5" dirty="0">
                <a:solidFill>
                  <a:srgbClr val="404040"/>
                </a:solidFill>
                <a:latin typeface="Arial"/>
                <a:cs typeface="Arial"/>
              </a:rPr>
              <a:t>training  iterations </a:t>
            </a:r>
            <a:r>
              <a:rPr sz="1200" spc="-10" dirty="0">
                <a:solidFill>
                  <a:srgbClr val="404040"/>
                </a:solidFill>
                <a:latin typeface="Arial"/>
                <a:cs typeface="Arial"/>
              </a:rPr>
              <a:t>you </a:t>
            </a:r>
            <a:r>
              <a:rPr sz="1200" spc="-5" dirty="0">
                <a:solidFill>
                  <a:srgbClr val="404040"/>
                </a:solidFill>
                <a:latin typeface="Arial"/>
                <a:cs typeface="Arial"/>
              </a:rPr>
              <a:t>get </a:t>
            </a:r>
            <a:r>
              <a:rPr sz="1200" dirty="0">
                <a:solidFill>
                  <a:srgbClr val="404040"/>
                </a:solidFill>
                <a:latin typeface="Arial"/>
                <a:cs typeface="Arial"/>
              </a:rPr>
              <a:t>the most </a:t>
            </a:r>
            <a:r>
              <a:rPr sz="1200" spc="-5" dirty="0">
                <a:solidFill>
                  <a:srgbClr val="404040"/>
                </a:solidFill>
                <a:latin typeface="Arial"/>
                <a:cs typeface="Arial"/>
              </a:rPr>
              <a:t>important graph in </a:t>
            </a:r>
            <a:r>
              <a:rPr sz="1200" dirty="0">
                <a:solidFill>
                  <a:srgbClr val="404040"/>
                </a:solidFill>
                <a:latin typeface="Arial"/>
                <a:cs typeface="Arial"/>
              </a:rPr>
              <a:t>machine</a:t>
            </a:r>
            <a:r>
              <a:rPr sz="1200" spc="-100" dirty="0">
                <a:solidFill>
                  <a:srgbClr val="404040"/>
                </a:solidFill>
                <a:latin typeface="Arial"/>
                <a:cs typeface="Arial"/>
              </a:rPr>
              <a:t> </a:t>
            </a:r>
            <a:r>
              <a:rPr sz="1200" spc="-5" dirty="0">
                <a:solidFill>
                  <a:srgbClr val="404040"/>
                </a:solidFill>
                <a:latin typeface="Arial"/>
                <a:cs typeface="Arial"/>
              </a:rPr>
              <a:t>learning.</a:t>
            </a:r>
            <a:endParaRPr sz="1200">
              <a:latin typeface="Arial"/>
              <a:cs typeface="Arial"/>
            </a:endParaRPr>
          </a:p>
        </p:txBody>
      </p:sp>
      <p:sp>
        <p:nvSpPr>
          <p:cNvPr id="5" name="object 5"/>
          <p:cNvSpPr/>
          <p:nvPr/>
        </p:nvSpPr>
        <p:spPr>
          <a:xfrm>
            <a:off x="3759708" y="1946148"/>
            <a:ext cx="4140708" cy="296570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34354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bject 2"/>
          <p:cNvSpPr/>
          <p:nvPr/>
        </p:nvSpPr>
        <p:spPr>
          <a:xfrm>
            <a:off x="3109250" y="2053556"/>
            <a:ext cx="6455976" cy="3855422"/>
          </a:xfrm>
          <a:prstGeom prst="rect">
            <a:avLst/>
          </a:prstGeom>
          <a:blipFill>
            <a:blip r:embed="rId2" cstate="print"/>
            <a:stretch>
              <a:fillRect/>
            </a:stretch>
          </a:blipFill>
        </p:spPr>
        <p:txBody>
          <a:bodyPr wrap="square" lIns="0" tIns="0" rIns="0" bIns="0" rtlCol="0"/>
          <a:lstStyle/>
          <a:p>
            <a:endParaRPr/>
          </a:p>
        </p:txBody>
      </p:sp>
      <p:sp>
        <p:nvSpPr>
          <p:cNvPr id="7" name="object 3"/>
          <p:cNvSpPr/>
          <p:nvPr/>
        </p:nvSpPr>
        <p:spPr>
          <a:xfrm>
            <a:off x="0" y="0"/>
            <a:ext cx="12192000" cy="1516380"/>
          </a:xfrm>
          <a:custGeom>
            <a:avLst/>
            <a:gdLst/>
            <a:ahLst/>
            <a:cxnLst/>
            <a:rect l="l" t="t" r="r" b="b"/>
            <a:pathLst>
              <a:path w="12192000" h="1516380">
                <a:moveTo>
                  <a:pt x="0" y="1516379"/>
                </a:moveTo>
                <a:lnTo>
                  <a:pt x="12192000" y="1516379"/>
                </a:lnTo>
                <a:lnTo>
                  <a:pt x="12192000" y="0"/>
                </a:lnTo>
                <a:lnTo>
                  <a:pt x="0" y="0"/>
                </a:lnTo>
                <a:lnTo>
                  <a:pt x="0" y="1516379"/>
                </a:lnTo>
                <a:close/>
              </a:path>
            </a:pathLst>
          </a:custGeom>
          <a:solidFill>
            <a:srgbClr val="F1F1F1"/>
          </a:solidFill>
        </p:spPr>
        <p:txBody>
          <a:bodyPr wrap="square" lIns="0" tIns="0" rIns="0" bIns="0" rtlCol="0"/>
          <a:lstStyle/>
          <a:p>
            <a:endParaRPr/>
          </a:p>
        </p:txBody>
      </p:sp>
      <p:sp>
        <p:nvSpPr>
          <p:cNvPr id="8" name="object 4"/>
          <p:cNvSpPr txBox="1">
            <a:spLocks/>
          </p:cNvSpPr>
          <p:nvPr/>
        </p:nvSpPr>
        <p:spPr>
          <a:xfrm>
            <a:off x="3521202" y="404875"/>
            <a:ext cx="5622798" cy="689291"/>
          </a:xfrm>
          <a:prstGeom prst="rect">
            <a:avLst/>
          </a:prstGeom>
        </p:spPr>
        <p:txBody>
          <a:bodyPr vert="horz" wrap="square" lIns="0" tIns="12065"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5" dirty="0" smtClean="0"/>
              <a:t>5. Splitting data:</a:t>
            </a:r>
            <a:r>
              <a:rPr lang="en-US" spc="-45" dirty="0" smtClean="0"/>
              <a:t> </a:t>
            </a:r>
            <a:r>
              <a:rPr lang="en-US" spc="-20" dirty="0" smtClean="0"/>
              <a:t>Tips</a:t>
            </a:r>
            <a:endParaRPr lang="en-US" spc="-20" dirty="0"/>
          </a:p>
        </p:txBody>
      </p:sp>
      <p:sp>
        <p:nvSpPr>
          <p:cNvPr id="10" name="object 5"/>
          <p:cNvSpPr txBox="1"/>
          <p:nvPr/>
        </p:nvSpPr>
        <p:spPr>
          <a:xfrm>
            <a:off x="556361" y="2303779"/>
            <a:ext cx="4268470" cy="1488440"/>
          </a:xfrm>
          <a:prstGeom prst="rect">
            <a:avLst/>
          </a:prstGeom>
        </p:spPr>
        <p:txBody>
          <a:bodyPr vert="horz" wrap="square" lIns="0" tIns="12065" rIns="0" bIns="0" rtlCol="0">
            <a:spAutoFit/>
          </a:bodyPr>
          <a:lstStyle/>
          <a:p>
            <a:pPr marL="355600" indent="-342900">
              <a:lnSpc>
                <a:spcPct val="100000"/>
              </a:lnSpc>
              <a:spcBef>
                <a:spcPts val="95"/>
              </a:spcBef>
              <a:buAutoNum type="arabicPeriod"/>
              <a:tabLst>
                <a:tab pos="354965" algn="l"/>
                <a:tab pos="355600" algn="l"/>
              </a:tabLst>
            </a:pPr>
            <a:r>
              <a:rPr sz="1600" spc="-5" dirty="0">
                <a:solidFill>
                  <a:srgbClr val="232729"/>
                </a:solidFill>
                <a:latin typeface="Arial"/>
                <a:cs typeface="Arial"/>
              </a:rPr>
              <a:t>Non-fair</a:t>
            </a:r>
            <a:r>
              <a:rPr sz="1600" dirty="0">
                <a:solidFill>
                  <a:srgbClr val="232729"/>
                </a:solidFill>
                <a:latin typeface="Arial"/>
                <a:cs typeface="Arial"/>
              </a:rPr>
              <a:t> </a:t>
            </a:r>
            <a:r>
              <a:rPr sz="1600" spc="-5" dirty="0">
                <a:solidFill>
                  <a:srgbClr val="232729"/>
                </a:solidFill>
                <a:latin typeface="Arial"/>
                <a:cs typeface="Arial"/>
              </a:rPr>
              <a:t>sampling</a:t>
            </a:r>
            <a:endParaRPr sz="1600">
              <a:latin typeface="Arial"/>
              <a:cs typeface="Arial"/>
            </a:endParaRPr>
          </a:p>
          <a:p>
            <a:pPr marL="355600" indent="-342900">
              <a:lnSpc>
                <a:spcPct val="100000"/>
              </a:lnSpc>
              <a:buAutoNum type="arabicPeriod"/>
              <a:tabLst>
                <a:tab pos="354965" algn="l"/>
                <a:tab pos="355600" algn="l"/>
              </a:tabLst>
            </a:pPr>
            <a:r>
              <a:rPr sz="1600" spc="-5" dirty="0">
                <a:solidFill>
                  <a:srgbClr val="232729"/>
                </a:solidFill>
                <a:latin typeface="Arial"/>
                <a:cs typeface="Arial"/>
              </a:rPr>
              <a:t>Class imbalance</a:t>
            </a:r>
            <a:r>
              <a:rPr sz="1600" spc="-25" dirty="0">
                <a:solidFill>
                  <a:srgbClr val="232729"/>
                </a:solidFill>
                <a:latin typeface="Arial"/>
                <a:cs typeface="Arial"/>
              </a:rPr>
              <a:t> </a:t>
            </a:r>
            <a:r>
              <a:rPr sz="1600" spc="-5" dirty="0">
                <a:solidFill>
                  <a:srgbClr val="232729"/>
                </a:solidFill>
                <a:latin typeface="Arial"/>
                <a:cs typeface="Arial"/>
              </a:rPr>
              <a:t>problem</a:t>
            </a:r>
            <a:endParaRPr sz="1600">
              <a:latin typeface="Arial"/>
              <a:cs typeface="Arial"/>
            </a:endParaRPr>
          </a:p>
          <a:p>
            <a:pPr marL="355600" indent="-342900">
              <a:lnSpc>
                <a:spcPct val="100000"/>
              </a:lnSpc>
              <a:buAutoNum type="arabicPeriod"/>
              <a:tabLst>
                <a:tab pos="354965" algn="l"/>
                <a:tab pos="355600" algn="l"/>
              </a:tabLst>
            </a:pPr>
            <a:r>
              <a:rPr sz="1600" spc="-5" dirty="0">
                <a:solidFill>
                  <a:srgbClr val="232729"/>
                </a:solidFill>
                <a:latin typeface="Arial"/>
                <a:cs typeface="Arial"/>
              </a:rPr>
              <a:t>Unspanned</a:t>
            </a:r>
            <a:r>
              <a:rPr sz="1600" dirty="0">
                <a:solidFill>
                  <a:srgbClr val="232729"/>
                </a:solidFill>
                <a:latin typeface="Arial"/>
                <a:cs typeface="Arial"/>
              </a:rPr>
              <a:t> </a:t>
            </a:r>
            <a:r>
              <a:rPr sz="1600" spc="-5" dirty="0">
                <a:solidFill>
                  <a:srgbClr val="232729"/>
                </a:solidFill>
                <a:latin typeface="Arial"/>
                <a:cs typeface="Arial"/>
              </a:rPr>
              <a:t>area</a:t>
            </a:r>
            <a:endParaRPr sz="1600">
              <a:latin typeface="Arial"/>
              <a:cs typeface="Arial"/>
            </a:endParaRPr>
          </a:p>
          <a:p>
            <a:pPr>
              <a:lnSpc>
                <a:spcPct val="100000"/>
              </a:lnSpc>
              <a:spcBef>
                <a:spcPts val="25"/>
              </a:spcBef>
            </a:pPr>
            <a:endParaRPr sz="1650">
              <a:latin typeface="Arial"/>
              <a:cs typeface="Arial"/>
            </a:endParaRPr>
          </a:p>
          <a:p>
            <a:pPr marL="12700">
              <a:lnSpc>
                <a:spcPct val="100000"/>
              </a:lnSpc>
            </a:pPr>
            <a:r>
              <a:rPr sz="1600" spc="-5" dirty="0">
                <a:solidFill>
                  <a:srgbClr val="232729"/>
                </a:solidFill>
                <a:latin typeface="Arial"/>
                <a:cs typeface="Arial"/>
              </a:rPr>
              <a:t>Inappropriate sampling may results in</a:t>
            </a:r>
            <a:r>
              <a:rPr sz="1600" spc="35" dirty="0">
                <a:solidFill>
                  <a:srgbClr val="232729"/>
                </a:solidFill>
                <a:latin typeface="Arial"/>
                <a:cs typeface="Arial"/>
              </a:rPr>
              <a:t> </a:t>
            </a:r>
            <a:r>
              <a:rPr sz="1600" spc="-5" dirty="0">
                <a:solidFill>
                  <a:srgbClr val="232729"/>
                </a:solidFill>
                <a:latin typeface="Arial"/>
                <a:cs typeface="Arial"/>
              </a:rPr>
              <a:t>a</a:t>
            </a:r>
            <a:endParaRPr sz="1600">
              <a:latin typeface="Arial"/>
              <a:cs typeface="Arial"/>
            </a:endParaRPr>
          </a:p>
          <a:p>
            <a:pPr marL="12700">
              <a:lnSpc>
                <a:spcPct val="100000"/>
              </a:lnSpc>
            </a:pPr>
            <a:r>
              <a:rPr sz="1600" spc="-10" dirty="0">
                <a:solidFill>
                  <a:srgbClr val="232729"/>
                </a:solidFill>
                <a:latin typeface="Arial"/>
                <a:cs typeface="Arial"/>
              </a:rPr>
              <a:t>wrong </a:t>
            </a:r>
            <a:r>
              <a:rPr sz="1600" spc="-5" dirty="0">
                <a:solidFill>
                  <a:srgbClr val="232729"/>
                </a:solidFill>
                <a:latin typeface="Arial"/>
                <a:cs typeface="Arial"/>
              </a:rPr>
              <a:t>classification of data as the figure</a:t>
            </a:r>
            <a:r>
              <a:rPr sz="1600" spc="85" dirty="0">
                <a:solidFill>
                  <a:srgbClr val="232729"/>
                </a:solidFill>
                <a:latin typeface="Arial"/>
                <a:cs typeface="Arial"/>
              </a:rPr>
              <a:t> </a:t>
            </a:r>
            <a:r>
              <a:rPr sz="1600" spc="-10" dirty="0">
                <a:solidFill>
                  <a:srgbClr val="232729"/>
                </a:solidFill>
                <a:latin typeface="Arial"/>
                <a:cs typeface="Arial"/>
              </a:rPr>
              <a:t>shows</a:t>
            </a:r>
            <a:endParaRPr sz="1600">
              <a:latin typeface="Arial"/>
              <a:cs typeface="Arial"/>
            </a:endParaRPr>
          </a:p>
        </p:txBody>
      </p:sp>
    </p:spTree>
    <p:extLst>
      <p:ext uri="{BB962C8B-B14F-4D97-AF65-F5344CB8AC3E}">
        <p14:creationId xmlns:p14="http://schemas.microsoft.com/office/powerpoint/2010/main" val="2801649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object 2"/>
          <p:cNvGrpSpPr/>
          <p:nvPr/>
        </p:nvGrpSpPr>
        <p:grpSpPr>
          <a:xfrm>
            <a:off x="0" y="0"/>
            <a:ext cx="12192000" cy="3536315"/>
            <a:chOff x="0" y="0"/>
            <a:chExt cx="12192000" cy="3536315"/>
          </a:xfrm>
        </p:grpSpPr>
        <p:sp>
          <p:nvSpPr>
            <p:cNvPr id="3" name="object 3"/>
            <p:cNvSpPr/>
            <p:nvPr/>
          </p:nvSpPr>
          <p:spPr>
            <a:xfrm>
              <a:off x="1763267" y="257556"/>
              <a:ext cx="10429240" cy="868680"/>
            </a:xfrm>
            <a:custGeom>
              <a:avLst/>
              <a:gdLst/>
              <a:ahLst/>
              <a:cxnLst/>
              <a:rect l="l" t="t" r="r" b="b"/>
              <a:pathLst>
                <a:path w="10429240" h="868680">
                  <a:moveTo>
                    <a:pt x="0" y="0"/>
                  </a:moveTo>
                  <a:lnTo>
                    <a:pt x="448" y="44406"/>
                  </a:lnTo>
                  <a:lnTo>
                    <a:pt x="773" y="93341"/>
                  </a:lnTo>
                  <a:lnTo>
                    <a:pt x="1002" y="145799"/>
                  </a:lnTo>
                  <a:lnTo>
                    <a:pt x="1162" y="200772"/>
                  </a:lnTo>
                  <a:lnTo>
                    <a:pt x="1504" y="370727"/>
                  </a:lnTo>
                  <a:lnTo>
                    <a:pt x="1664" y="425700"/>
                  </a:lnTo>
                  <a:lnTo>
                    <a:pt x="1893" y="478158"/>
                  </a:lnTo>
                  <a:lnTo>
                    <a:pt x="2218" y="527093"/>
                  </a:lnTo>
                  <a:lnTo>
                    <a:pt x="2667" y="571500"/>
                  </a:lnTo>
                  <a:lnTo>
                    <a:pt x="379602" y="571627"/>
                  </a:lnTo>
                  <a:lnTo>
                    <a:pt x="379349" y="868680"/>
                  </a:lnTo>
                  <a:lnTo>
                    <a:pt x="10428732" y="856004"/>
                  </a:lnTo>
                  <a:lnTo>
                    <a:pt x="10428732" y="2511"/>
                  </a:lnTo>
                  <a:lnTo>
                    <a:pt x="0" y="0"/>
                  </a:lnTo>
                  <a:close/>
                </a:path>
              </a:pathLst>
            </a:custGeom>
            <a:solidFill>
              <a:srgbClr val="86ACDB"/>
            </a:solidFill>
          </p:spPr>
          <p:txBody>
            <a:bodyPr wrap="square" lIns="0" tIns="0" rIns="0" bIns="0" rtlCol="0"/>
            <a:lstStyle/>
            <a:p>
              <a:endParaRPr/>
            </a:p>
          </p:txBody>
        </p:sp>
        <p:sp>
          <p:nvSpPr>
            <p:cNvPr id="4" name="object 4"/>
            <p:cNvSpPr/>
            <p:nvPr/>
          </p:nvSpPr>
          <p:spPr>
            <a:xfrm>
              <a:off x="27432" y="216408"/>
              <a:ext cx="2025395" cy="97078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2654935"/>
            </a:xfrm>
            <a:custGeom>
              <a:avLst/>
              <a:gdLst/>
              <a:ahLst/>
              <a:cxnLst/>
              <a:rect l="l" t="t" r="r" b="b"/>
              <a:pathLst>
                <a:path w="12192000" h="2654935">
                  <a:moveTo>
                    <a:pt x="0" y="2654808"/>
                  </a:moveTo>
                  <a:lnTo>
                    <a:pt x="12192000" y="2654808"/>
                  </a:lnTo>
                  <a:lnTo>
                    <a:pt x="12192000" y="0"/>
                  </a:lnTo>
                  <a:lnTo>
                    <a:pt x="0" y="0"/>
                  </a:lnTo>
                  <a:lnTo>
                    <a:pt x="0" y="2654808"/>
                  </a:lnTo>
                  <a:close/>
                </a:path>
              </a:pathLst>
            </a:custGeom>
            <a:solidFill>
              <a:srgbClr val="F1F1F1"/>
            </a:solidFill>
          </p:spPr>
          <p:txBody>
            <a:bodyPr wrap="square" lIns="0" tIns="0" rIns="0" bIns="0" rtlCol="0"/>
            <a:lstStyle/>
            <a:p>
              <a:endParaRPr/>
            </a:p>
          </p:txBody>
        </p:sp>
        <p:sp>
          <p:nvSpPr>
            <p:cNvPr id="6" name="object 6"/>
            <p:cNvSpPr/>
            <p:nvPr/>
          </p:nvSpPr>
          <p:spPr>
            <a:xfrm>
              <a:off x="1579943" y="1796770"/>
              <a:ext cx="9003434" cy="1739176"/>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p:nvPr/>
        </p:nvSpPr>
        <p:spPr>
          <a:xfrm>
            <a:off x="2748533" y="255270"/>
            <a:ext cx="6223000" cy="574040"/>
          </a:xfrm>
          <a:prstGeom prst="rect">
            <a:avLst/>
          </a:prstGeom>
        </p:spPr>
        <p:txBody>
          <a:bodyPr vert="horz" wrap="square" lIns="0" tIns="12700" rIns="0" bIns="0" rtlCol="0">
            <a:spAutoFit/>
          </a:bodyPr>
          <a:lstStyle/>
          <a:p>
            <a:pPr marL="12700">
              <a:lnSpc>
                <a:spcPct val="100000"/>
              </a:lnSpc>
              <a:spcBef>
                <a:spcPts val="100"/>
              </a:spcBef>
            </a:pPr>
            <a:r>
              <a:rPr sz="3600" b="1" spc="-5" dirty="0">
                <a:latin typeface="Arial"/>
                <a:cs typeface="Arial"/>
              </a:rPr>
              <a:t>7 </a:t>
            </a:r>
            <a:r>
              <a:rPr sz="3600" b="1" dirty="0">
                <a:latin typeface="Arial"/>
                <a:cs typeface="Arial"/>
              </a:rPr>
              <a:t>Steps of Machine</a:t>
            </a:r>
            <a:r>
              <a:rPr sz="3600" b="1" spc="-70" dirty="0">
                <a:latin typeface="Arial"/>
                <a:cs typeface="Arial"/>
              </a:rPr>
              <a:t> </a:t>
            </a:r>
            <a:r>
              <a:rPr sz="3600" b="1" spc="-5" dirty="0">
                <a:latin typeface="Arial"/>
                <a:cs typeface="Arial"/>
              </a:rPr>
              <a:t>Learning</a:t>
            </a:r>
            <a:endParaRPr sz="3600">
              <a:latin typeface="Arial"/>
              <a:cs typeface="Arial"/>
            </a:endParaRPr>
          </a:p>
        </p:txBody>
      </p:sp>
      <p:sp>
        <p:nvSpPr>
          <p:cNvPr id="8" name="object 8"/>
          <p:cNvSpPr txBox="1">
            <a:spLocks/>
          </p:cNvSpPr>
          <p:nvPr/>
        </p:nvSpPr>
        <p:spPr>
          <a:xfrm>
            <a:off x="4240784" y="2000504"/>
            <a:ext cx="591185" cy="1245235"/>
          </a:xfrm>
          <a:prstGeom prst="rect">
            <a:avLst/>
          </a:prstGeom>
        </p:spPr>
        <p:txBody>
          <a:bodyPr vert="horz" wrap="square" lIns="0" tIns="13335"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5"/>
              </a:spcBef>
            </a:pPr>
            <a:r>
              <a:rPr lang="en-US" sz="8000" smtClean="0">
                <a:solidFill>
                  <a:srgbClr val="FFFFFF"/>
                </a:solidFill>
              </a:rPr>
              <a:t>3</a:t>
            </a:r>
            <a:endParaRPr lang="en-US" sz="8000"/>
          </a:p>
        </p:txBody>
      </p:sp>
      <p:sp>
        <p:nvSpPr>
          <p:cNvPr id="9" name="object 9"/>
          <p:cNvSpPr txBox="1"/>
          <p:nvPr/>
        </p:nvSpPr>
        <p:spPr>
          <a:xfrm>
            <a:off x="5844032" y="2190064"/>
            <a:ext cx="4084320" cy="848994"/>
          </a:xfrm>
          <a:prstGeom prst="rect">
            <a:avLst/>
          </a:prstGeom>
        </p:spPr>
        <p:txBody>
          <a:bodyPr vert="horz" wrap="square" lIns="0" tIns="12700" rIns="0" bIns="0" rtlCol="0">
            <a:spAutoFit/>
          </a:bodyPr>
          <a:lstStyle/>
          <a:p>
            <a:pPr marL="12700">
              <a:lnSpc>
                <a:spcPct val="100000"/>
              </a:lnSpc>
              <a:spcBef>
                <a:spcPts val="100"/>
              </a:spcBef>
              <a:tabLst>
                <a:tab pos="1238250" algn="l"/>
                <a:tab pos="2463800" algn="l"/>
                <a:tab pos="3689985" algn="l"/>
              </a:tabLst>
            </a:pPr>
            <a:r>
              <a:rPr sz="5400" b="1" dirty="0">
                <a:solidFill>
                  <a:srgbClr val="FFFFFF"/>
                </a:solidFill>
                <a:latin typeface="Arial"/>
                <a:cs typeface="Arial"/>
              </a:rPr>
              <a:t>4	5	6	7</a:t>
            </a:r>
            <a:endParaRPr sz="5400">
              <a:latin typeface="Arial"/>
              <a:cs typeface="Arial"/>
            </a:endParaRPr>
          </a:p>
        </p:txBody>
      </p:sp>
      <p:sp>
        <p:nvSpPr>
          <p:cNvPr id="10" name="object 10"/>
          <p:cNvSpPr txBox="1"/>
          <p:nvPr/>
        </p:nvSpPr>
        <p:spPr>
          <a:xfrm>
            <a:off x="4066445" y="3224276"/>
            <a:ext cx="451484" cy="3308985"/>
          </a:xfrm>
          <a:prstGeom prst="rect">
            <a:avLst/>
          </a:prstGeom>
        </p:spPr>
        <p:txBody>
          <a:bodyPr vert="vert" wrap="square" lIns="0" tIns="0" rIns="0" bIns="0" rtlCol="0">
            <a:spAutoFit/>
          </a:bodyPr>
          <a:lstStyle/>
          <a:p>
            <a:pPr marL="12700">
              <a:lnSpc>
                <a:spcPts val="3415"/>
              </a:lnSpc>
            </a:pPr>
            <a:r>
              <a:rPr sz="3000" b="1" dirty="0">
                <a:solidFill>
                  <a:srgbClr val="001F5F"/>
                </a:solidFill>
                <a:latin typeface="Arial"/>
                <a:cs typeface="Arial"/>
              </a:rPr>
              <a:t>Choosing </a:t>
            </a:r>
            <a:r>
              <a:rPr sz="3000" b="1" spc="-5" dirty="0">
                <a:solidFill>
                  <a:srgbClr val="001F5F"/>
                </a:solidFill>
                <a:latin typeface="Arial"/>
                <a:cs typeface="Arial"/>
              </a:rPr>
              <a:t>a</a:t>
            </a:r>
            <a:r>
              <a:rPr sz="3000" b="1" spc="-80" dirty="0">
                <a:solidFill>
                  <a:srgbClr val="001F5F"/>
                </a:solidFill>
                <a:latin typeface="Arial"/>
                <a:cs typeface="Arial"/>
              </a:rPr>
              <a:t> </a:t>
            </a:r>
            <a:r>
              <a:rPr sz="3000" b="1" dirty="0">
                <a:solidFill>
                  <a:srgbClr val="001F5F"/>
                </a:solidFill>
                <a:latin typeface="Arial"/>
                <a:cs typeface="Arial"/>
              </a:rPr>
              <a:t>Model</a:t>
            </a:r>
            <a:endParaRPr sz="3000">
              <a:latin typeface="Arial"/>
              <a:cs typeface="Arial"/>
            </a:endParaRPr>
          </a:p>
        </p:txBody>
      </p:sp>
      <p:sp>
        <p:nvSpPr>
          <p:cNvPr id="11" name="object 11"/>
          <p:cNvSpPr txBox="1"/>
          <p:nvPr/>
        </p:nvSpPr>
        <p:spPr>
          <a:xfrm>
            <a:off x="5702370" y="3138297"/>
            <a:ext cx="281305" cy="1908810"/>
          </a:xfrm>
          <a:prstGeom prst="rect">
            <a:avLst/>
          </a:prstGeom>
        </p:spPr>
        <p:txBody>
          <a:bodyPr vert="vert" wrap="square" lIns="0" tIns="0" rIns="0" bIns="0" rtlCol="0">
            <a:spAutoFit/>
          </a:bodyPr>
          <a:lstStyle/>
          <a:p>
            <a:pPr marL="12700">
              <a:lnSpc>
                <a:spcPts val="2090"/>
              </a:lnSpc>
            </a:pPr>
            <a:r>
              <a:rPr sz="1800" spc="-15" dirty="0">
                <a:solidFill>
                  <a:srgbClr val="C00000"/>
                </a:solidFill>
                <a:latin typeface="Arial"/>
                <a:cs typeface="Arial"/>
              </a:rPr>
              <a:t>Training </a:t>
            </a:r>
            <a:r>
              <a:rPr sz="1800" dirty="0">
                <a:solidFill>
                  <a:srgbClr val="C00000"/>
                </a:solidFill>
                <a:latin typeface="Arial"/>
                <a:cs typeface="Arial"/>
              </a:rPr>
              <a:t>the</a:t>
            </a:r>
            <a:r>
              <a:rPr sz="1800" spc="-35" dirty="0">
                <a:solidFill>
                  <a:srgbClr val="C00000"/>
                </a:solidFill>
                <a:latin typeface="Arial"/>
                <a:cs typeface="Arial"/>
              </a:rPr>
              <a:t> </a:t>
            </a:r>
            <a:r>
              <a:rPr sz="1800" spc="-5" dirty="0">
                <a:solidFill>
                  <a:srgbClr val="C00000"/>
                </a:solidFill>
                <a:latin typeface="Arial"/>
                <a:cs typeface="Arial"/>
              </a:rPr>
              <a:t>Model</a:t>
            </a:r>
            <a:endParaRPr sz="1800">
              <a:latin typeface="Arial"/>
              <a:cs typeface="Arial"/>
            </a:endParaRPr>
          </a:p>
        </p:txBody>
      </p:sp>
      <p:sp>
        <p:nvSpPr>
          <p:cNvPr id="12" name="object 12"/>
          <p:cNvSpPr txBox="1"/>
          <p:nvPr/>
        </p:nvSpPr>
        <p:spPr>
          <a:xfrm>
            <a:off x="6930079" y="3127375"/>
            <a:ext cx="281305" cy="1775460"/>
          </a:xfrm>
          <a:prstGeom prst="rect">
            <a:avLst/>
          </a:prstGeom>
        </p:spPr>
        <p:txBody>
          <a:bodyPr vert="vert" wrap="square" lIns="0" tIns="0" rIns="0" bIns="0" rtlCol="0">
            <a:spAutoFit/>
          </a:bodyPr>
          <a:lstStyle/>
          <a:p>
            <a:pPr marL="12700">
              <a:lnSpc>
                <a:spcPts val="2090"/>
              </a:lnSpc>
            </a:pPr>
            <a:r>
              <a:rPr sz="1800" spc="-5" dirty="0">
                <a:solidFill>
                  <a:srgbClr val="FFC000"/>
                </a:solidFill>
                <a:latin typeface="Arial"/>
                <a:cs typeface="Arial"/>
              </a:rPr>
              <a:t>Model</a:t>
            </a:r>
            <a:r>
              <a:rPr sz="1800" spc="-55" dirty="0">
                <a:solidFill>
                  <a:srgbClr val="FFC000"/>
                </a:solidFill>
                <a:latin typeface="Arial"/>
                <a:cs typeface="Arial"/>
              </a:rPr>
              <a:t> </a:t>
            </a:r>
            <a:r>
              <a:rPr sz="1800" spc="-5" dirty="0">
                <a:solidFill>
                  <a:srgbClr val="FFC000"/>
                </a:solidFill>
                <a:latin typeface="Arial"/>
                <a:cs typeface="Arial"/>
              </a:rPr>
              <a:t>Evaluation</a:t>
            </a:r>
            <a:endParaRPr sz="1800">
              <a:latin typeface="Arial"/>
              <a:cs typeface="Arial"/>
            </a:endParaRPr>
          </a:p>
        </p:txBody>
      </p:sp>
      <p:sp>
        <p:nvSpPr>
          <p:cNvPr id="13" name="object 13"/>
          <p:cNvSpPr txBox="1"/>
          <p:nvPr/>
        </p:nvSpPr>
        <p:spPr>
          <a:xfrm>
            <a:off x="8189792" y="3127375"/>
            <a:ext cx="281305" cy="2539365"/>
          </a:xfrm>
          <a:prstGeom prst="rect">
            <a:avLst/>
          </a:prstGeom>
        </p:spPr>
        <p:txBody>
          <a:bodyPr vert="vert" wrap="square" lIns="0" tIns="0" rIns="0" bIns="0" rtlCol="0">
            <a:spAutoFit/>
          </a:bodyPr>
          <a:lstStyle/>
          <a:p>
            <a:pPr marL="12700">
              <a:lnSpc>
                <a:spcPts val="2090"/>
              </a:lnSpc>
            </a:pPr>
            <a:r>
              <a:rPr sz="1800" spc="-5" dirty="0">
                <a:solidFill>
                  <a:srgbClr val="006FC0"/>
                </a:solidFill>
                <a:latin typeface="Arial"/>
                <a:cs typeface="Arial"/>
              </a:rPr>
              <a:t>Hyperparameters</a:t>
            </a:r>
            <a:r>
              <a:rPr sz="1800" spc="-55" dirty="0">
                <a:solidFill>
                  <a:srgbClr val="006FC0"/>
                </a:solidFill>
                <a:latin typeface="Arial"/>
                <a:cs typeface="Arial"/>
              </a:rPr>
              <a:t> </a:t>
            </a:r>
            <a:r>
              <a:rPr sz="1800" spc="-15" dirty="0">
                <a:solidFill>
                  <a:srgbClr val="006FC0"/>
                </a:solidFill>
                <a:latin typeface="Arial"/>
                <a:cs typeface="Arial"/>
              </a:rPr>
              <a:t>Tuning</a:t>
            </a:r>
            <a:endParaRPr sz="1800">
              <a:latin typeface="Arial"/>
              <a:cs typeface="Arial"/>
            </a:endParaRPr>
          </a:p>
        </p:txBody>
      </p:sp>
      <p:sp>
        <p:nvSpPr>
          <p:cNvPr id="14" name="object 14"/>
          <p:cNvSpPr txBox="1"/>
          <p:nvPr/>
        </p:nvSpPr>
        <p:spPr>
          <a:xfrm>
            <a:off x="9415658" y="3166110"/>
            <a:ext cx="281305" cy="1577340"/>
          </a:xfrm>
          <a:prstGeom prst="rect">
            <a:avLst/>
          </a:prstGeom>
        </p:spPr>
        <p:txBody>
          <a:bodyPr vert="vert" wrap="square" lIns="0" tIns="0" rIns="0" bIns="0" rtlCol="0">
            <a:spAutoFit/>
          </a:bodyPr>
          <a:lstStyle/>
          <a:p>
            <a:pPr marL="12700">
              <a:lnSpc>
                <a:spcPts val="2090"/>
              </a:lnSpc>
            </a:pPr>
            <a:r>
              <a:rPr sz="1800" spc="-5" dirty="0">
                <a:solidFill>
                  <a:srgbClr val="FF0000"/>
                </a:solidFill>
                <a:latin typeface="Arial"/>
                <a:cs typeface="Arial"/>
              </a:rPr>
              <a:t>Prediction</a:t>
            </a:r>
            <a:r>
              <a:rPr sz="1800" spc="-40" dirty="0">
                <a:solidFill>
                  <a:srgbClr val="FF0000"/>
                </a:solidFill>
                <a:latin typeface="Arial"/>
                <a:cs typeface="Arial"/>
              </a:rPr>
              <a:t> </a:t>
            </a:r>
            <a:r>
              <a:rPr sz="1800" dirty="0">
                <a:solidFill>
                  <a:srgbClr val="FF0000"/>
                </a:solidFill>
                <a:latin typeface="Arial"/>
                <a:cs typeface="Arial"/>
              </a:rPr>
              <a:t>Step</a:t>
            </a:r>
            <a:endParaRPr sz="1800">
              <a:latin typeface="Arial"/>
              <a:cs typeface="Arial"/>
            </a:endParaRPr>
          </a:p>
        </p:txBody>
      </p:sp>
      <p:sp>
        <p:nvSpPr>
          <p:cNvPr id="15" name="object 15"/>
          <p:cNvSpPr txBox="1"/>
          <p:nvPr/>
        </p:nvSpPr>
        <p:spPr>
          <a:xfrm>
            <a:off x="1910277" y="3175507"/>
            <a:ext cx="281305" cy="1574165"/>
          </a:xfrm>
          <a:prstGeom prst="rect">
            <a:avLst/>
          </a:prstGeom>
        </p:spPr>
        <p:txBody>
          <a:bodyPr vert="vert" wrap="square" lIns="0" tIns="0" rIns="0" bIns="0" rtlCol="0">
            <a:spAutoFit/>
          </a:bodyPr>
          <a:lstStyle/>
          <a:p>
            <a:pPr marL="12700">
              <a:lnSpc>
                <a:spcPts val="2090"/>
              </a:lnSpc>
            </a:pPr>
            <a:r>
              <a:rPr sz="1800" spc="-5" dirty="0">
                <a:solidFill>
                  <a:srgbClr val="1C0A83"/>
                </a:solidFill>
                <a:latin typeface="Arial"/>
                <a:cs typeface="Arial"/>
              </a:rPr>
              <a:t>Gathering</a:t>
            </a:r>
            <a:r>
              <a:rPr sz="1800" spc="-50" dirty="0">
                <a:solidFill>
                  <a:srgbClr val="1C0A83"/>
                </a:solidFill>
                <a:latin typeface="Arial"/>
                <a:cs typeface="Arial"/>
              </a:rPr>
              <a:t> </a:t>
            </a:r>
            <a:r>
              <a:rPr sz="1800" spc="-5" dirty="0">
                <a:solidFill>
                  <a:srgbClr val="1C0A83"/>
                </a:solidFill>
                <a:latin typeface="Arial"/>
                <a:cs typeface="Arial"/>
              </a:rPr>
              <a:t>Data</a:t>
            </a:r>
            <a:endParaRPr sz="1800">
              <a:latin typeface="Arial"/>
              <a:cs typeface="Arial"/>
            </a:endParaRPr>
          </a:p>
        </p:txBody>
      </p:sp>
      <p:sp>
        <p:nvSpPr>
          <p:cNvPr id="16" name="object 16"/>
          <p:cNvSpPr txBox="1"/>
          <p:nvPr/>
        </p:nvSpPr>
        <p:spPr>
          <a:xfrm>
            <a:off x="3066993" y="3166110"/>
            <a:ext cx="281305" cy="1564640"/>
          </a:xfrm>
          <a:prstGeom prst="rect">
            <a:avLst/>
          </a:prstGeom>
        </p:spPr>
        <p:txBody>
          <a:bodyPr vert="vert" wrap="square" lIns="0" tIns="0" rIns="0" bIns="0" rtlCol="0">
            <a:spAutoFit/>
          </a:bodyPr>
          <a:lstStyle/>
          <a:p>
            <a:pPr marL="12700">
              <a:lnSpc>
                <a:spcPts val="2090"/>
              </a:lnSpc>
            </a:pPr>
            <a:r>
              <a:rPr sz="1800" spc="-5" dirty="0">
                <a:solidFill>
                  <a:srgbClr val="92D050"/>
                </a:solidFill>
                <a:latin typeface="Arial"/>
                <a:cs typeface="Arial"/>
              </a:rPr>
              <a:t>Preparing</a:t>
            </a:r>
            <a:r>
              <a:rPr sz="1800" spc="-20" dirty="0">
                <a:solidFill>
                  <a:srgbClr val="92D050"/>
                </a:solidFill>
                <a:latin typeface="Arial"/>
                <a:cs typeface="Arial"/>
              </a:rPr>
              <a:t> </a:t>
            </a:r>
            <a:r>
              <a:rPr sz="1800" spc="-5" dirty="0">
                <a:solidFill>
                  <a:srgbClr val="92D050"/>
                </a:solidFill>
                <a:latin typeface="Arial"/>
                <a:cs typeface="Arial"/>
              </a:rPr>
              <a:t>Data</a:t>
            </a:r>
            <a:endParaRPr sz="1800">
              <a:latin typeface="Arial"/>
              <a:cs typeface="Arial"/>
            </a:endParaRPr>
          </a:p>
        </p:txBody>
      </p:sp>
      <p:sp>
        <p:nvSpPr>
          <p:cNvPr id="17" name="object 17"/>
          <p:cNvSpPr txBox="1"/>
          <p:nvPr/>
        </p:nvSpPr>
        <p:spPr>
          <a:xfrm>
            <a:off x="4794884" y="5493511"/>
            <a:ext cx="5934075" cy="756920"/>
          </a:xfrm>
          <a:prstGeom prst="rect">
            <a:avLst/>
          </a:prstGeom>
        </p:spPr>
        <p:txBody>
          <a:bodyPr vert="horz" wrap="square" lIns="0" tIns="12700" rIns="0" bIns="0" rtlCol="0">
            <a:spAutoFit/>
          </a:bodyPr>
          <a:lstStyle/>
          <a:p>
            <a:pPr marL="12700" marR="5080">
              <a:lnSpc>
                <a:spcPct val="100000"/>
              </a:lnSpc>
              <a:spcBef>
                <a:spcPts val="100"/>
              </a:spcBef>
            </a:pPr>
            <a:r>
              <a:rPr sz="1200" dirty="0">
                <a:solidFill>
                  <a:srgbClr val="404040"/>
                </a:solidFill>
                <a:latin typeface="Arial"/>
                <a:cs typeface="Arial"/>
              </a:rPr>
              <a:t>Get </a:t>
            </a:r>
            <a:r>
              <a:rPr sz="1200" spc="-5" dirty="0">
                <a:solidFill>
                  <a:srgbClr val="404040"/>
                </a:solidFill>
                <a:latin typeface="Arial"/>
                <a:cs typeface="Arial"/>
              </a:rPr>
              <a:t>a </a:t>
            </a:r>
            <a:r>
              <a:rPr sz="1200" dirty="0">
                <a:solidFill>
                  <a:srgbClr val="404040"/>
                </a:solidFill>
                <a:latin typeface="Arial"/>
                <a:cs typeface="Arial"/>
              </a:rPr>
              <a:t>modern </a:t>
            </a:r>
            <a:r>
              <a:rPr sz="1200" spc="-5" dirty="0">
                <a:solidFill>
                  <a:srgbClr val="404040"/>
                </a:solidFill>
                <a:latin typeface="Arial"/>
                <a:cs typeface="Arial"/>
              </a:rPr>
              <a:t>PowerPoint Presentation </a:t>
            </a:r>
            <a:r>
              <a:rPr sz="1200" dirty="0">
                <a:solidFill>
                  <a:srgbClr val="404040"/>
                </a:solidFill>
                <a:latin typeface="Arial"/>
                <a:cs typeface="Arial"/>
              </a:rPr>
              <a:t>that </a:t>
            </a:r>
            <a:r>
              <a:rPr sz="1200" spc="-5" dirty="0">
                <a:solidFill>
                  <a:srgbClr val="404040"/>
                </a:solidFill>
                <a:latin typeface="Arial"/>
                <a:cs typeface="Arial"/>
              </a:rPr>
              <a:t>is beautifully designed. </a:t>
            </a:r>
            <a:r>
              <a:rPr sz="1200" dirty="0">
                <a:solidFill>
                  <a:srgbClr val="404040"/>
                </a:solidFill>
                <a:latin typeface="Arial"/>
                <a:cs typeface="Arial"/>
              </a:rPr>
              <a:t>I </a:t>
            </a:r>
            <a:r>
              <a:rPr sz="1200" spc="-5" dirty="0">
                <a:solidFill>
                  <a:srgbClr val="404040"/>
                </a:solidFill>
                <a:latin typeface="Arial"/>
                <a:cs typeface="Arial"/>
              </a:rPr>
              <a:t>hope and </a:t>
            </a:r>
            <a:r>
              <a:rPr sz="1200" dirty="0">
                <a:solidFill>
                  <a:srgbClr val="404040"/>
                </a:solidFill>
                <a:latin typeface="Arial"/>
                <a:cs typeface="Arial"/>
              </a:rPr>
              <a:t>I  </a:t>
            </a:r>
            <a:r>
              <a:rPr sz="1200" spc="-10" dirty="0">
                <a:solidFill>
                  <a:srgbClr val="404040"/>
                </a:solidFill>
                <a:latin typeface="Arial"/>
                <a:cs typeface="Arial"/>
              </a:rPr>
              <a:t>believe </a:t>
            </a:r>
            <a:r>
              <a:rPr sz="1200" spc="-5" dirty="0">
                <a:solidFill>
                  <a:srgbClr val="404040"/>
                </a:solidFill>
                <a:latin typeface="Arial"/>
                <a:cs typeface="Arial"/>
              </a:rPr>
              <a:t>that </a:t>
            </a:r>
            <a:r>
              <a:rPr sz="1200" dirty="0">
                <a:solidFill>
                  <a:srgbClr val="404040"/>
                </a:solidFill>
                <a:latin typeface="Arial"/>
                <a:cs typeface="Arial"/>
              </a:rPr>
              <a:t>this </a:t>
            </a:r>
            <a:r>
              <a:rPr sz="1200" spc="-20" dirty="0">
                <a:solidFill>
                  <a:srgbClr val="404040"/>
                </a:solidFill>
                <a:latin typeface="Arial"/>
                <a:cs typeface="Arial"/>
              </a:rPr>
              <a:t>Template </a:t>
            </a:r>
            <a:r>
              <a:rPr sz="1200" spc="-10" dirty="0">
                <a:solidFill>
                  <a:srgbClr val="404040"/>
                </a:solidFill>
                <a:latin typeface="Arial"/>
                <a:cs typeface="Arial"/>
              </a:rPr>
              <a:t>will </a:t>
            </a:r>
            <a:r>
              <a:rPr sz="1200" spc="-5" dirty="0">
                <a:solidFill>
                  <a:srgbClr val="404040"/>
                </a:solidFill>
                <a:latin typeface="Arial"/>
                <a:cs typeface="Arial"/>
              </a:rPr>
              <a:t>your </a:t>
            </a:r>
            <a:r>
              <a:rPr sz="1200" spc="-10" dirty="0">
                <a:solidFill>
                  <a:srgbClr val="404040"/>
                </a:solidFill>
                <a:latin typeface="Arial"/>
                <a:cs typeface="Arial"/>
              </a:rPr>
              <a:t>Time, Money </a:t>
            </a:r>
            <a:r>
              <a:rPr sz="1200" spc="-5" dirty="0">
                <a:solidFill>
                  <a:srgbClr val="404040"/>
                </a:solidFill>
                <a:latin typeface="Arial"/>
                <a:cs typeface="Arial"/>
              </a:rPr>
              <a:t>and </a:t>
            </a:r>
            <a:r>
              <a:rPr sz="1200" spc="-10" dirty="0">
                <a:solidFill>
                  <a:srgbClr val="404040"/>
                </a:solidFill>
                <a:latin typeface="Arial"/>
                <a:cs typeface="Arial"/>
              </a:rPr>
              <a:t>Reputation. </a:t>
            </a:r>
            <a:r>
              <a:rPr sz="1200" spc="-5" dirty="0">
                <a:solidFill>
                  <a:srgbClr val="404040"/>
                </a:solidFill>
                <a:latin typeface="Arial"/>
                <a:cs typeface="Arial"/>
              </a:rPr>
              <a:t>Easy </a:t>
            </a:r>
            <a:r>
              <a:rPr sz="1200" dirty="0">
                <a:solidFill>
                  <a:srgbClr val="404040"/>
                </a:solidFill>
                <a:latin typeface="Arial"/>
                <a:cs typeface="Arial"/>
              </a:rPr>
              <a:t>to </a:t>
            </a:r>
            <a:r>
              <a:rPr sz="1200" spc="-5" dirty="0">
                <a:solidFill>
                  <a:srgbClr val="404040"/>
                </a:solidFill>
                <a:latin typeface="Arial"/>
                <a:cs typeface="Arial"/>
              </a:rPr>
              <a:t>change colors,  </a:t>
            </a:r>
            <a:r>
              <a:rPr sz="1200" dirty="0">
                <a:solidFill>
                  <a:srgbClr val="404040"/>
                </a:solidFill>
                <a:latin typeface="Arial"/>
                <a:cs typeface="Arial"/>
              </a:rPr>
              <a:t>photos </a:t>
            </a:r>
            <a:r>
              <a:rPr sz="1200" spc="-5" dirty="0">
                <a:solidFill>
                  <a:srgbClr val="404040"/>
                </a:solidFill>
                <a:latin typeface="Arial"/>
                <a:cs typeface="Arial"/>
              </a:rPr>
              <a:t>and </a:t>
            </a:r>
            <a:r>
              <a:rPr sz="1200" spc="-30" dirty="0">
                <a:solidFill>
                  <a:srgbClr val="404040"/>
                </a:solidFill>
                <a:latin typeface="Arial"/>
                <a:cs typeface="Arial"/>
              </a:rPr>
              <a:t>Text. </a:t>
            </a:r>
            <a:r>
              <a:rPr sz="1200" spc="-45" dirty="0">
                <a:solidFill>
                  <a:srgbClr val="404040"/>
                </a:solidFill>
                <a:latin typeface="Arial"/>
                <a:cs typeface="Arial"/>
              </a:rPr>
              <a:t>You </a:t>
            </a:r>
            <a:r>
              <a:rPr sz="1200" spc="-5" dirty="0">
                <a:solidFill>
                  <a:srgbClr val="404040"/>
                </a:solidFill>
                <a:latin typeface="Arial"/>
                <a:cs typeface="Arial"/>
              </a:rPr>
              <a:t>can simply impress your audience and add a unique zing and  appeal </a:t>
            </a:r>
            <a:r>
              <a:rPr sz="1200" dirty="0">
                <a:solidFill>
                  <a:srgbClr val="404040"/>
                </a:solidFill>
                <a:latin typeface="Arial"/>
                <a:cs typeface="Arial"/>
              </a:rPr>
              <a:t>to </a:t>
            </a:r>
            <a:r>
              <a:rPr sz="1200" spc="-5" dirty="0">
                <a:solidFill>
                  <a:srgbClr val="404040"/>
                </a:solidFill>
                <a:latin typeface="Arial"/>
                <a:cs typeface="Arial"/>
              </a:rPr>
              <a:t>your</a:t>
            </a:r>
            <a:r>
              <a:rPr sz="1200" spc="-45" dirty="0">
                <a:solidFill>
                  <a:srgbClr val="404040"/>
                </a:solidFill>
                <a:latin typeface="Arial"/>
                <a:cs typeface="Arial"/>
              </a:rPr>
              <a:t> </a:t>
            </a:r>
            <a:r>
              <a:rPr sz="1200" spc="-5" dirty="0">
                <a:solidFill>
                  <a:srgbClr val="404040"/>
                </a:solidFill>
                <a:latin typeface="Arial"/>
                <a:cs typeface="Arial"/>
              </a:rPr>
              <a:t>Presentations.</a:t>
            </a:r>
            <a:endParaRPr sz="1200">
              <a:latin typeface="Arial"/>
              <a:cs typeface="Arial"/>
            </a:endParaRPr>
          </a:p>
        </p:txBody>
      </p:sp>
      <p:sp>
        <p:nvSpPr>
          <p:cNvPr id="18" name="object 18"/>
          <p:cNvSpPr/>
          <p:nvPr/>
        </p:nvSpPr>
        <p:spPr>
          <a:xfrm>
            <a:off x="4578096" y="5425440"/>
            <a:ext cx="125095" cy="970915"/>
          </a:xfrm>
          <a:custGeom>
            <a:avLst/>
            <a:gdLst/>
            <a:ahLst/>
            <a:cxnLst/>
            <a:rect l="l" t="t" r="r" b="b"/>
            <a:pathLst>
              <a:path w="125095" h="970914">
                <a:moveTo>
                  <a:pt x="124967" y="0"/>
                </a:moveTo>
                <a:lnTo>
                  <a:pt x="0" y="0"/>
                </a:lnTo>
                <a:lnTo>
                  <a:pt x="0" y="970788"/>
                </a:lnTo>
                <a:lnTo>
                  <a:pt x="124967" y="970788"/>
                </a:lnTo>
                <a:lnTo>
                  <a:pt x="124967" y="0"/>
                </a:lnTo>
                <a:close/>
              </a:path>
            </a:pathLst>
          </a:custGeom>
          <a:solidFill>
            <a:srgbClr val="001F5F"/>
          </a:solidFill>
        </p:spPr>
        <p:txBody>
          <a:bodyPr wrap="square" lIns="0" tIns="0" rIns="0" bIns="0" rtlCol="0"/>
          <a:lstStyle/>
          <a:p>
            <a:endParaRPr/>
          </a:p>
        </p:txBody>
      </p:sp>
      <p:sp>
        <p:nvSpPr>
          <p:cNvPr id="19" name="object 19"/>
          <p:cNvSpPr txBox="1"/>
          <p:nvPr/>
        </p:nvSpPr>
        <p:spPr>
          <a:xfrm>
            <a:off x="3157220" y="2159330"/>
            <a:ext cx="407034" cy="848994"/>
          </a:xfrm>
          <a:prstGeom prst="rect">
            <a:avLst/>
          </a:prstGeom>
        </p:spPr>
        <p:txBody>
          <a:bodyPr vert="horz" wrap="square" lIns="0" tIns="12700" rIns="0" bIns="0" rtlCol="0">
            <a:spAutoFit/>
          </a:bodyPr>
          <a:lstStyle/>
          <a:p>
            <a:pPr marL="12700">
              <a:lnSpc>
                <a:spcPct val="100000"/>
              </a:lnSpc>
              <a:spcBef>
                <a:spcPts val="100"/>
              </a:spcBef>
            </a:pPr>
            <a:r>
              <a:rPr sz="5400" b="1" dirty="0">
                <a:solidFill>
                  <a:srgbClr val="FFFFFF"/>
                </a:solidFill>
                <a:latin typeface="Arial"/>
                <a:cs typeface="Arial"/>
              </a:rPr>
              <a:t>2</a:t>
            </a:r>
            <a:endParaRPr sz="5400">
              <a:latin typeface="Arial"/>
              <a:cs typeface="Arial"/>
            </a:endParaRPr>
          </a:p>
        </p:txBody>
      </p:sp>
      <p:sp>
        <p:nvSpPr>
          <p:cNvPr id="21" name="object 20"/>
          <p:cNvSpPr txBox="1"/>
          <p:nvPr/>
        </p:nvSpPr>
        <p:spPr>
          <a:xfrm>
            <a:off x="2066035" y="2181225"/>
            <a:ext cx="407034" cy="848360"/>
          </a:xfrm>
          <a:prstGeom prst="rect">
            <a:avLst/>
          </a:prstGeom>
        </p:spPr>
        <p:txBody>
          <a:bodyPr vert="horz" wrap="square" lIns="0" tIns="12700" rIns="0" bIns="0" rtlCol="0">
            <a:spAutoFit/>
          </a:bodyPr>
          <a:lstStyle/>
          <a:p>
            <a:pPr marL="12700">
              <a:lnSpc>
                <a:spcPct val="100000"/>
              </a:lnSpc>
              <a:spcBef>
                <a:spcPts val="100"/>
              </a:spcBef>
            </a:pPr>
            <a:r>
              <a:rPr sz="5400" b="1" spc="-5" dirty="0">
                <a:solidFill>
                  <a:srgbClr val="FFFFFF"/>
                </a:solidFill>
                <a:latin typeface="Arial"/>
                <a:cs typeface="Arial"/>
              </a:rPr>
              <a:t>1</a:t>
            </a:r>
            <a:endParaRPr sz="5400">
              <a:latin typeface="Arial"/>
              <a:cs typeface="Arial"/>
            </a:endParaRPr>
          </a:p>
        </p:txBody>
      </p:sp>
    </p:spTree>
    <p:extLst>
      <p:ext uri="{BB962C8B-B14F-4D97-AF65-F5344CB8AC3E}">
        <p14:creationId xmlns:p14="http://schemas.microsoft.com/office/powerpoint/2010/main" val="2695064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4800" dirty="0" smtClean="0"/>
              <a:t>Big Data and Data Science in Telecom</a:t>
            </a:r>
            <a:endParaRPr lang="en-US" sz="4800" dirty="0"/>
          </a:p>
        </p:txBody>
      </p:sp>
      <p:pic>
        <p:nvPicPr>
          <p:cNvPr id="1026" name="Picture 2" descr="Image result for telecoms com intelligence industry survey 2014"/>
          <p:cNvPicPr>
            <a:picLocks noChangeAspect="1" noChangeArrowheads="1"/>
          </p:cNvPicPr>
          <p:nvPr/>
        </p:nvPicPr>
        <p:blipFill rotWithShape="1">
          <a:blip r:embed="rId2">
            <a:extLst>
              <a:ext uri="{28A0092B-C50C-407E-A947-70E740481C1C}">
                <a14:useLocalDpi xmlns:a14="http://schemas.microsoft.com/office/drawing/2010/main" val="0"/>
              </a:ext>
            </a:extLst>
          </a:blip>
          <a:srcRect l="8460" t="22515" r="7616" b="16050"/>
          <a:stretch/>
        </p:blipFill>
        <p:spPr bwMode="auto">
          <a:xfrm>
            <a:off x="1873877" y="1132114"/>
            <a:ext cx="8444247" cy="47765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52364" y="6051929"/>
            <a:ext cx="3247812" cy="276999"/>
          </a:xfrm>
          <a:prstGeom prst="rect">
            <a:avLst/>
          </a:prstGeom>
        </p:spPr>
        <p:txBody>
          <a:bodyPr wrap="none">
            <a:spAutoFit/>
          </a:bodyPr>
          <a:lstStyle/>
          <a:p>
            <a:r>
              <a:rPr lang="en-US" sz="1200" dirty="0"/>
              <a:t>Source : https://arxiv.org/pdf/1702.02823.pdf </a:t>
            </a:r>
            <a:endParaRPr lang="en-US" sz="1200" u="sng" dirty="0"/>
          </a:p>
        </p:txBody>
      </p:sp>
    </p:spTree>
    <p:extLst>
      <p:ext uri="{BB962C8B-B14F-4D97-AF65-F5344CB8AC3E}">
        <p14:creationId xmlns:p14="http://schemas.microsoft.com/office/powerpoint/2010/main" val="770761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object 2"/>
          <p:cNvGrpSpPr/>
          <p:nvPr/>
        </p:nvGrpSpPr>
        <p:grpSpPr>
          <a:xfrm>
            <a:off x="0" y="0"/>
            <a:ext cx="12192000" cy="1671955"/>
            <a:chOff x="0" y="0"/>
            <a:chExt cx="12192000" cy="1671955"/>
          </a:xfrm>
        </p:grpSpPr>
        <p:sp>
          <p:nvSpPr>
            <p:cNvPr id="3" name="object 3"/>
            <p:cNvSpPr/>
            <p:nvPr/>
          </p:nvSpPr>
          <p:spPr>
            <a:xfrm>
              <a:off x="1763267" y="257556"/>
              <a:ext cx="10429240" cy="868680"/>
            </a:xfrm>
            <a:custGeom>
              <a:avLst/>
              <a:gdLst/>
              <a:ahLst/>
              <a:cxnLst/>
              <a:rect l="l" t="t" r="r" b="b"/>
              <a:pathLst>
                <a:path w="10429240" h="868680">
                  <a:moveTo>
                    <a:pt x="0" y="0"/>
                  </a:moveTo>
                  <a:lnTo>
                    <a:pt x="448" y="44406"/>
                  </a:lnTo>
                  <a:lnTo>
                    <a:pt x="773" y="93341"/>
                  </a:lnTo>
                  <a:lnTo>
                    <a:pt x="1002" y="145799"/>
                  </a:lnTo>
                  <a:lnTo>
                    <a:pt x="1162" y="200772"/>
                  </a:lnTo>
                  <a:lnTo>
                    <a:pt x="1504" y="370727"/>
                  </a:lnTo>
                  <a:lnTo>
                    <a:pt x="1664" y="425700"/>
                  </a:lnTo>
                  <a:lnTo>
                    <a:pt x="1893" y="478158"/>
                  </a:lnTo>
                  <a:lnTo>
                    <a:pt x="2218" y="527093"/>
                  </a:lnTo>
                  <a:lnTo>
                    <a:pt x="2667" y="571500"/>
                  </a:lnTo>
                  <a:lnTo>
                    <a:pt x="379602" y="571627"/>
                  </a:lnTo>
                  <a:lnTo>
                    <a:pt x="379349" y="868680"/>
                  </a:lnTo>
                  <a:lnTo>
                    <a:pt x="10428732" y="856004"/>
                  </a:lnTo>
                  <a:lnTo>
                    <a:pt x="10428732" y="2511"/>
                  </a:lnTo>
                  <a:lnTo>
                    <a:pt x="0" y="0"/>
                  </a:lnTo>
                  <a:close/>
                </a:path>
              </a:pathLst>
            </a:custGeom>
            <a:solidFill>
              <a:srgbClr val="86ACDB"/>
            </a:solidFill>
          </p:spPr>
          <p:txBody>
            <a:bodyPr wrap="square" lIns="0" tIns="0" rIns="0" bIns="0" rtlCol="0"/>
            <a:lstStyle/>
            <a:p>
              <a:endParaRPr/>
            </a:p>
          </p:txBody>
        </p:sp>
        <p:sp>
          <p:nvSpPr>
            <p:cNvPr id="4" name="object 4"/>
            <p:cNvSpPr/>
            <p:nvPr/>
          </p:nvSpPr>
          <p:spPr>
            <a:xfrm>
              <a:off x="27432" y="216408"/>
              <a:ext cx="2025395" cy="97078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1671955"/>
            </a:xfrm>
            <a:custGeom>
              <a:avLst/>
              <a:gdLst/>
              <a:ahLst/>
              <a:cxnLst/>
              <a:rect l="l" t="t" r="r" b="b"/>
              <a:pathLst>
                <a:path w="12192000" h="1671955">
                  <a:moveTo>
                    <a:pt x="0" y="1671827"/>
                  </a:moveTo>
                  <a:lnTo>
                    <a:pt x="12192000" y="1671827"/>
                  </a:lnTo>
                  <a:lnTo>
                    <a:pt x="12192000" y="0"/>
                  </a:lnTo>
                  <a:lnTo>
                    <a:pt x="0" y="0"/>
                  </a:lnTo>
                  <a:lnTo>
                    <a:pt x="0" y="1671827"/>
                  </a:lnTo>
                  <a:close/>
                </a:path>
              </a:pathLst>
            </a:custGeom>
            <a:solidFill>
              <a:srgbClr val="F1F1F1"/>
            </a:solidFill>
          </p:spPr>
          <p:txBody>
            <a:bodyPr wrap="square" lIns="0" tIns="0" rIns="0" bIns="0" rtlCol="0"/>
            <a:lstStyle/>
            <a:p>
              <a:endParaRPr/>
            </a:p>
          </p:txBody>
        </p:sp>
      </p:grpSp>
      <p:sp>
        <p:nvSpPr>
          <p:cNvPr id="6" name="object 6"/>
          <p:cNvSpPr txBox="1">
            <a:spLocks/>
          </p:cNvSpPr>
          <p:nvPr/>
        </p:nvSpPr>
        <p:spPr>
          <a:xfrm>
            <a:off x="2748533" y="255270"/>
            <a:ext cx="6223000" cy="574040"/>
          </a:xfrm>
          <a:prstGeom prst="rect">
            <a:avLst/>
          </a:prstGeom>
        </p:spPr>
        <p:txBody>
          <a:bodyPr vert="horz" wrap="square" lIns="0" tIns="12700"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3600" spc="-5" smtClean="0">
                <a:solidFill>
                  <a:srgbClr val="000000"/>
                </a:solidFill>
              </a:rPr>
              <a:t>7 </a:t>
            </a:r>
            <a:r>
              <a:rPr lang="en-US" sz="3600" smtClean="0">
                <a:solidFill>
                  <a:srgbClr val="000000"/>
                </a:solidFill>
              </a:rPr>
              <a:t>Steps of Machine</a:t>
            </a:r>
            <a:r>
              <a:rPr lang="en-US" sz="3600" spc="-65" smtClean="0">
                <a:solidFill>
                  <a:srgbClr val="000000"/>
                </a:solidFill>
              </a:rPr>
              <a:t> </a:t>
            </a:r>
            <a:r>
              <a:rPr lang="en-US" sz="3600" spc="-5" smtClean="0">
                <a:solidFill>
                  <a:srgbClr val="000000"/>
                </a:solidFill>
              </a:rPr>
              <a:t>Learning</a:t>
            </a:r>
            <a:endParaRPr lang="en-US" sz="3600"/>
          </a:p>
        </p:txBody>
      </p:sp>
      <p:sp>
        <p:nvSpPr>
          <p:cNvPr id="7" name="object 7"/>
          <p:cNvSpPr txBox="1"/>
          <p:nvPr/>
        </p:nvSpPr>
        <p:spPr>
          <a:xfrm>
            <a:off x="598093" y="2756661"/>
            <a:ext cx="536575" cy="3710304"/>
          </a:xfrm>
          <a:prstGeom prst="rect">
            <a:avLst/>
          </a:prstGeom>
        </p:spPr>
        <p:txBody>
          <a:bodyPr vert="vert" wrap="square" lIns="0" tIns="0" rIns="0" bIns="0" rtlCol="0">
            <a:spAutoFit/>
          </a:bodyPr>
          <a:lstStyle/>
          <a:p>
            <a:pPr marL="12700">
              <a:lnSpc>
                <a:spcPts val="4079"/>
              </a:lnSpc>
            </a:pPr>
            <a:r>
              <a:rPr sz="3600" dirty="0">
                <a:solidFill>
                  <a:srgbClr val="001F5F"/>
                </a:solidFill>
                <a:latin typeface="Arial"/>
                <a:cs typeface="Arial"/>
              </a:rPr>
              <a:t>Choosing a</a:t>
            </a:r>
            <a:r>
              <a:rPr sz="3600" spc="-110" dirty="0">
                <a:solidFill>
                  <a:srgbClr val="001F5F"/>
                </a:solidFill>
                <a:latin typeface="Arial"/>
                <a:cs typeface="Arial"/>
              </a:rPr>
              <a:t> </a:t>
            </a:r>
            <a:r>
              <a:rPr sz="3600" dirty="0">
                <a:solidFill>
                  <a:srgbClr val="001F5F"/>
                </a:solidFill>
                <a:latin typeface="Arial"/>
                <a:cs typeface="Arial"/>
              </a:rPr>
              <a:t>Model</a:t>
            </a:r>
            <a:endParaRPr sz="3600">
              <a:latin typeface="Arial"/>
              <a:cs typeface="Arial"/>
            </a:endParaRPr>
          </a:p>
        </p:txBody>
      </p:sp>
      <p:sp>
        <p:nvSpPr>
          <p:cNvPr id="8" name="object 8"/>
          <p:cNvSpPr/>
          <p:nvPr/>
        </p:nvSpPr>
        <p:spPr>
          <a:xfrm>
            <a:off x="1263396" y="2606039"/>
            <a:ext cx="108585" cy="3991610"/>
          </a:xfrm>
          <a:custGeom>
            <a:avLst/>
            <a:gdLst/>
            <a:ahLst/>
            <a:cxnLst/>
            <a:rect l="l" t="t" r="r" b="b"/>
            <a:pathLst>
              <a:path w="108584" h="3991609">
                <a:moveTo>
                  <a:pt x="108203" y="0"/>
                </a:moveTo>
                <a:lnTo>
                  <a:pt x="0" y="0"/>
                </a:lnTo>
                <a:lnTo>
                  <a:pt x="0" y="3991355"/>
                </a:lnTo>
                <a:lnTo>
                  <a:pt x="108203" y="3991355"/>
                </a:lnTo>
                <a:lnTo>
                  <a:pt x="108203" y="0"/>
                </a:lnTo>
                <a:close/>
              </a:path>
            </a:pathLst>
          </a:custGeom>
          <a:solidFill>
            <a:srgbClr val="001F5F"/>
          </a:solidFill>
        </p:spPr>
        <p:txBody>
          <a:bodyPr wrap="square" lIns="0" tIns="0" rIns="0" bIns="0" rtlCol="0"/>
          <a:lstStyle/>
          <a:p>
            <a:endParaRPr/>
          </a:p>
        </p:txBody>
      </p:sp>
      <p:grpSp>
        <p:nvGrpSpPr>
          <p:cNvPr id="9" name="object 9"/>
          <p:cNvGrpSpPr/>
          <p:nvPr/>
        </p:nvGrpSpPr>
        <p:grpSpPr>
          <a:xfrm>
            <a:off x="188476" y="766980"/>
            <a:ext cx="1984375" cy="1739264"/>
            <a:chOff x="188476" y="766980"/>
            <a:chExt cx="1984375" cy="1739264"/>
          </a:xfrm>
        </p:grpSpPr>
        <p:sp>
          <p:nvSpPr>
            <p:cNvPr id="10" name="object 10"/>
            <p:cNvSpPr/>
            <p:nvPr/>
          </p:nvSpPr>
          <p:spPr>
            <a:xfrm>
              <a:off x="201176" y="779680"/>
              <a:ext cx="1958975" cy="1713864"/>
            </a:xfrm>
            <a:custGeom>
              <a:avLst/>
              <a:gdLst/>
              <a:ahLst/>
              <a:cxnLst/>
              <a:rect l="l" t="t" r="r" b="b"/>
              <a:pathLst>
                <a:path w="1958975" h="1713864">
                  <a:moveTo>
                    <a:pt x="1118316" y="0"/>
                  </a:moveTo>
                  <a:lnTo>
                    <a:pt x="1051480" y="6326"/>
                  </a:lnTo>
                  <a:lnTo>
                    <a:pt x="989463" y="35178"/>
                  </a:lnTo>
                  <a:lnTo>
                    <a:pt x="942260" y="81218"/>
                  </a:lnTo>
                  <a:lnTo>
                    <a:pt x="914795" y="133395"/>
                  </a:lnTo>
                  <a:lnTo>
                    <a:pt x="906987" y="164183"/>
                  </a:lnTo>
                  <a:lnTo>
                    <a:pt x="905565" y="168755"/>
                  </a:lnTo>
                  <a:lnTo>
                    <a:pt x="903814" y="178657"/>
                  </a:lnTo>
                  <a:lnTo>
                    <a:pt x="902552" y="188725"/>
                  </a:lnTo>
                  <a:lnTo>
                    <a:pt x="901790" y="198937"/>
                  </a:lnTo>
                  <a:lnTo>
                    <a:pt x="901539" y="209268"/>
                  </a:lnTo>
                  <a:lnTo>
                    <a:pt x="901691" y="351762"/>
                  </a:lnTo>
                  <a:lnTo>
                    <a:pt x="223918" y="351000"/>
                  </a:lnTo>
                  <a:lnTo>
                    <a:pt x="132805" y="355861"/>
                  </a:lnTo>
                  <a:lnTo>
                    <a:pt x="84188" y="362176"/>
                  </a:lnTo>
                  <a:lnTo>
                    <a:pt x="40060" y="396974"/>
                  </a:lnTo>
                  <a:lnTo>
                    <a:pt x="15229" y="431356"/>
                  </a:lnTo>
                  <a:lnTo>
                    <a:pt x="2836" y="470408"/>
                  </a:lnTo>
                  <a:lnTo>
                    <a:pt x="2878" y="511027"/>
                  </a:lnTo>
                  <a:lnTo>
                    <a:pt x="15350" y="550109"/>
                  </a:lnTo>
                  <a:lnTo>
                    <a:pt x="40250" y="584553"/>
                  </a:lnTo>
                  <a:lnTo>
                    <a:pt x="306404" y="850745"/>
                  </a:lnTo>
                  <a:lnTo>
                    <a:pt x="40822" y="1116302"/>
                  </a:lnTo>
                  <a:lnTo>
                    <a:pt x="15181" y="1151647"/>
                  </a:lnTo>
                  <a:lnTo>
                    <a:pt x="1170" y="1192626"/>
                  </a:lnTo>
                  <a:lnTo>
                    <a:pt x="0" y="1234689"/>
                  </a:lnTo>
                  <a:lnTo>
                    <a:pt x="12881" y="1273290"/>
                  </a:lnTo>
                  <a:lnTo>
                    <a:pt x="41025" y="1303881"/>
                  </a:lnTo>
                  <a:lnTo>
                    <a:pt x="86594" y="1329205"/>
                  </a:lnTo>
                  <a:lnTo>
                    <a:pt x="131857" y="1343124"/>
                  </a:lnTo>
                  <a:lnTo>
                    <a:pt x="177694" y="1348279"/>
                  </a:lnTo>
                  <a:lnTo>
                    <a:pt x="224985" y="1347315"/>
                  </a:lnTo>
                  <a:lnTo>
                    <a:pt x="902758" y="1347950"/>
                  </a:lnTo>
                  <a:lnTo>
                    <a:pt x="903038" y="1500858"/>
                  </a:lnTo>
                  <a:lnTo>
                    <a:pt x="901768" y="1514320"/>
                  </a:lnTo>
                  <a:lnTo>
                    <a:pt x="905477" y="1552612"/>
                  </a:lnTo>
                  <a:lnTo>
                    <a:pt x="916527" y="1589774"/>
                  </a:lnTo>
                  <a:lnTo>
                    <a:pt x="934913" y="1624673"/>
                  </a:lnTo>
                  <a:lnTo>
                    <a:pt x="960632" y="1656179"/>
                  </a:lnTo>
                  <a:lnTo>
                    <a:pt x="996901" y="1684971"/>
                  </a:lnTo>
                  <a:lnTo>
                    <a:pt x="1037409" y="1704182"/>
                  </a:lnTo>
                  <a:lnTo>
                    <a:pt x="1080459" y="1713809"/>
                  </a:lnTo>
                  <a:lnTo>
                    <a:pt x="1124350" y="1713849"/>
                  </a:lnTo>
                  <a:lnTo>
                    <a:pt x="1167384" y="1704302"/>
                  </a:lnTo>
                  <a:lnTo>
                    <a:pt x="1207861" y="1685164"/>
                  </a:lnTo>
                  <a:lnTo>
                    <a:pt x="1244083" y="1656433"/>
                  </a:lnTo>
                  <a:lnTo>
                    <a:pt x="1897879" y="1002637"/>
                  </a:lnTo>
                  <a:lnTo>
                    <a:pt x="1923533" y="971268"/>
                  </a:lnTo>
                  <a:lnTo>
                    <a:pt x="1925946" y="966569"/>
                  </a:lnTo>
                  <a:lnTo>
                    <a:pt x="1926835" y="965553"/>
                  </a:lnTo>
                  <a:lnTo>
                    <a:pt x="1947485" y="924654"/>
                  </a:lnTo>
                  <a:lnTo>
                    <a:pt x="1958129" y="880891"/>
                  </a:lnTo>
                  <a:lnTo>
                    <a:pt x="1958776" y="836076"/>
                  </a:lnTo>
                  <a:lnTo>
                    <a:pt x="1949432" y="792024"/>
                  </a:lnTo>
                  <a:lnTo>
                    <a:pt x="1930105" y="750546"/>
                  </a:lnTo>
                  <a:lnTo>
                    <a:pt x="1900800" y="713458"/>
                  </a:lnTo>
                  <a:lnTo>
                    <a:pt x="1245607" y="58392"/>
                  </a:lnTo>
                  <a:lnTo>
                    <a:pt x="1214238" y="32611"/>
                  </a:lnTo>
                  <a:lnTo>
                    <a:pt x="1151612" y="5242"/>
                  </a:lnTo>
                  <a:lnTo>
                    <a:pt x="1118316" y="0"/>
                  </a:lnTo>
                  <a:close/>
                </a:path>
              </a:pathLst>
            </a:custGeom>
            <a:solidFill>
              <a:srgbClr val="001F5F"/>
            </a:solidFill>
          </p:spPr>
          <p:txBody>
            <a:bodyPr wrap="square" lIns="0" tIns="0" rIns="0" bIns="0" rtlCol="0"/>
            <a:lstStyle/>
            <a:p>
              <a:endParaRPr/>
            </a:p>
          </p:txBody>
        </p:sp>
        <p:sp>
          <p:nvSpPr>
            <p:cNvPr id="11" name="object 11"/>
            <p:cNvSpPr/>
            <p:nvPr/>
          </p:nvSpPr>
          <p:spPr>
            <a:xfrm>
              <a:off x="201176" y="779680"/>
              <a:ext cx="1958975" cy="1713864"/>
            </a:xfrm>
            <a:custGeom>
              <a:avLst/>
              <a:gdLst/>
              <a:ahLst/>
              <a:cxnLst/>
              <a:rect l="l" t="t" r="r" b="b"/>
              <a:pathLst>
                <a:path w="1958975" h="1713864">
                  <a:moveTo>
                    <a:pt x="1084698" y="353"/>
                  </a:moveTo>
                  <a:lnTo>
                    <a:pt x="1151612" y="5242"/>
                  </a:lnTo>
                  <a:lnTo>
                    <a:pt x="1214238" y="32611"/>
                  </a:lnTo>
                  <a:lnTo>
                    <a:pt x="1245607" y="58392"/>
                  </a:lnTo>
                  <a:lnTo>
                    <a:pt x="1900800" y="713458"/>
                  </a:lnTo>
                  <a:lnTo>
                    <a:pt x="1930105" y="750546"/>
                  </a:lnTo>
                  <a:lnTo>
                    <a:pt x="1949432" y="792024"/>
                  </a:lnTo>
                  <a:lnTo>
                    <a:pt x="1958776" y="836076"/>
                  </a:lnTo>
                  <a:lnTo>
                    <a:pt x="1958129" y="880891"/>
                  </a:lnTo>
                  <a:lnTo>
                    <a:pt x="1947485" y="924654"/>
                  </a:lnTo>
                  <a:lnTo>
                    <a:pt x="1926835" y="965553"/>
                  </a:lnTo>
                  <a:lnTo>
                    <a:pt x="1925946" y="966569"/>
                  </a:lnTo>
                  <a:lnTo>
                    <a:pt x="1923533" y="971268"/>
                  </a:lnTo>
                  <a:lnTo>
                    <a:pt x="1897879" y="1002637"/>
                  </a:lnTo>
                  <a:lnTo>
                    <a:pt x="1244083" y="1656433"/>
                  </a:lnTo>
                  <a:lnTo>
                    <a:pt x="1207861" y="1685164"/>
                  </a:lnTo>
                  <a:lnTo>
                    <a:pt x="1167384" y="1704302"/>
                  </a:lnTo>
                  <a:lnTo>
                    <a:pt x="1124350" y="1713849"/>
                  </a:lnTo>
                  <a:lnTo>
                    <a:pt x="1080459" y="1713809"/>
                  </a:lnTo>
                  <a:lnTo>
                    <a:pt x="1037409" y="1704182"/>
                  </a:lnTo>
                  <a:lnTo>
                    <a:pt x="996901" y="1684971"/>
                  </a:lnTo>
                  <a:lnTo>
                    <a:pt x="960632" y="1656179"/>
                  </a:lnTo>
                  <a:lnTo>
                    <a:pt x="934913" y="1624673"/>
                  </a:lnTo>
                  <a:lnTo>
                    <a:pt x="916527" y="1589774"/>
                  </a:lnTo>
                  <a:lnTo>
                    <a:pt x="905477" y="1552612"/>
                  </a:lnTo>
                  <a:lnTo>
                    <a:pt x="901768" y="1514320"/>
                  </a:lnTo>
                  <a:lnTo>
                    <a:pt x="903038" y="1500858"/>
                  </a:lnTo>
                  <a:lnTo>
                    <a:pt x="902911" y="1499715"/>
                  </a:lnTo>
                  <a:lnTo>
                    <a:pt x="902758" y="1347950"/>
                  </a:lnTo>
                  <a:lnTo>
                    <a:pt x="224985" y="1347315"/>
                  </a:lnTo>
                  <a:lnTo>
                    <a:pt x="177694" y="1348279"/>
                  </a:lnTo>
                  <a:lnTo>
                    <a:pt x="131857" y="1343124"/>
                  </a:lnTo>
                  <a:lnTo>
                    <a:pt x="86594" y="1329205"/>
                  </a:lnTo>
                  <a:lnTo>
                    <a:pt x="41025" y="1303881"/>
                  </a:lnTo>
                  <a:lnTo>
                    <a:pt x="12881" y="1273290"/>
                  </a:lnTo>
                  <a:lnTo>
                    <a:pt x="0" y="1234689"/>
                  </a:lnTo>
                  <a:lnTo>
                    <a:pt x="1170" y="1192626"/>
                  </a:lnTo>
                  <a:lnTo>
                    <a:pt x="15181" y="1151647"/>
                  </a:lnTo>
                  <a:lnTo>
                    <a:pt x="40822" y="1116302"/>
                  </a:lnTo>
                  <a:lnTo>
                    <a:pt x="306404" y="850745"/>
                  </a:lnTo>
                  <a:lnTo>
                    <a:pt x="40250" y="584553"/>
                  </a:lnTo>
                  <a:lnTo>
                    <a:pt x="15350" y="550109"/>
                  </a:lnTo>
                  <a:lnTo>
                    <a:pt x="2878" y="511027"/>
                  </a:lnTo>
                  <a:lnTo>
                    <a:pt x="2836" y="470408"/>
                  </a:lnTo>
                  <a:lnTo>
                    <a:pt x="15229" y="431356"/>
                  </a:lnTo>
                  <a:lnTo>
                    <a:pt x="40060" y="396974"/>
                  </a:lnTo>
                  <a:lnTo>
                    <a:pt x="84188" y="362176"/>
                  </a:lnTo>
                  <a:lnTo>
                    <a:pt x="132805" y="355861"/>
                  </a:lnTo>
                  <a:lnTo>
                    <a:pt x="223918" y="351000"/>
                  </a:lnTo>
                  <a:lnTo>
                    <a:pt x="901691" y="351762"/>
                  </a:lnTo>
                  <a:lnTo>
                    <a:pt x="901539" y="209268"/>
                  </a:lnTo>
                  <a:lnTo>
                    <a:pt x="905565" y="168755"/>
                  </a:lnTo>
                  <a:lnTo>
                    <a:pt x="906987" y="164183"/>
                  </a:lnTo>
                  <a:lnTo>
                    <a:pt x="907254" y="161389"/>
                  </a:lnTo>
                  <a:lnTo>
                    <a:pt x="926464" y="106509"/>
                  </a:lnTo>
                  <a:lnTo>
                    <a:pt x="962182" y="58011"/>
                  </a:lnTo>
                  <a:lnTo>
                    <a:pt x="1019482" y="17942"/>
                  </a:lnTo>
                  <a:lnTo>
                    <a:pt x="1051480" y="6326"/>
                  </a:lnTo>
                  <a:lnTo>
                    <a:pt x="1084698" y="353"/>
                  </a:lnTo>
                  <a:close/>
                </a:path>
              </a:pathLst>
            </a:custGeom>
            <a:ln w="25400">
              <a:solidFill>
                <a:srgbClr val="FFFFFF"/>
              </a:solidFill>
            </a:ln>
          </p:spPr>
          <p:txBody>
            <a:bodyPr wrap="square" lIns="0" tIns="0" rIns="0" bIns="0" rtlCol="0"/>
            <a:lstStyle/>
            <a:p>
              <a:endParaRPr/>
            </a:p>
          </p:txBody>
        </p:sp>
      </p:grpSp>
      <p:sp>
        <p:nvSpPr>
          <p:cNvPr id="12" name="object 12"/>
          <p:cNvSpPr txBox="1"/>
          <p:nvPr/>
        </p:nvSpPr>
        <p:spPr>
          <a:xfrm>
            <a:off x="756005" y="959307"/>
            <a:ext cx="591185" cy="1245870"/>
          </a:xfrm>
          <a:prstGeom prst="rect">
            <a:avLst/>
          </a:prstGeom>
        </p:spPr>
        <p:txBody>
          <a:bodyPr vert="horz" wrap="square" lIns="0" tIns="13335" rIns="0" bIns="0" rtlCol="0">
            <a:spAutoFit/>
          </a:bodyPr>
          <a:lstStyle/>
          <a:p>
            <a:pPr marL="12700">
              <a:lnSpc>
                <a:spcPct val="100000"/>
              </a:lnSpc>
              <a:spcBef>
                <a:spcPts val="105"/>
              </a:spcBef>
            </a:pPr>
            <a:r>
              <a:rPr sz="8000" b="1" dirty="0">
                <a:solidFill>
                  <a:srgbClr val="FFFFFF"/>
                </a:solidFill>
                <a:latin typeface="Arial"/>
                <a:cs typeface="Arial"/>
              </a:rPr>
              <a:t>3</a:t>
            </a:r>
            <a:endParaRPr sz="8000">
              <a:latin typeface="Arial"/>
              <a:cs typeface="Arial"/>
            </a:endParaRPr>
          </a:p>
        </p:txBody>
      </p:sp>
      <p:sp>
        <p:nvSpPr>
          <p:cNvPr id="13" name="object 13"/>
          <p:cNvSpPr txBox="1"/>
          <p:nvPr/>
        </p:nvSpPr>
        <p:spPr>
          <a:xfrm>
            <a:off x="2395473" y="1928621"/>
            <a:ext cx="2531110"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Arial"/>
                <a:cs typeface="Arial"/>
              </a:rPr>
              <a:t>Some Broad </a:t>
            </a:r>
            <a:r>
              <a:rPr sz="1800" b="1" dirty="0">
                <a:latin typeface="Arial"/>
                <a:cs typeface="Arial"/>
              </a:rPr>
              <a:t>ML</a:t>
            </a:r>
            <a:r>
              <a:rPr sz="1800" b="1" spc="-80" dirty="0">
                <a:latin typeface="Arial"/>
                <a:cs typeface="Arial"/>
              </a:rPr>
              <a:t> </a:t>
            </a:r>
            <a:r>
              <a:rPr sz="1800" b="1" spc="-25" dirty="0">
                <a:latin typeface="Arial"/>
                <a:cs typeface="Arial"/>
              </a:rPr>
              <a:t>Tasks:</a:t>
            </a:r>
            <a:endParaRPr sz="1800">
              <a:latin typeface="Arial"/>
              <a:cs typeface="Arial"/>
            </a:endParaRPr>
          </a:p>
        </p:txBody>
      </p:sp>
      <p:sp>
        <p:nvSpPr>
          <p:cNvPr id="14" name="object 14"/>
          <p:cNvSpPr txBox="1"/>
          <p:nvPr/>
        </p:nvSpPr>
        <p:spPr>
          <a:xfrm>
            <a:off x="2395473" y="2477515"/>
            <a:ext cx="7400290" cy="3592195"/>
          </a:xfrm>
          <a:prstGeom prst="rect">
            <a:avLst/>
          </a:prstGeom>
        </p:spPr>
        <p:txBody>
          <a:bodyPr vert="horz" wrap="square" lIns="0" tIns="12700" rIns="0" bIns="0" rtlCol="0">
            <a:spAutoFit/>
          </a:bodyPr>
          <a:lstStyle/>
          <a:p>
            <a:pPr marL="12700" marR="2084070">
              <a:lnSpc>
                <a:spcPct val="100000"/>
              </a:lnSpc>
              <a:spcBef>
                <a:spcPts val="100"/>
              </a:spcBef>
            </a:pPr>
            <a:r>
              <a:rPr sz="1800" b="1" spc="-5" dirty="0">
                <a:solidFill>
                  <a:srgbClr val="C00000"/>
                </a:solidFill>
                <a:latin typeface="Arial"/>
                <a:cs typeface="Arial"/>
              </a:rPr>
              <a:t>Classification</a:t>
            </a:r>
            <a:r>
              <a:rPr sz="1800" spc="-5" dirty="0">
                <a:solidFill>
                  <a:srgbClr val="404040"/>
                </a:solidFill>
                <a:latin typeface="Arial"/>
                <a:cs typeface="Arial"/>
              </a:rPr>
              <a:t>: assign a category </a:t>
            </a:r>
            <a:r>
              <a:rPr sz="1800" dirty="0">
                <a:solidFill>
                  <a:srgbClr val="404040"/>
                </a:solidFill>
                <a:latin typeface="Arial"/>
                <a:cs typeface="Arial"/>
              </a:rPr>
              <a:t>to </a:t>
            </a:r>
            <a:r>
              <a:rPr sz="1800" spc="-5" dirty="0">
                <a:solidFill>
                  <a:srgbClr val="404040"/>
                </a:solidFill>
                <a:latin typeface="Arial"/>
                <a:cs typeface="Arial"/>
              </a:rPr>
              <a:t>each item </a:t>
            </a:r>
            <a:r>
              <a:rPr sz="1800" dirty="0">
                <a:solidFill>
                  <a:srgbClr val="404040"/>
                </a:solidFill>
                <a:latin typeface="Arial"/>
                <a:cs typeface="Arial"/>
              </a:rPr>
              <a:t>(e.g.,  </a:t>
            </a:r>
            <a:r>
              <a:rPr sz="1800" spc="-5" dirty="0">
                <a:solidFill>
                  <a:srgbClr val="404040"/>
                </a:solidFill>
                <a:latin typeface="Arial"/>
                <a:cs typeface="Arial"/>
              </a:rPr>
              <a:t>document</a:t>
            </a:r>
            <a:r>
              <a:rPr sz="1800" spc="5" dirty="0">
                <a:solidFill>
                  <a:srgbClr val="404040"/>
                </a:solidFill>
                <a:latin typeface="Arial"/>
                <a:cs typeface="Arial"/>
              </a:rPr>
              <a:t> </a:t>
            </a:r>
            <a:r>
              <a:rPr sz="1800" spc="-5" dirty="0">
                <a:solidFill>
                  <a:srgbClr val="404040"/>
                </a:solidFill>
                <a:latin typeface="Arial"/>
                <a:cs typeface="Arial"/>
              </a:rPr>
              <a:t>classification).</a:t>
            </a:r>
            <a:endParaRPr sz="1800">
              <a:latin typeface="Arial"/>
              <a:cs typeface="Arial"/>
            </a:endParaRPr>
          </a:p>
          <a:p>
            <a:pPr>
              <a:lnSpc>
                <a:spcPct val="100000"/>
              </a:lnSpc>
              <a:spcBef>
                <a:spcPts val="30"/>
              </a:spcBef>
            </a:pPr>
            <a:endParaRPr sz="1850">
              <a:latin typeface="Arial"/>
              <a:cs typeface="Arial"/>
            </a:endParaRPr>
          </a:p>
          <a:p>
            <a:pPr marL="12700" marR="1310005">
              <a:lnSpc>
                <a:spcPct val="100000"/>
              </a:lnSpc>
            </a:pPr>
            <a:r>
              <a:rPr sz="1800" b="1" spc="-5" dirty="0">
                <a:solidFill>
                  <a:srgbClr val="C00000"/>
                </a:solidFill>
                <a:latin typeface="Arial"/>
                <a:cs typeface="Arial"/>
              </a:rPr>
              <a:t>Regression</a:t>
            </a:r>
            <a:r>
              <a:rPr sz="1800" spc="-5" dirty="0">
                <a:solidFill>
                  <a:srgbClr val="404040"/>
                </a:solidFill>
                <a:latin typeface="Arial"/>
                <a:cs typeface="Arial"/>
              </a:rPr>
              <a:t>: predict a real value </a:t>
            </a:r>
            <a:r>
              <a:rPr sz="1800" dirty="0">
                <a:solidFill>
                  <a:srgbClr val="404040"/>
                </a:solidFill>
                <a:latin typeface="Arial"/>
                <a:cs typeface="Arial"/>
              </a:rPr>
              <a:t>for </a:t>
            </a:r>
            <a:r>
              <a:rPr sz="1800" spc="-5" dirty="0">
                <a:solidFill>
                  <a:srgbClr val="404040"/>
                </a:solidFill>
                <a:latin typeface="Arial"/>
                <a:cs typeface="Arial"/>
              </a:rPr>
              <a:t>each </a:t>
            </a:r>
            <a:r>
              <a:rPr sz="1800" dirty="0">
                <a:solidFill>
                  <a:srgbClr val="404040"/>
                </a:solidFill>
                <a:latin typeface="Arial"/>
                <a:cs typeface="Arial"/>
              </a:rPr>
              <a:t>item </a:t>
            </a:r>
            <a:r>
              <a:rPr sz="1800" spc="-5" dirty="0">
                <a:solidFill>
                  <a:srgbClr val="404040"/>
                </a:solidFill>
                <a:latin typeface="Arial"/>
                <a:cs typeface="Arial"/>
              </a:rPr>
              <a:t>(prediction </a:t>
            </a:r>
            <a:r>
              <a:rPr sz="1800" dirty="0">
                <a:solidFill>
                  <a:srgbClr val="404040"/>
                </a:solidFill>
                <a:latin typeface="Arial"/>
                <a:cs typeface="Arial"/>
              </a:rPr>
              <a:t>of  stock </a:t>
            </a:r>
            <a:r>
              <a:rPr sz="1800" spc="-5" dirty="0">
                <a:solidFill>
                  <a:srgbClr val="404040"/>
                </a:solidFill>
                <a:latin typeface="Arial"/>
                <a:cs typeface="Arial"/>
              </a:rPr>
              <a:t>values, economic</a:t>
            </a:r>
            <a:r>
              <a:rPr sz="1800" spc="25" dirty="0">
                <a:solidFill>
                  <a:srgbClr val="404040"/>
                </a:solidFill>
                <a:latin typeface="Arial"/>
                <a:cs typeface="Arial"/>
              </a:rPr>
              <a:t> </a:t>
            </a:r>
            <a:r>
              <a:rPr sz="1800" spc="-5" dirty="0">
                <a:solidFill>
                  <a:srgbClr val="404040"/>
                </a:solidFill>
                <a:latin typeface="Arial"/>
                <a:cs typeface="Arial"/>
              </a:rPr>
              <a:t>variables).</a:t>
            </a:r>
            <a:endParaRPr sz="1800">
              <a:latin typeface="Arial"/>
              <a:cs typeface="Arial"/>
            </a:endParaRPr>
          </a:p>
          <a:p>
            <a:pPr>
              <a:lnSpc>
                <a:spcPct val="100000"/>
              </a:lnSpc>
              <a:spcBef>
                <a:spcPts val="35"/>
              </a:spcBef>
            </a:pPr>
            <a:endParaRPr sz="1850">
              <a:latin typeface="Arial"/>
              <a:cs typeface="Arial"/>
            </a:endParaRPr>
          </a:p>
          <a:p>
            <a:pPr marL="12700" marR="2081530">
              <a:lnSpc>
                <a:spcPct val="100000"/>
              </a:lnSpc>
            </a:pPr>
            <a:r>
              <a:rPr sz="1800" b="1" dirty="0">
                <a:solidFill>
                  <a:srgbClr val="C00000"/>
                </a:solidFill>
                <a:latin typeface="Arial"/>
                <a:cs typeface="Arial"/>
              </a:rPr>
              <a:t>Clustering</a:t>
            </a:r>
            <a:r>
              <a:rPr sz="1800" dirty="0">
                <a:solidFill>
                  <a:srgbClr val="404040"/>
                </a:solidFill>
                <a:latin typeface="Arial"/>
                <a:cs typeface="Arial"/>
              </a:rPr>
              <a:t>: </a:t>
            </a:r>
            <a:r>
              <a:rPr sz="1800" spc="-10" dirty="0">
                <a:solidFill>
                  <a:srgbClr val="404040"/>
                </a:solidFill>
                <a:latin typeface="Arial"/>
                <a:cs typeface="Arial"/>
              </a:rPr>
              <a:t>partition </a:t>
            </a:r>
            <a:r>
              <a:rPr sz="1800" spc="-5" dirty="0">
                <a:solidFill>
                  <a:srgbClr val="404040"/>
                </a:solidFill>
                <a:latin typeface="Arial"/>
                <a:cs typeface="Arial"/>
              </a:rPr>
              <a:t>data into </a:t>
            </a:r>
            <a:r>
              <a:rPr sz="1800" spc="-10" dirty="0">
                <a:solidFill>
                  <a:srgbClr val="404040"/>
                </a:solidFill>
                <a:latin typeface="Arial"/>
                <a:cs typeface="Arial"/>
              </a:rPr>
              <a:t>‘homogenous’ </a:t>
            </a:r>
            <a:r>
              <a:rPr sz="1800" spc="-5" dirty="0">
                <a:solidFill>
                  <a:srgbClr val="404040"/>
                </a:solidFill>
                <a:latin typeface="Arial"/>
                <a:cs typeface="Arial"/>
              </a:rPr>
              <a:t>regions  </a:t>
            </a:r>
            <a:r>
              <a:rPr sz="1800" spc="-10" dirty="0">
                <a:solidFill>
                  <a:srgbClr val="404040"/>
                </a:solidFill>
                <a:latin typeface="Arial"/>
                <a:cs typeface="Arial"/>
              </a:rPr>
              <a:t>(analysis </a:t>
            </a:r>
            <a:r>
              <a:rPr sz="1800" dirty="0">
                <a:solidFill>
                  <a:srgbClr val="404040"/>
                </a:solidFill>
                <a:latin typeface="Arial"/>
                <a:cs typeface="Arial"/>
              </a:rPr>
              <a:t>of very </a:t>
            </a:r>
            <a:r>
              <a:rPr sz="1800" spc="-5" dirty="0">
                <a:solidFill>
                  <a:srgbClr val="404040"/>
                </a:solidFill>
                <a:latin typeface="Arial"/>
                <a:cs typeface="Arial"/>
              </a:rPr>
              <a:t>large data</a:t>
            </a:r>
            <a:r>
              <a:rPr sz="1800" spc="45" dirty="0">
                <a:solidFill>
                  <a:srgbClr val="404040"/>
                </a:solidFill>
                <a:latin typeface="Arial"/>
                <a:cs typeface="Arial"/>
              </a:rPr>
              <a:t> </a:t>
            </a:r>
            <a:r>
              <a:rPr sz="1800" dirty="0">
                <a:solidFill>
                  <a:srgbClr val="404040"/>
                </a:solidFill>
                <a:latin typeface="Arial"/>
                <a:cs typeface="Arial"/>
              </a:rPr>
              <a:t>sets).</a:t>
            </a:r>
            <a:endParaRPr sz="1800">
              <a:latin typeface="Arial"/>
              <a:cs typeface="Arial"/>
            </a:endParaRPr>
          </a:p>
          <a:p>
            <a:pPr>
              <a:lnSpc>
                <a:spcPct val="100000"/>
              </a:lnSpc>
              <a:spcBef>
                <a:spcPts val="35"/>
              </a:spcBef>
            </a:pPr>
            <a:endParaRPr sz="1850">
              <a:latin typeface="Arial"/>
              <a:cs typeface="Arial"/>
            </a:endParaRPr>
          </a:p>
          <a:p>
            <a:pPr marL="12700" marR="1323975">
              <a:lnSpc>
                <a:spcPct val="100000"/>
              </a:lnSpc>
            </a:pPr>
            <a:r>
              <a:rPr sz="1800" b="1" dirty="0">
                <a:solidFill>
                  <a:srgbClr val="C00000"/>
                </a:solidFill>
                <a:latin typeface="Arial"/>
                <a:cs typeface="Arial"/>
              </a:rPr>
              <a:t>Dimensionality reduction</a:t>
            </a:r>
            <a:r>
              <a:rPr sz="1800" dirty="0">
                <a:solidFill>
                  <a:srgbClr val="404040"/>
                </a:solidFill>
                <a:latin typeface="Arial"/>
                <a:cs typeface="Arial"/>
              </a:rPr>
              <a:t>: </a:t>
            </a:r>
            <a:r>
              <a:rPr sz="1800" spc="-5" dirty="0">
                <a:solidFill>
                  <a:srgbClr val="404040"/>
                </a:solidFill>
                <a:latin typeface="Arial"/>
                <a:cs typeface="Arial"/>
              </a:rPr>
              <a:t>find lower-dimensional manifold  preserving some properties of the</a:t>
            </a:r>
            <a:r>
              <a:rPr sz="1800" spc="20" dirty="0">
                <a:solidFill>
                  <a:srgbClr val="404040"/>
                </a:solidFill>
                <a:latin typeface="Arial"/>
                <a:cs typeface="Arial"/>
              </a:rPr>
              <a:t> </a:t>
            </a:r>
            <a:r>
              <a:rPr sz="1800" spc="-5" dirty="0">
                <a:solidFill>
                  <a:srgbClr val="404040"/>
                </a:solidFill>
                <a:latin typeface="Arial"/>
                <a:cs typeface="Arial"/>
              </a:rPr>
              <a:t>data.</a:t>
            </a:r>
            <a:endParaRPr sz="1800">
              <a:latin typeface="Arial"/>
              <a:cs typeface="Arial"/>
            </a:endParaRPr>
          </a:p>
          <a:p>
            <a:pPr>
              <a:lnSpc>
                <a:spcPct val="100000"/>
              </a:lnSpc>
              <a:spcBef>
                <a:spcPts val="35"/>
              </a:spcBef>
            </a:pPr>
            <a:endParaRPr sz="1850">
              <a:latin typeface="Arial"/>
              <a:cs typeface="Arial"/>
            </a:endParaRPr>
          </a:p>
          <a:p>
            <a:pPr marL="12700">
              <a:lnSpc>
                <a:spcPct val="100000"/>
              </a:lnSpc>
            </a:pPr>
            <a:r>
              <a:rPr sz="1800" b="1" spc="-5" dirty="0">
                <a:solidFill>
                  <a:srgbClr val="C00000"/>
                </a:solidFill>
                <a:latin typeface="Arial"/>
                <a:cs typeface="Arial"/>
              </a:rPr>
              <a:t>Semi-supervised learning: </a:t>
            </a:r>
            <a:r>
              <a:rPr sz="1800" spc="-5" dirty="0">
                <a:solidFill>
                  <a:srgbClr val="404040"/>
                </a:solidFill>
                <a:latin typeface="Arial"/>
                <a:cs typeface="Arial"/>
              </a:rPr>
              <a:t>use existing side information during</a:t>
            </a:r>
            <a:r>
              <a:rPr sz="1800" spc="130" dirty="0">
                <a:solidFill>
                  <a:srgbClr val="404040"/>
                </a:solidFill>
                <a:latin typeface="Arial"/>
                <a:cs typeface="Arial"/>
              </a:rPr>
              <a:t> </a:t>
            </a:r>
            <a:r>
              <a:rPr sz="1800" spc="-5" dirty="0">
                <a:solidFill>
                  <a:srgbClr val="404040"/>
                </a:solidFill>
                <a:latin typeface="Arial"/>
                <a:cs typeface="Arial"/>
              </a:rPr>
              <a:t>learning</a:t>
            </a:r>
            <a:endParaRPr sz="1800">
              <a:latin typeface="Arial"/>
              <a:cs typeface="Arial"/>
            </a:endParaRPr>
          </a:p>
        </p:txBody>
      </p:sp>
      <p:sp>
        <p:nvSpPr>
          <p:cNvPr id="15" name="object 15"/>
          <p:cNvSpPr/>
          <p:nvPr/>
        </p:nvSpPr>
        <p:spPr>
          <a:xfrm>
            <a:off x="7673213" y="1505330"/>
            <a:ext cx="4518786" cy="4743196"/>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7666481" y="1498600"/>
            <a:ext cx="4525645" cy="4756785"/>
          </a:xfrm>
          <a:custGeom>
            <a:avLst/>
            <a:gdLst/>
            <a:ahLst/>
            <a:cxnLst/>
            <a:rect l="l" t="t" r="r" b="b"/>
            <a:pathLst>
              <a:path w="4525645" h="4756785">
                <a:moveTo>
                  <a:pt x="1438656" y="0"/>
                </a:moveTo>
                <a:lnTo>
                  <a:pt x="4525518" y="2600203"/>
                </a:lnTo>
              </a:path>
              <a:path w="4525645" h="4756785">
                <a:moveTo>
                  <a:pt x="4525518" y="3681000"/>
                </a:moveTo>
                <a:lnTo>
                  <a:pt x="3619500" y="4756696"/>
                </a:lnTo>
                <a:lnTo>
                  <a:pt x="0" y="1708023"/>
                </a:lnTo>
                <a:lnTo>
                  <a:pt x="1438656" y="0"/>
                </a:lnTo>
              </a:path>
            </a:pathLst>
          </a:custGeom>
          <a:ln w="9525">
            <a:solidFill>
              <a:srgbClr val="FFFFFF"/>
            </a:solidFill>
          </a:ln>
        </p:spPr>
        <p:txBody>
          <a:bodyPr wrap="square" lIns="0" tIns="0" rIns="0" bIns="0" rtlCol="0"/>
          <a:lstStyle/>
          <a:p>
            <a:endParaRPr/>
          </a:p>
        </p:txBody>
      </p:sp>
    </p:spTree>
    <p:extLst>
      <p:ext uri="{BB962C8B-B14F-4D97-AF65-F5344CB8AC3E}">
        <p14:creationId xmlns:p14="http://schemas.microsoft.com/office/powerpoint/2010/main" val="321623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0"/>
            <a:ext cx="12192000" cy="1671955"/>
          </a:xfrm>
          <a:custGeom>
            <a:avLst/>
            <a:gdLst/>
            <a:ahLst/>
            <a:cxnLst/>
            <a:rect l="l" t="t" r="r" b="b"/>
            <a:pathLst>
              <a:path w="12192000" h="1671955">
                <a:moveTo>
                  <a:pt x="0" y="1671827"/>
                </a:moveTo>
                <a:lnTo>
                  <a:pt x="12192000" y="1671827"/>
                </a:lnTo>
                <a:lnTo>
                  <a:pt x="12192000" y="0"/>
                </a:lnTo>
                <a:lnTo>
                  <a:pt x="0" y="0"/>
                </a:lnTo>
                <a:lnTo>
                  <a:pt x="0" y="1671827"/>
                </a:lnTo>
                <a:close/>
              </a:path>
            </a:pathLst>
          </a:custGeom>
          <a:solidFill>
            <a:srgbClr val="F1F1F1"/>
          </a:solidFill>
        </p:spPr>
        <p:txBody>
          <a:bodyPr wrap="square" lIns="0" tIns="0" rIns="0" bIns="0" rtlCol="0"/>
          <a:lstStyle/>
          <a:p>
            <a:endParaRPr/>
          </a:p>
        </p:txBody>
      </p:sp>
      <p:sp>
        <p:nvSpPr>
          <p:cNvPr id="3" name="object 3"/>
          <p:cNvSpPr txBox="1">
            <a:spLocks/>
          </p:cNvSpPr>
          <p:nvPr/>
        </p:nvSpPr>
        <p:spPr>
          <a:xfrm>
            <a:off x="4434078" y="404875"/>
            <a:ext cx="3325495" cy="635000"/>
          </a:xfrm>
          <a:prstGeom prst="rect">
            <a:avLst/>
          </a:prstGeom>
        </p:spPr>
        <p:txBody>
          <a:bodyPr vert="horz" wrap="square" lIns="0" tIns="12065"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5" smtClean="0"/>
              <a:t>Classification</a:t>
            </a:r>
            <a:endParaRPr lang="en-US" spc="-5" dirty="0"/>
          </a:p>
        </p:txBody>
      </p:sp>
      <p:sp>
        <p:nvSpPr>
          <p:cNvPr id="4" name="object 4"/>
          <p:cNvSpPr txBox="1"/>
          <p:nvPr/>
        </p:nvSpPr>
        <p:spPr>
          <a:xfrm>
            <a:off x="556361" y="2049551"/>
            <a:ext cx="2748915" cy="4050029"/>
          </a:xfrm>
          <a:prstGeom prst="rect">
            <a:avLst/>
          </a:prstGeom>
        </p:spPr>
        <p:txBody>
          <a:bodyPr vert="horz" wrap="square" lIns="0" tIns="134620" rIns="0" bIns="0" rtlCol="0">
            <a:spAutoFit/>
          </a:bodyPr>
          <a:lstStyle/>
          <a:p>
            <a:pPr marL="12700">
              <a:lnSpc>
                <a:spcPct val="100000"/>
              </a:lnSpc>
              <a:spcBef>
                <a:spcPts val="1060"/>
              </a:spcBef>
            </a:pPr>
            <a:r>
              <a:rPr sz="1600" b="1" spc="-5" dirty="0">
                <a:solidFill>
                  <a:srgbClr val="232729"/>
                </a:solidFill>
                <a:latin typeface="Arial"/>
                <a:cs typeface="Arial"/>
              </a:rPr>
              <a:t>Different</a:t>
            </a:r>
            <a:r>
              <a:rPr sz="1600" b="1" spc="25" dirty="0">
                <a:solidFill>
                  <a:srgbClr val="232729"/>
                </a:solidFill>
                <a:latin typeface="Arial"/>
                <a:cs typeface="Arial"/>
              </a:rPr>
              <a:t> </a:t>
            </a:r>
            <a:r>
              <a:rPr sz="1600" b="1" spc="-5" dirty="0">
                <a:solidFill>
                  <a:srgbClr val="232729"/>
                </a:solidFill>
                <a:latin typeface="Arial"/>
                <a:cs typeface="Arial"/>
              </a:rPr>
              <a:t>techniques:</a:t>
            </a:r>
            <a:endParaRPr sz="1600">
              <a:latin typeface="Arial"/>
              <a:cs typeface="Arial"/>
            </a:endParaRPr>
          </a:p>
          <a:p>
            <a:pPr marL="299085" indent="-287020">
              <a:lnSpc>
                <a:spcPct val="100000"/>
              </a:lnSpc>
              <a:spcBef>
                <a:spcPts val="960"/>
              </a:spcBef>
              <a:buFont typeface="Arial"/>
              <a:buChar char="•"/>
              <a:tabLst>
                <a:tab pos="299085" algn="l"/>
                <a:tab pos="299720" algn="l"/>
              </a:tabLst>
            </a:pPr>
            <a:r>
              <a:rPr sz="1600" b="1" spc="-5" dirty="0">
                <a:solidFill>
                  <a:srgbClr val="232729"/>
                </a:solidFill>
                <a:latin typeface="Arial"/>
                <a:cs typeface="Arial"/>
              </a:rPr>
              <a:t>Decision </a:t>
            </a:r>
            <a:r>
              <a:rPr sz="1600" b="1" spc="-25" dirty="0">
                <a:solidFill>
                  <a:srgbClr val="232729"/>
                </a:solidFill>
                <a:latin typeface="Arial"/>
                <a:cs typeface="Arial"/>
              </a:rPr>
              <a:t>Tree</a:t>
            </a:r>
            <a:r>
              <a:rPr sz="1600" b="1" spc="-15" dirty="0">
                <a:solidFill>
                  <a:srgbClr val="232729"/>
                </a:solidFill>
                <a:latin typeface="Arial"/>
                <a:cs typeface="Arial"/>
              </a:rPr>
              <a:t> </a:t>
            </a:r>
            <a:r>
              <a:rPr sz="1600" b="1" spc="-5" dirty="0">
                <a:solidFill>
                  <a:srgbClr val="232729"/>
                </a:solidFill>
                <a:latin typeface="Arial"/>
                <a:cs typeface="Arial"/>
              </a:rPr>
              <a:t>Induction</a:t>
            </a:r>
            <a:endParaRPr sz="1600">
              <a:latin typeface="Arial"/>
              <a:cs typeface="Arial"/>
            </a:endParaRPr>
          </a:p>
          <a:p>
            <a:pPr marL="299085" indent="-287020">
              <a:lnSpc>
                <a:spcPct val="100000"/>
              </a:lnSpc>
              <a:spcBef>
                <a:spcPts val="960"/>
              </a:spcBef>
              <a:buFont typeface="Arial"/>
              <a:buChar char="•"/>
              <a:tabLst>
                <a:tab pos="299085" algn="l"/>
                <a:tab pos="299720" algn="l"/>
              </a:tabLst>
            </a:pPr>
            <a:r>
              <a:rPr sz="1600" b="1" spc="-5" dirty="0">
                <a:solidFill>
                  <a:srgbClr val="232729"/>
                </a:solidFill>
                <a:latin typeface="Arial"/>
                <a:cs typeface="Arial"/>
              </a:rPr>
              <a:t>Random</a:t>
            </a:r>
            <a:r>
              <a:rPr sz="1600" b="1" spc="5" dirty="0">
                <a:solidFill>
                  <a:srgbClr val="232729"/>
                </a:solidFill>
                <a:latin typeface="Arial"/>
                <a:cs typeface="Arial"/>
              </a:rPr>
              <a:t> </a:t>
            </a:r>
            <a:r>
              <a:rPr sz="1600" b="1" spc="-5" dirty="0">
                <a:solidFill>
                  <a:srgbClr val="232729"/>
                </a:solidFill>
                <a:latin typeface="Arial"/>
                <a:cs typeface="Arial"/>
              </a:rPr>
              <a:t>Forest</a:t>
            </a:r>
            <a:endParaRPr sz="1600">
              <a:latin typeface="Arial"/>
              <a:cs typeface="Arial"/>
            </a:endParaRPr>
          </a:p>
          <a:p>
            <a:pPr marL="299085" indent="-287020">
              <a:lnSpc>
                <a:spcPct val="100000"/>
              </a:lnSpc>
              <a:spcBef>
                <a:spcPts val="960"/>
              </a:spcBef>
              <a:buFont typeface="Arial"/>
              <a:buChar char="•"/>
              <a:tabLst>
                <a:tab pos="299085" algn="l"/>
                <a:tab pos="299720" algn="l"/>
              </a:tabLst>
            </a:pPr>
            <a:r>
              <a:rPr sz="1600" b="1" spc="-10" dirty="0">
                <a:solidFill>
                  <a:srgbClr val="232729"/>
                </a:solidFill>
                <a:latin typeface="Arial"/>
                <a:cs typeface="Arial"/>
              </a:rPr>
              <a:t>Bayesian</a:t>
            </a:r>
            <a:r>
              <a:rPr sz="1600" b="1" spc="30" dirty="0">
                <a:solidFill>
                  <a:srgbClr val="232729"/>
                </a:solidFill>
                <a:latin typeface="Arial"/>
                <a:cs typeface="Arial"/>
              </a:rPr>
              <a:t> </a:t>
            </a:r>
            <a:r>
              <a:rPr sz="1600" b="1" spc="-5" dirty="0">
                <a:solidFill>
                  <a:srgbClr val="232729"/>
                </a:solidFill>
                <a:latin typeface="Arial"/>
                <a:cs typeface="Arial"/>
              </a:rPr>
              <a:t>Classification</a:t>
            </a:r>
            <a:endParaRPr sz="1600">
              <a:latin typeface="Arial"/>
              <a:cs typeface="Arial"/>
            </a:endParaRPr>
          </a:p>
          <a:p>
            <a:pPr marL="299085" indent="-287020">
              <a:lnSpc>
                <a:spcPct val="100000"/>
              </a:lnSpc>
              <a:spcBef>
                <a:spcPts val="960"/>
              </a:spcBef>
              <a:buFont typeface="Arial"/>
              <a:buChar char="•"/>
              <a:tabLst>
                <a:tab pos="299085" algn="l"/>
                <a:tab pos="299720" algn="l"/>
              </a:tabLst>
            </a:pPr>
            <a:r>
              <a:rPr sz="1600" b="1" spc="-5" dirty="0">
                <a:solidFill>
                  <a:srgbClr val="232729"/>
                </a:solidFill>
                <a:latin typeface="Arial"/>
                <a:cs typeface="Arial"/>
              </a:rPr>
              <a:t>K-Nearest</a:t>
            </a:r>
            <a:r>
              <a:rPr sz="1600" b="1" spc="5" dirty="0">
                <a:solidFill>
                  <a:srgbClr val="232729"/>
                </a:solidFill>
                <a:latin typeface="Arial"/>
                <a:cs typeface="Arial"/>
              </a:rPr>
              <a:t> </a:t>
            </a:r>
            <a:r>
              <a:rPr sz="1600" b="1" spc="-5" dirty="0">
                <a:solidFill>
                  <a:srgbClr val="232729"/>
                </a:solidFill>
                <a:latin typeface="Arial"/>
                <a:cs typeface="Arial"/>
              </a:rPr>
              <a:t>Neighbor</a:t>
            </a:r>
            <a:endParaRPr sz="1600">
              <a:latin typeface="Arial"/>
              <a:cs typeface="Arial"/>
            </a:endParaRPr>
          </a:p>
          <a:p>
            <a:pPr marL="299085" indent="-287020">
              <a:lnSpc>
                <a:spcPct val="100000"/>
              </a:lnSpc>
              <a:spcBef>
                <a:spcPts val="960"/>
              </a:spcBef>
              <a:buFont typeface="Arial"/>
              <a:buChar char="•"/>
              <a:tabLst>
                <a:tab pos="299085" algn="l"/>
                <a:tab pos="299720" algn="l"/>
              </a:tabLst>
            </a:pPr>
            <a:r>
              <a:rPr sz="1600" b="1" spc="-5" dirty="0">
                <a:solidFill>
                  <a:srgbClr val="232729"/>
                </a:solidFill>
                <a:latin typeface="Arial"/>
                <a:cs typeface="Arial"/>
              </a:rPr>
              <a:t>Neural</a:t>
            </a:r>
            <a:r>
              <a:rPr sz="1600" b="1" spc="5" dirty="0">
                <a:solidFill>
                  <a:srgbClr val="232729"/>
                </a:solidFill>
                <a:latin typeface="Arial"/>
                <a:cs typeface="Arial"/>
              </a:rPr>
              <a:t> </a:t>
            </a:r>
            <a:r>
              <a:rPr sz="1600" b="1" dirty="0">
                <a:solidFill>
                  <a:srgbClr val="232729"/>
                </a:solidFill>
                <a:latin typeface="Arial"/>
                <a:cs typeface="Arial"/>
              </a:rPr>
              <a:t>Networks</a:t>
            </a:r>
            <a:endParaRPr sz="1600">
              <a:latin typeface="Arial"/>
              <a:cs typeface="Arial"/>
            </a:endParaRPr>
          </a:p>
          <a:p>
            <a:pPr marL="299085" indent="-287020">
              <a:lnSpc>
                <a:spcPct val="100000"/>
              </a:lnSpc>
              <a:spcBef>
                <a:spcPts val="965"/>
              </a:spcBef>
              <a:buFont typeface="Arial"/>
              <a:buChar char="•"/>
              <a:tabLst>
                <a:tab pos="299085" algn="l"/>
                <a:tab pos="299720" algn="l"/>
              </a:tabLst>
            </a:pPr>
            <a:r>
              <a:rPr sz="1600" b="1" spc="-5" dirty="0">
                <a:solidFill>
                  <a:srgbClr val="232729"/>
                </a:solidFill>
                <a:latin typeface="Arial"/>
                <a:cs typeface="Arial"/>
              </a:rPr>
              <a:t>Support </a:t>
            </a:r>
            <a:r>
              <a:rPr sz="1600" b="1" spc="-20" dirty="0">
                <a:solidFill>
                  <a:srgbClr val="232729"/>
                </a:solidFill>
                <a:latin typeface="Arial"/>
                <a:cs typeface="Arial"/>
              </a:rPr>
              <a:t>Vector</a:t>
            </a:r>
            <a:r>
              <a:rPr sz="1600" b="1" spc="-15" dirty="0">
                <a:solidFill>
                  <a:srgbClr val="232729"/>
                </a:solidFill>
                <a:latin typeface="Arial"/>
                <a:cs typeface="Arial"/>
              </a:rPr>
              <a:t> </a:t>
            </a:r>
            <a:r>
              <a:rPr sz="1600" b="1" spc="-5" dirty="0">
                <a:solidFill>
                  <a:srgbClr val="232729"/>
                </a:solidFill>
                <a:latin typeface="Arial"/>
                <a:cs typeface="Arial"/>
              </a:rPr>
              <a:t>Machines</a:t>
            </a:r>
            <a:endParaRPr sz="1600">
              <a:latin typeface="Arial"/>
              <a:cs typeface="Arial"/>
            </a:endParaRPr>
          </a:p>
          <a:p>
            <a:pPr marL="299085" indent="-287020">
              <a:lnSpc>
                <a:spcPct val="100000"/>
              </a:lnSpc>
              <a:spcBef>
                <a:spcPts val="960"/>
              </a:spcBef>
              <a:buFont typeface="Arial"/>
              <a:buChar char="•"/>
              <a:tabLst>
                <a:tab pos="299085" algn="l"/>
                <a:tab pos="299720" algn="l"/>
              </a:tabLst>
            </a:pPr>
            <a:r>
              <a:rPr sz="1600" b="1" spc="-5" dirty="0">
                <a:solidFill>
                  <a:srgbClr val="232729"/>
                </a:solidFill>
                <a:latin typeface="Arial"/>
                <a:cs typeface="Arial"/>
              </a:rPr>
              <a:t>Hidden Markov</a:t>
            </a:r>
            <a:r>
              <a:rPr sz="1600" b="1" spc="5" dirty="0">
                <a:solidFill>
                  <a:srgbClr val="232729"/>
                </a:solidFill>
                <a:latin typeface="Arial"/>
                <a:cs typeface="Arial"/>
              </a:rPr>
              <a:t> </a:t>
            </a:r>
            <a:r>
              <a:rPr sz="1600" b="1" spc="-5" dirty="0">
                <a:solidFill>
                  <a:srgbClr val="232729"/>
                </a:solidFill>
                <a:latin typeface="Arial"/>
                <a:cs typeface="Arial"/>
              </a:rPr>
              <a:t>Models</a:t>
            </a:r>
            <a:endParaRPr sz="1600">
              <a:latin typeface="Arial"/>
              <a:cs typeface="Arial"/>
            </a:endParaRPr>
          </a:p>
          <a:p>
            <a:pPr marL="299085" indent="-287020">
              <a:lnSpc>
                <a:spcPct val="100000"/>
              </a:lnSpc>
              <a:spcBef>
                <a:spcPts val="960"/>
              </a:spcBef>
              <a:buFont typeface="Arial"/>
              <a:buChar char="•"/>
              <a:tabLst>
                <a:tab pos="299085" algn="l"/>
                <a:tab pos="299720" algn="l"/>
              </a:tabLst>
            </a:pPr>
            <a:r>
              <a:rPr sz="1600" b="1" spc="-5" dirty="0">
                <a:solidFill>
                  <a:srgbClr val="232729"/>
                </a:solidFill>
                <a:latin typeface="Arial"/>
                <a:cs typeface="Arial"/>
              </a:rPr>
              <a:t>Rule-based</a:t>
            </a:r>
            <a:r>
              <a:rPr sz="1600" b="1" spc="5" dirty="0">
                <a:solidFill>
                  <a:srgbClr val="232729"/>
                </a:solidFill>
                <a:latin typeface="Arial"/>
                <a:cs typeface="Arial"/>
              </a:rPr>
              <a:t> </a:t>
            </a:r>
            <a:r>
              <a:rPr sz="1600" b="1" spc="-5" dirty="0">
                <a:solidFill>
                  <a:srgbClr val="232729"/>
                </a:solidFill>
                <a:latin typeface="Arial"/>
                <a:cs typeface="Arial"/>
              </a:rPr>
              <a:t>Classifiers</a:t>
            </a:r>
            <a:endParaRPr sz="1600">
              <a:latin typeface="Arial"/>
              <a:cs typeface="Arial"/>
            </a:endParaRPr>
          </a:p>
          <a:p>
            <a:pPr marL="299085" indent="-287020">
              <a:lnSpc>
                <a:spcPct val="100000"/>
              </a:lnSpc>
              <a:spcBef>
                <a:spcPts val="960"/>
              </a:spcBef>
              <a:buFont typeface="Arial"/>
              <a:buChar char="•"/>
              <a:tabLst>
                <a:tab pos="299085" algn="l"/>
                <a:tab pos="299720" algn="l"/>
              </a:tabLst>
            </a:pPr>
            <a:r>
              <a:rPr sz="1600" b="1" spc="-5" dirty="0">
                <a:solidFill>
                  <a:srgbClr val="232729"/>
                </a:solidFill>
                <a:latin typeface="Arial"/>
                <a:cs typeface="Arial"/>
              </a:rPr>
              <a:t>Many More</a:t>
            </a:r>
            <a:r>
              <a:rPr sz="1600" b="1" spc="20" dirty="0">
                <a:solidFill>
                  <a:srgbClr val="232729"/>
                </a:solidFill>
                <a:latin typeface="Arial"/>
                <a:cs typeface="Arial"/>
              </a:rPr>
              <a:t> </a:t>
            </a:r>
            <a:r>
              <a:rPr sz="1600" b="1" spc="-5" dirty="0">
                <a:solidFill>
                  <a:srgbClr val="232729"/>
                </a:solidFill>
                <a:latin typeface="Arial"/>
                <a:cs typeface="Arial"/>
              </a:rPr>
              <a:t>….</a:t>
            </a:r>
            <a:endParaRPr sz="1600">
              <a:latin typeface="Arial"/>
              <a:cs typeface="Arial"/>
            </a:endParaRPr>
          </a:p>
          <a:p>
            <a:pPr marL="299085" indent="-287020">
              <a:lnSpc>
                <a:spcPct val="100000"/>
              </a:lnSpc>
              <a:spcBef>
                <a:spcPts val="960"/>
              </a:spcBef>
              <a:buFont typeface="Arial"/>
              <a:buChar char="•"/>
              <a:tabLst>
                <a:tab pos="299085" algn="l"/>
                <a:tab pos="299720" algn="l"/>
              </a:tabLst>
            </a:pPr>
            <a:r>
              <a:rPr sz="1600" b="1" spc="-15" dirty="0">
                <a:solidFill>
                  <a:srgbClr val="232729"/>
                </a:solidFill>
                <a:latin typeface="Arial"/>
                <a:cs typeface="Arial"/>
              </a:rPr>
              <a:t>Also </a:t>
            </a:r>
            <a:r>
              <a:rPr sz="1600" b="1" spc="-5" dirty="0">
                <a:solidFill>
                  <a:srgbClr val="232729"/>
                </a:solidFill>
                <a:latin typeface="Arial"/>
                <a:cs typeface="Arial"/>
              </a:rPr>
              <a:t>Ensemble</a:t>
            </a:r>
            <a:r>
              <a:rPr sz="1600" b="1" spc="45" dirty="0">
                <a:solidFill>
                  <a:srgbClr val="232729"/>
                </a:solidFill>
                <a:latin typeface="Arial"/>
                <a:cs typeface="Arial"/>
              </a:rPr>
              <a:t> </a:t>
            </a:r>
            <a:r>
              <a:rPr sz="1600" b="1" spc="-5" dirty="0">
                <a:solidFill>
                  <a:srgbClr val="232729"/>
                </a:solidFill>
                <a:latin typeface="Arial"/>
                <a:cs typeface="Arial"/>
              </a:rPr>
              <a:t>Methods</a:t>
            </a:r>
            <a:endParaRPr sz="1600">
              <a:latin typeface="Arial"/>
              <a:cs typeface="Arial"/>
            </a:endParaRPr>
          </a:p>
        </p:txBody>
      </p:sp>
      <p:sp>
        <p:nvSpPr>
          <p:cNvPr id="5" name="object 5"/>
          <p:cNvSpPr/>
          <p:nvPr/>
        </p:nvSpPr>
        <p:spPr>
          <a:xfrm>
            <a:off x="3104388" y="2590800"/>
            <a:ext cx="8950452" cy="304342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99965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0" y="7619"/>
            <a:ext cx="6126480" cy="6842759"/>
          </a:xfrm>
          <a:custGeom>
            <a:avLst/>
            <a:gdLst/>
            <a:ahLst/>
            <a:cxnLst/>
            <a:rect l="l" t="t" r="r" b="b"/>
            <a:pathLst>
              <a:path w="6126480" h="6842759">
                <a:moveTo>
                  <a:pt x="6126480" y="0"/>
                </a:moveTo>
                <a:lnTo>
                  <a:pt x="0" y="0"/>
                </a:lnTo>
                <a:lnTo>
                  <a:pt x="0" y="6842759"/>
                </a:lnTo>
                <a:lnTo>
                  <a:pt x="6126480" y="6842759"/>
                </a:lnTo>
                <a:lnTo>
                  <a:pt x="6126480" y="0"/>
                </a:lnTo>
                <a:close/>
              </a:path>
            </a:pathLst>
          </a:custGeom>
          <a:solidFill>
            <a:srgbClr val="F1F1F1"/>
          </a:solidFill>
        </p:spPr>
        <p:txBody>
          <a:bodyPr wrap="square" lIns="0" tIns="0" rIns="0" bIns="0" rtlCol="0"/>
          <a:lstStyle/>
          <a:p>
            <a:endParaRPr/>
          </a:p>
        </p:txBody>
      </p:sp>
      <p:sp>
        <p:nvSpPr>
          <p:cNvPr id="3" name="object 3"/>
          <p:cNvSpPr txBox="1">
            <a:spLocks/>
          </p:cNvSpPr>
          <p:nvPr/>
        </p:nvSpPr>
        <p:spPr>
          <a:xfrm>
            <a:off x="4828794" y="404875"/>
            <a:ext cx="2535555" cy="635000"/>
          </a:xfrm>
          <a:prstGeom prst="rect">
            <a:avLst/>
          </a:prstGeom>
        </p:spPr>
        <p:txBody>
          <a:bodyPr vert="horz" wrap="square" lIns="0" tIns="12065"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5" smtClean="0"/>
              <a:t>Clustering</a:t>
            </a:r>
            <a:endParaRPr lang="en-US" spc="-5" dirty="0"/>
          </a:p>
        </p:txBody>
      </p:sp>
      <p:grpSp>
        <p:nvGrpSpPr>
          <p:cNvPr id="4" name="object 4"/>
          <p:cNvGrpSpPr/>
          <p:nvPr/>
        </p:nvGrpSpPr>
        <p:grpSpPr>
          <a:xfrm>
            <a:off x="0" y="1985772"/>
            <a:ext cx="11657330" cy="4699000"/>
            <a:chOff x="0" y="1985772"/>
            <a:chExt cx="11657330" cy="4699000"/>
          </a:xfrm>
        </p:grpSpPr>
        <p:sp>
          <p:nvSpPr>
            <p:cNvPr id="5" name="object 5"/>
            <p:cNvSpPr/>
            <p:nvPr/>
          </p:nvSpPr>
          <p:spPr>
            <a:xfrm>
              <a:off x="6123432" y="1985772"/>
              <a:ext cx="5533644" cy="320344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5145023"/>
              <a:ext cx="11654155" cy="1539240"/>
            </a:xfrm>
            <a:custGeom>
              <a:avLst/>
              <a:gdLst/>
              <a:ahLst/>
              <a:cxnLst/>
              <a:rect l="l" t="t" r="r" b="b"/>
              <a:pathLst>
                <a:path w="11654155" h="1539240">
                  <a:moveTo>
                    <a:pt x="11654028" y="1155192"/>
                  </a:moveTo>
                  <a:lnTo>
                    <a:pt x="1885022" y="1155192"/>
                  </a:lnTo>
                  <a:lnTo>
                    <a:pt x="1885467" y="1154430"/>
                  </a:lnTo>
                  <a:lnTo>
                    <a:pt x="1898650" y="1131430"/>
                  </a:lnTo>
                  <a:lnTo>
                    <a:pt x="1919046" y="1090282"/>
                  </a:lnTo>
                  <a:lnTo>
                    <a:pt x="1937016" y="1047788"/>
                  </a:lnTo>
                  <a:lnTo>
                    <a:pt x="1952459" y="1004036"/>
                  </a:lnTo>
                  <a:lnTo>
                    <a:pt x="1965312" y="959129"/>
                  </a:lnTo>
                  <a:lnTo>
                    <a:pt x="1975459" y="913142"/>
                  </a:lnTo>
                  <a:lnTo>
                    <a:pt x="1982812" y="866165"/>
                  </a:lnTo>
                  <a:lnTo>
                    <a:pt x="1987296" y="818299"/>
                  </a:lnTo>
                  <a:lnTo>
                    <a:pt x="1988820" y="769620"/>
                  </a:lnTo>
                  <a:lnTo>
                    <a:pt x="1987296" y="720953"/>
                  </a:lnTo>
                  <a:lnTo>
                    <a:pt x="1982812" y="673087"/>
                  </a:lnTo>
                  <a:lnTo>
                    <a:pt x="1975459" y="626110"/>
                  </a:lnTo>
                  <a:lnTo>
                    <a:pt x="1965312" y="580123"/>
                  </a:lnTo>
                  <a:lnTo>
                    <a:pt x="1952459" y="535203"/>
                  </a:lnTo>
                  <a:lnTo>
                    <a:pt x="1937016" y="491451"/>
                  </a:lnTo>
                  <a:lnTo>
                    <a:pt x="1919046" y="448957"/>
                  </a:lnTo>
                  <a:lnTo>
                    <a:pt x="1898650" y="407809"/>
                  </a:lnTo>
                  <a:lnTo>
                    <a:pt x="1875904" y="368109"/>
                  </a:lnTo>
                  <a:lnTo>
                    <a:pt x="1850923" y="329920"/>
                  </a:lnTo>
                  <a:lnTo>
                    <a:pt x="1823796" y="293344"/>
                  </a:lnTo>
                  <a:lnTo>
                    <a:pt x="1794586" y="258483"/>
                  </a:lnTo>
                  <a:lnTo>
                    <a:pt x="1763407" y="225412"/>
                  </a:lnTo>
                  <a:lnTo>
                    <a:pt x="1730336" y="194233"/>
                  </a:lnTo>
                  <a:lnTo>
                    <a:pt x="1695475" y="165023"/>
                  </a:lnTo>
                  <a:lnTo>
                    <a:pt x="1658899" y="137896"/>
                  </a:lnTo>
                  <a:lnTo>
                    <a:pt x="1620710" y="112915"/>
                  </a:lnTo>
                  <a:lnTo>
                    <a:pt x="1604010" y="103352"/>
                  </a:lnTo>
                  <a:lnTo>
                    <a:pt x="1604010" y="769620"/>
                  </a:lnTo>
                  <a:lnTo>
                    <a:pt x="1601000" y="817892"/>
                  </a:lnTo>
                  <a:lnTo>
                    <a:pt x="1592249" y="864374"/>
                  </a:lnTo>
                  <a:lnTo>
                    <a:pt x="1578089" y="908710"/>
                  </a:lnTo>
                  <a:lnTo>
                    <a:pt x="1558912" y="950531"/>
                  </a:lnTo>
                  <a:lnTo>
                    <a:pt x="1535049" y="989469"/>
                  </a:lnTo>
                  <a:lnTo>
                    <a:pt x="1506867" y="1025194"/>
                  </a:lnTo>
                  <a:lnTo>
                    <a:pt x="1474736" y="1057313"/>
                  </a:lnTo>
                  <a:lnTo>
                    <a:pt x="1439024" y="1085494"/>
                  </a:lnTo>
                  <a:lnTo>
                    <a:pt x="1400073" y="1109345"/>
                  </a:lnTo>
                  <a:lnTo>
                    <a:pt x="1358252" y="1128534"/>
                  </a:lnTo>
                  <a:lnTo>
                    <a:pt x="1313929" y="1142682"/>
                  </a:lnTo>
                  <a:lnTo>
                    <a:pt x="1267447" y="1151432"/>
                  </a:lnTo>
                  <a:lnTo>
                    <a:pt x="1219200" y="1154430"/>
                  </a:lnTo>
                  <a:lnTo>
                    <a:pt x="1170927" y="1151432"/>
                  </a:lnTo>
                  <a:lnTo>
                    <a:pt x="1124445" y="1142682"/>
                  </a:lnTo>
                  <a:lnTo>
                    <a:pt x="1080109" y="1128534"/>
                  </a:lnTo>
                  <a:lnTo>
                    <a:pt x="1038288" y="1109345"/>
                  </a:lnTo>
                  <a:lnTo>
                    <a:pt x="999350" y="1085494"/>
                  </a:lnTo>
                  <a:lnTo>
                    <a:pt x="963625" y="1057313"/>
                  </a:lnTo>
                  <a:lnTo>
                    <a:pt x="931506" y="1025194"/>
                  </a:lnTo>
                  <a:lnTo>
                    <a:pt x="903325" y="989469"/>
                  </a:lnTo>
                  <a:lnTo>
                    <a:pt x="879475" y="950531"/>
                  </a:lnTo>
                  <a:lnTo>
                    <a:pt x="860285" y="908710"/>
                  </a:lnTo>
                  <a:lnTo>
                    <a:pt x="846137" y="864374"/>
                  </a:lnTo>
                  <a:lnTo>
                    <a:pt x="837387" y="817892"/>
                  </a:lnTo>
                  <a:lnTo>
                    <a:pt x="834390" y="769620"/>
                  </a:lnTo>
                  <a:lnTo>
                    <a:pt x="837387" y="721360"/>
                  </a:lnTo>
                  <a:lnTo>
                    <a:pt x="846137" y="674878"/>
                  </a:lnTo>
                  <a:lnTo>
                    <a:pt x="860285" y="630542"/>
                  </a:lnTo>
                  <a:lnTo>
                    <a:pt x="879475" y="588721"/>
                  </a:lnTo>
                  <a:lnTo>
                    <a:pt x="903325" y="549783"/>
                  </a:lnTo>
                  <a:lnTo>
                    <a:pt x="931506" y="514057"/>
                  </a:lnTo>
                  <a:lnTo>
                    <a:pt x="963625" y="481939"/>
                  </a:lnTo>
                  <a:lnTo>
                    <a:pt x="999350" y="453758"/>
                  </a:lnTo>
                  <a:lnTo>
                    <a:pt x="1038288" y="429907"/>
                  </a:lnTo>
                  <a:lnTo>
                    <a:pt x="1080109" y="410718"/>
                  </a:lnTo>
                  <a:lnTo>
                    <a:pt x="1124445" y="396570"/>
                  </a:lnTo>
                  <a:lnTo>
                    <a:pt x="1170927" y="387819"/>
                  </a:lnTo>
                  <a:lnTo>
                    <a:pt x="1219200" y="384810"/>
                  </a:lnTo>
                  <a:lnTo>
                    <a:pt x="1267447" y="387819"/>
                  </a:lnTo>
                  <a:lnTo>
                    <a:pt x="1313929" y="396570"/>
                  </a:lnTo>
                  <a:lnTo>
                    <a:pt x="1358252" y="410718"/>
                  </a:lnTo>
                  <a:lnTo>
                    <a:pt x="1400073" y="429907"/>
                  </a:lnTo>
                  <a:lnTo>
                    <a:pt x="1439024" y="453758"/>
                  </a:lnTo>
                  <a:lnTo>
                    <a:pt x="1474736" y="481939"/>
                  </a:lnTo>
                  <a:lnTo>
                    <a:pt x="1506867" y="514057"/>
                  </a:lnTo>
                  <a:lnTo>
                    <a:pt x="1535049" y="549783"/>
                  </a:lnTo>
                  <a:lnTo>
                    <a:pt x="1558912" y="588721"/>
                  </a:lnTo>
                  <a:lnTo>
                    <a:pt x="1578089" y="630542"/>
                  </a:lnTo>
                  <a:lnTo>
                    <a:pt x="1592249" y="674878"/>
                  </a:lnTo>
                  <a:lnTo>
                    <a:pt x="1601000" y="721360"/>
                  </a:lnTo>
                  <a:lnTo>
                    <a:pt x="1604010" y="769620"/>
                  </a:lnTo>
                  <a:lnTo>
                    <a:pt x="1604010" y="103352"/>
                  </a:lnTo>
                  <a:lnTo>
                    <a:pt x="1539862" y="69773"/>
                  </a:lnTo>
                  <a:lnTo>
                    <a:pt x="1497368" y="51803"/>
                  </a:lnTo>
                  <a:lnTo>
                    <a:pt x="1453616" y="36360"/>
                  </a:lnTo>
                  <a:lnTo>
                    <a:pt x="1408696" y="23507"/>
                  </a:lnTo>
                  <a:lnTo>
                    <a:pt x="1362710" y="13360"/>
                  </a:lnTo>
                  <a:lnTo>
                    <a:pt x="1315732" y="6007"/>
                  </a:lnTo>
                  <a:lnTo>
                    <a:pt x="1267866" y="1524"/>
                  </a:lnTo>
                  <a:lnTo>
                    <a:pt x="1219200" y="0"/>
                  </a:lnTo>
                  <a:lnTo>
                    <a:pt x="1216152" y="101"/>
                  </a:lnTo>
                  <a:lnTo>
                    <a:pt x="0" y="0"/>
                  </a:lnTo>
                  <a:lnTo>
                    <a:pt x="0" y="381000"/>
                  </a:lnTo>
                  <a:lnTo>
                    <a:pt x="555091" y="381000"/>
                  </a:lnTo>
                  <a:lnTo>
                    <a:pt x="539750" y="407809"/>
                  </a:lnTo>
                  <a:lnTo>
                    <a:pt x="519353" y="448957"/>
                  </a:lnTo>
                  <a:lnTo>
                    <a:pt x="501383" y="491451"/>
                  </a:lnTo>
                  <a:lnTo>
                    <a:pt x="485927" y="535203"/>
                  </a:lnTo>
                  <a:lnTo>
                    <a:pt x="473075" y="580123"/>
                  </a:lnTo>
                  <a:lnTo>
                    <a:pt x="462927" y="626110"/>
                  </a:lnTo>
                  <a:lnTo>
                    <a:pt x="455574" y="673087"/>
                  </a:lnTo>
                  <a:lnTo>
                    <a:pt x="451091" y="720953"/>
                  </a:lnTo>
                  <a:lnTo>
                    <a:pt x="449580" y="769620"/>
                  </a:lnTo>
                  <a:lnTo>
                    <a:pt x="451091" y="818299"/>
                  </a:lnTo>
                  <a:lnTo>
                    <a:pt x="455574" y="866165"/>
                  </a:lnTo>
                  <a:lnTo>
                    <a:pt x="462927" y="913142"/>
                  </a:lnTo>
                  <a:lnTo>
                    <a:pt x="473075" y="959129"/>
                  </a:lnTo>
                  <a:lnTo>
                    <a:pt x="485927" y="1004036"/>
                  </a:lnTo>
                  <a:lnTo>
                    <a:pt x="501383" y="1047788"/>
                  </a:lnTo>
                  <a:lnTo>
                    <a:pt x="519353" y="1090282"/>
                  </a:lnTo>
                  <a:lnTo>
                    <a:pt x="539750" y="1131430"/>
                  </a:lnTo>
                  <a:lnTo>
                    <a:pt x="562483" y="1171143"/>
                  </a:lnTo>
                  <a:lnTo>
                    <a:pt x="587463" y="1209319"/>
                  </a:lnTo>
                  <a:lnTo>
                    <a:pt x="614603" y="1245895"/>
                  </a:lnTo>
                  <a:lnTo>
                    <a:pt x="643813" y="1280756"/>
                  </a:lnTo>
                  <a:lnTo>
                    <a:pt x="674992" y="1313827"/>
                  </a:lnTo>
                  <a:lnTo>
                    <a:pt x="708063" y="1345006"/>
                  </a:lnTo>
                  <a:lnTo>
                    <a:pt x="742924" y="1374216"/>
                  </a:lnTo>
                  <a:lnTo>
                    <a:pt x="779500" y="1401356"/>
                  </a:lnTo>
                  <a:lnTo>
                    <a:pt x="817676" y="1426337"/>
                  </a:lnTo>
                  <a:lnTo>
                    <a:pt x="857389" y="1449070"/>
                  </a:lnTo>
                  <a:lnTo>
                    <a:pt x="898537" y="1469466"/>
                  </a:lnTo>
                  <a:lnTo>
                    <a:pt x="941031" y="1487436"/>
                  </a:lnTo>
                  <a:lnTo>
                    <a:pt x="984783" y="1502892"/>
                  </a:lnTo>
                  <a:lnTo>
                    <a:pt x="1029690" y="1515745"/>
                  </a:lnTo>
                  <a:lnTo>
                    <a:pt x="1075677" y="1525892"/>
                  </a:lnTo>
                  <a:lnTo>
                    <a:pt x="1122654" y="1533245"/>
                  </a:lnTo>
                  <a:lnTo>
                    <a:pt x="1170520" y="1537728"/>
                  </a:lnTo>
                  <a:lnTo>
                    <a:pt x="1219200" y="1539240"/>
                  </a:lnTo>
                  <a:lnTo>
                    <a:pt x="1267866" y="1537728"/>
                  </a:lnTo>
                  <a:lnTo>
                    <a:pt x="1267993" y="1537716"/>
                  </a:lnTo>
                  <a:lnTo>
                    <a:pt x="11654028" y="1537716"/>
                  </a:lnTo>
                  <a:lnTo>
                    <a:pt x="11654028" y="1155192"/>
                  </a:lnTo>
                  <a:close/>
                </a:path>
              </a:pathLst>
            </a:custGeom>
            <a:solidFill>
              <a:srgbClr val="001F5F"/>
            </a:solidFill>
          </p:spPr>
          <p:txBody>
            <a:bodyPr wrap="square" lIns="0" tIns="0" rIns="0" bIns="0" rtlCol="0"/>
            <a:lstStyle/>
            <a:p>
              <a:endParaRPr/>
            </a:p>
          </p:txBody>
        </p:sp>
      </p:grpSp>
      <p:sp>
        <p:nvSpPr>
          <p:cNvPr id="7" name="object 7"/>
          <p:cNvSpPr txBox="1"/>
          <p:nvPr/>
        </p:nvSpPr>
        <p:spPr>
          <a:xfrm>
            <a:off x="539292" y="2299842"/>
            <a:ext cx="4801235" cy="1732280"/>
          </a:xfrm>
          <a:prstGeom prst="rect">
            <a:avLst/>
          </a:prstGeom>
        </p:spPr>
        <p:txBody>
          <a:bodyPr vert="horz" wrap="square" lIns="0" tIns="12065" rIns="0" bIns="0" rtlCol="0">
            <a:spAutoFit/>
          </a:bodyPr>
          <a:lstStyle/>
          <a:p>
            <a:pPr marL="12700" marR="5080">
              <a:lnSpc>
                <a:spcPct val="100000"/>
              </a:lnSpc>
              <a:spcBef>
                <a:spcPts val="95"/>
              </a:spcBef>
            </a:pPr>
            <a:r>
              <a:rPr sz="1600" b="1" spc="-5" dirty="0">
                <a:latin typeface="Arial"/>
                <a:cs typeface="Arial"/>
              </a:rPr>
              <a:t>Clustering </a:t>
            </a:r>
            <a:r>
              <a:rPr sz="1600" spc="-5" dirty="0">
                <a:latin typeface="Arial"/>
                <a:cs typeface="Arial"/>
              </a:rPr>
              <a:t>is a method of unsupervised learning and  is a common technique for statistical </a:t>
            </a:r>
            <a:r>
              <a:rPr sz="1600" b="1" spc="-5" dirty="0">
                <a:latin typeface="Arial"/>
                <a:cs typeface="Arial"/>
              </a:rPr>
              <a:t>data </a:t>
            </a:r>
            <a:r>
              <a:rPr sz="1600" spc="-5" dirty="0">
                <a:latin typeface="Arial"/>
                <a:cs typeface="Arial"/>
              </a:rPr>
              <a:t>analysis  used </a:t>
            </a:r>
            <a:r>
              <a:rPr sz="1600" dirty="0">
                <a:latin typeface="Arial"/>
                <a:cs typeface="Arial"/>
              </a:rPr>
              <a:t>in </a:t>
            </a:r>
            <a:r>
              <a:rPr sz="1600" spc="-5" dirty="0">
                <a:latin typeface="Arial"/>
                <a:cs typeface="Arial"/>
              </a:rPr>
              <a:t>many</a:t>
            </a:r>
            <a:r>
              <a:rPr sz="1600" spc="-10" dirty="0">
                <a:latin typeface="Arial"/>
                <a:cs typeface="Arial"/>
              </a:rPr>
              <a:t> </a:t>
            </a:r>
            <a:r>
              <a:rPr sz="1600" dirty="0">
                <a:latin typeface="Arial"/>
                <a:cs typeface="Arial"/>
              </a:rPr>
              <a:t>fields.</a:t>
            </a:r>
            <a:endParaRPr sz="1600">
              <a:latin typeface="Arial"/>
              <a:cs typeface="Arial"/>
            </a:endParaRPr>
          </a:p>
          <a:p>
            <a:pPr marL="12700" marR="69850">
              <a:lnSpc>
                <a:spcPct val="100000"/>
              </a:lnSpc>
            </a:pPr>
            <a:r>
              <a:rPr sz="1600" spc="-5" dirty="0">
                <a:latin typeface="Arial"/>
                <a:cs typeface="Arial"/>
              </a:rPr>
              <a:t>In </a:t>
            </a:r>
            <a:r>
              <a:rPr sz="1600" b="1" spc="-5" dirty="0">
                <a:latin typeface="Arial"/>
                <a:cs typeface="Arial"/>
              </a:rPr>
              <a:t>Data </a:t>
            </a:r>
            <a:r>
              <a:rPr sz="1600" spc="-5" dirty="0">
                <a:latin typeface="Arial"/>
                <a:cs typeface="Arial"/>
              </a:rPr>
              <a:t>Science, </a:t>
            </a:r>
            <a:r>
              <a:rPr sz="1600" spc="-15" dirty="0">
                <a:latin typeface="Arial"/>
                <a:cs typeface="Arial"/>
              </a:rPr>
              <a:t>we </a:t>
            </a:r>
            <a:r>
              <a:rPr sz="1600" spc="-5" dirty="0">
                <a:latin typeface="Arial"/>
                <a:cs typeface="Arial"/>
              </a:rPr>
              <a:t>can use </a:t>
            </a:r>
            <a:r>
              <a:rPr sz="1600" b="1" spc="-5" dirty="0">
                <a:latin typeface="Arial"/>
                <a:cs typeface="Arial"/>
              </a:rPr>
              <a:t>clustering </a:t>
            </a:r>
            <a:r>
              <a:rPr sz="1600" spc="-5" dirty="0">
                <a:latin typeface="Arial"/>
                <a:cs typeface="Arial"/>
              </a:rPr>
              <a:t>analysis to  gain some valuable insights from our </a:t>
            </a:r>
            <a:r>
              <a:rPr sz="1600" b="1" spc="-5" dirty="0">
                <a:latin typeface="Arial"/>
                <a:cs typeface="Arial"/>
              </a:rPr>
              <a:t>data </a:t>
            </a:r>
            <a:r>
              <a:rPr sz="1600" spc="-5" dirty="0">
                <a:latin typeface="Arial"/>
                <a:cs typeface="Arial"/>
              </a:rPr>
              <a:t>by seeing  </a:t>
            </a:r>
            <a:r>
              <a:rPr sz="1600" spc="-10" dirty="0">
                <a:latin typeface="Arial"/>
                <a:cs typeface="Arial"/>
              </a:rPr>
              <a:t>what </a:t>
            </a:r>
            <a:r>
              <a:rPr sz="1600" spc="-5" dirty="0">
                <a:latin typeface="Arial"/>
                <a:cs typeface="Arial"/>
              </a:rPr>
              <a:t>groups the </a:t>
            </a:r>
            <a:r>
              <a:rPr sz="1600" b="1" spc="-5" dirty="0">
                <a:latin typeface="Arial"/>
                <a:cs typeface="Arial"/>
              </a:rPr>
              <a:t>data </a:t>
            </a:r>
            <a:r>
              <a:rPr sz="1600" spc="-5" dirty="0">
                <a:latin typeface="Arial"/>
                <a:cs typeface="Arial"/>
              </a:rPr>
              <a:t>points fall into </a:t>
            </a:r>
            <a:r>
              <a:rPr sz="1600" spc="-10" dirty="0">
                <a:latin typeface="Arial"/>
                <a:cs typeface="Arial"/>
              </a:rPr>
              <a:t>when </a:t>
            </a:r>
            <a:r>
              <a:rPr sz="1600" spc="-15" dirty="0">
                <a:latin typeface="Arial"/>
                <a:cs typeface="Arial"/>
              </a:rPr>
              <a:t>we </a:t>
            </a:r>
            <a:r>
              <a:rPr sz="1600" spc="-5" dirty="0">
                <a:latin typeface="Arial"/>
                <a:cs typeface="Arial"/>
              </a:rPr>
              <a:t>apply  a </a:t>
            </a:r>
            <a:r>
              <a:rPr sz="1600" b="1" spc="-5" dirty="0">
                <a:latin typeface="Arial"/>
                <a:cs typeface="Arial"/>
              </a:rPr>
              <a:t>clustering</a:t>
            </a:r>
            <a:r>
              <a:rPr sz="1600" b="1" spc="30" dirty="0">
                <a:latin typeface="Arial"/>
                <a:cs typeface="Arial"/>
              </a:rPr>
              <a:t> </a:t>
            </a:r>
            <a:r>
              <a:rPr sz="1600" spc="-5" dirty="0">
                <a:latin typeface="Arial"/>
                <a:cs typeface="Arial"/>
              </a:rPr>
              <a:t>algorithm.</a:t>
            </a:r>
            <a:endParaRPr sz="1600">
              <a:latin typeface="Arial"/>
              <a:cs typeface="Arial"/>
            </a:endParaRPr>
          </a:p>
        </p:txBody>
      </p:sp>
    </p:spTree>
    <p:extLst>
      <p:ext uri="{BB962C8B-B14F-4D97-AF65-F5344CB8AC3E}">
        <p14:creationId xmlns:p14="http://schemas.microsoft.com/office/powerpoint/2010/main" val="2094098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1740006" y="6382814"/>
            <a:ext cx="226060" cy="226695"/>
          </a:xfrm>
          <a:prstGeom prst="rect">
            <a:avLst/>
          </a:prstGeom>
        </p:spPr>
        <p:txBody>
          <a:bodyPr vert="horz" wrap="square" lIns="0" tIns="0" rIns="0" bIns="0" rtlCol="0">
            <a:spAutoFit/>
          </a:bodyPr>
          <a:lstStyle/>
          <a:p>
            <a:pPr>
              <a:lnSpc>
                <a:spcPts val="1764"/>
              </a:lnSpc>
            </a:pPr>
            <a:r>
              <a:rPr sz="1600" b="1" spc="-5" dirty="0">
                <a:solidFill>
                  <a:srgbClr val="001F5F"/>
                </a:solidFill>
                <a:latin typeface="Arial"/>
                <a:cs typeface="Arial"/>
              </a:rPr>
              <a:t>48</a:t>
            </a:r>
            <a:endParaRPr sz="1600">
              <a:latin typeface="Arial"/>
              <a:cs typeface="Arial"/>
            </a:endParaRPr>
          </a:p>
        </p:txBody>
      </p:sp>
      <p:sp>
        <p:nvSpPr>
          <p:cNvPr id="3" name="object 3"/>
          <p:cNvSpPr/>
          <p:nvPr/>
        </p:nvSpPr>
        <p:spPr>
          <a:xfrm>
            <a:off x="0" y="7619"/>
            <a:ext cx="12192000" cy="6842759"/>
          </a:xfrm>
          <a:custGeom>
            <a:avLst/>
            <a:gdLst/>
            <a:ahLst/>
            <a:cxnLst/>
            <a:rect l="l" t="t" r="r" b="b"/>
            <a:pathLst>
              <a:path w="12192000" h="6842759">
                <a:moveTo>
                  <a:pt x="12192000" y="0"/>
                </a:moveTo>
                <a:lnTo>
                  <a:pt x="0" y="0"/>
                </a:lnTo>
                <a:lnTo>
                  <a:pt x="0" y="6842759"/>
                </a:lnTo>
                <a:lnTo>
                  <a:pt x="12192000" y="6842759"/>
                </a:lnTo>
                <a:lnTo>
                  <a:pt x="12192000" y="0"/>
                </a:lnTo>
                <a:close/>
              </a:path>
            </a:pathLst>
          </a:custGeom>
          <a:solidFill>
            <a:srgbClr val="F1F1F1"/>
          </a:solidFill>
        </p:spPr>
        <p:txBody>
          <a:bodyPr wrap="square" lIns="0" tIns="0" rIns="0" bIns="0" rtlCol="0"/>
          <a:lstStyle/>
          <a:p>
            <a:endParaRPr/>
          </a:p>
        </p:txBody>
      </p:sp>
      <p:sp>
        <p:nvSpPr>
          <p:cNvPr id="4" name="object 4"/>
          <p:cNvSpPr txBox="1">
            <a:spLocks/>
          </p:cNvSpPr>
          <p:nvPr/>
        </p:nvSpPr>
        <p:spPr>
          <a:xfrm>
            <a:off x="1864232" y="404875"/>
            <a:ext cx="8752308" cy="689291"/>
          </a:xfrm>
          <a:prstGeom prst="rect">
            <a:avLst/>
          </a:prstGeom>
        </p:spPr>
        <p:txBody>
          <a:bodyPr vert="horz" wrap="square" lIns="0" tIns="12065"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5" dirty="0" smtClean="0"/>
              <a:t>Clustering: different techniques</a:t>
            </a:r>
            <a:r>
              <a:rPr lang="en-US" spc="45" dirty="0" smtClean="0"/>
              <a:t> </a:t>
            </a:r>
            <a:r>
              <a:rPr lang="en-US" dirty="0" smtClean="0"/>
              <a:t>(1)</a:t>
            </a:r>
            <a:endParaRPr lang="en-US" dirty="0"/>
          </a:p>
        </p:txBody>
      </p:sp>
      <p:grpSp>
        <p:nvGrpSpPr>
          <p:cNvPr id="5" name="object 5"/>
          <p:cNvGrpSpPr/>
          <p:nvPr/>
        </p:nvGrpSpPr>
        <p:grpSpPr>
          <a:xfrm>
            <a:off x="7960614" y="1202436"/>
            <a:ext cx="1972310" cy="5279390"/>
            <a:chOff x="7960614" y="1202436"/>
            <a:chExt cx="1972310" cy="5279390"/>
          </a:xfrm>
        </p:grpSpPr>
        <p:sp>
          <p:nvSpPr>
            <p:cNvPr id="6" name="object 6"/>
            <p:cNvSpPr/>
            <p:nvPr/>
          </p:nvSpPr>
          <p:spPr>
            <a:xfrm>
              <a:off x="7960614" y="3652481"/>
              <a:ext cx="1972233" cy="200065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8339328" y="1202436"/>
              <a:ext cx="1341120" cy="133502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8293608" y="2560319"/>
              <a:ext cx="1307592" cy="1446275"/>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8391144" y="5195315"/>
              <a:ext cx="1479803" cy="1286256"/>
            </a:xfrm>
            <a:prstGeom prst="rect">
              <a:avLst/>
            </a:prstGeom>
            <a:blipFill>
              <a:blip r:embed="rId5" cstate="print"/>
              <a:stretch>
                <a:fillRect/>
              </a:stretch>
            </a:blipFill>
          </p:spPr>
          <p:txBody>
            <a:bodyPr wrap="square" lIns="0" tIns="0" rIns="0" bIns="0" rtlCol="0"/>
            <a:lstStyle/>
            <a:p>
              <a:endParaRPr/>
            </a:p>
          </p:txBody>
        </p:sp>
      </p:grpSp>
      <p:sp>
        <p:nvSpPr>
          <p:cNvPr id="10" name="object 10"/>
          <p:cNvSpPr txBox="1"/>
          <p:nvPr/>
        </p:nvSpPr>
        <p:spPr>
          <a:xfrm>
            <a:off x="400304" y="1270483"/>
            <a:ext cx="7489190" cy="2071370"/>
          </a:xfrm>
          <a:prstGeom prst="rect">
            <a:avLst/>
          </a:prstGeom>
        </p:spPr>
        <p:txBody>
          <a:bodyPr vert="horz" wrap="square" lIns="0" tIns="55244" rIns="0" bIns="0" rtlCol="0">
            <a:spAutoFit/>
          </a:bodyPr>
          <a:lstStyle/>
          <a:p>
            <a:pPr marL="241300" indent="-229235">
              <a:lnSpc>
                <a:spcPct val="100000"/>
              </a:lnSpc>
              <a:spcBef>
                <a:spcPts val="434"/>
              </a:spcBef>
              <a:buChar char="•"/>
              <a:tabLst>
                <a:tab pos="241300" algn="l"/>
                <a:tab pos="241935" algn="l"/>
              </a:tabLst>
            </a:pPr>
            <a:r>
              <a:rPr sz="1400" u="heavy" dirty="0">
                <a:solidFill>
                  <a:srgbClr val="FF0000"/>
                </a:solidFill>
                <a:uFill>
                  <a:solidFill>
                    <a:srgbClr val="FF0000"/>
                  </a:solidFill>
                </a:uFill>
                <a:latin typeface="Arial"/>
                <a:cs typeface="Arial"/>
              </a:rPr>
              <a:t>Partitioning</a:t>
            </a:r>
            <a:r>
              <a:rPr sz="1400" u="heavy" spc="-50" dirty="0">
                <a:solidFill>
                  <a:srgbClr val="FF0000"/>
                </a:solidFill>
                <a:uFill>
                  <a:solidFill>
                    <a:srgbClr val="FF0000"/>
                  </a:solidFill>
                </a:uFill>
                <a:latin typeface="Arial"/>
                <a:cs typeface="Arial"/>
              </a:rPr>
              <a:t> </a:t>
            </a:r>
            <a:r>
              <a:rPr sz="1400" u="heavy" dirty="0">
                <a:solidFill>
                  <a:srgbClr val="FF0000"/>
                </a:solidFill>
                <a:uFill>
                  <a:solidFill>
                    <a:srgbClr val="FF0000"/>
                  </a:solidFill>
                </a:uFill>
                <a:latin typeface="Arial"/>
                <a:cs typeface="Arial"/>
              </a:rPr>
              <a:t>approach</a:t>
            </a:r>
            <a:r>
              <a:rPr sz="1400" dirty="0">
                <a:solidFill>
                  <a:srgbClr val="FF0000"/>
                </a:solidFill>
                <a:latin typeface="Arial"/>
                <a:cs typeface="Arial"/>
              </a:rPr>
              <a:t>:</a:t>
            </a:r>
            <a:endParaRPr sz="1400">
              <a:latin typeface="Arial"/>
              <a:cs typeface="Arial"/>
            </a:endParaRPr>
          </a:p>
          <a:p>
            <a:pPr marL="698500" marR="5080" lvl="1" indent="-228600">
              <a:lnSpc>
                <a:spcPts val="1510"/>
              </a:lnSpc>
              <a:spcBef>
                <a:spcPts val="525"/>
              </a:spcBef>
              <a:buChar char="•"/>
              <a:tabLst>
                <a:tab pos="698500" algn="l"/>
                <a:tab pos="699135" algn="l"/>
              </a:tabLst>
            </a:pPr>
            <a:r>
              <a:rPr sz="1400" dirty="0">
                <a:latin typeface="Arial"/>
                <a:cs typeface="Arial"/>
              </a:rPr>
              <a:t>Construct </a:t>
            </a:r>
            <a:r>
              <a:rPr sz="1400" spc="-5" dirty="0">
                <a:latin typeface="Arial"/>
                <a:cs typeface="Arial"/>
              </a:rPr>
              <a:t>various </a:t>
            </a:r>
            <a:r>
              <a:rPr sz="1400" dirty="0">
                <a:latin typeface="Arial"/>
                <a:cs typeface="Arial"/>
              </a:rPr>
              <a:t>partitions and then </a:t>
            </a:r>
            <a:r>
              <a:rPr sz="1400" spc="-5" dirty="0">
                <a:latin typeface="Arial"/>
                <a:cs typeface="Arial"/>
              </a:rPr>
              <a:t>evaluate </a:t>
            </a:r>
            <a:r>
              <a:rPr sz="1400" dirty="0">
                <a:latin typeface="Arial"/>
                <a:cs typeface="Arial"/>
              </a:rPr>
              <a:t>them by </a:t>
            </a:r>
            <a:r>
              <a:rPr sz="1400" spc="-5" dirty="0">
                <a:latin typeface="Arial"/>
                <a:cs typeface="Arial"/>
              </a:rPr>
              <a:t>some </a:t>
            </a:r>
            <a:r>
              <a:rPr sz="1400" dirty="0">
                <a:latin typeface="Arial"/>
                <a:cs typeface="Arial"/>
              </a:rPr>
              <a:t>criterion, e.g.,</a:t>
            </a:r>
            <a:r>
              <a:rPr sz="1400" spc="-210" dirty="0">
                <a:latin typeface="Arial"/>
                <a:cs typeface="Arial"/>
              </a:rPr>
              <a:t> </a:t>
            </a:r>
            <a:r>
              <a:rPr sz="1400" spc="-5" dirty="0">
                <a:latin typeface="Arial"/>
                <a:cs typeface="Arial"/>
              </a:rPr>
              <a:t>minimizing  </a:t>
            </a:r>
            <a:r>
              <a:rPr sz="1400" dirty="0">
                <a:latin typeface="Arial"/>
                <a:cs typeface="Arial"/>
              </a:rPr>
              <a:t>the sum of square</a:t>
            </a:r>
            <a:r>
              <a:rPr sz="1400" spc="-110" dirty="0">
                <a:latin typeface="Arial"/>
                <a:cs typeface="Arial"/>
              </a:rPr>
              <a:t> </a:t>
            </a:r>
            <a:r>
              <a:rPr sz="1400" dirty="0">
                <a:latin typeface="Arial"/>
                <a:cs typeface="Arial"/>
              </a:rPr>
              <a:t>errors</a:t>
            </a:r>
            <a:endParaRPr sz="1400">
              <a:latin typeface="Arial"/>
              <a:cs typeface="Arial"/>
            </a:endParaRPr>
          </a:p>
          <a:p>
            <a:pPr marL="698500" lvl="1" indent="-229235">
              <a:lnSpc>
                <a:spcPct val="100000"/>
              </a:lnSpc>
              <a:spcBef>
                <a:spcPts val="320"/>
              </a:spcBef>
              <a:buChar char="•"/>
              <a:tabLst>
                <a:tab pos="698500" algn="l"/>
                <a:tab pos="699135" algn="l"/>
              </a:tabLst>
            </a:pPr>
            <a:r>
              <a:rPr sz="1400" spc="-15" dirty="0">
                <a:latin typeface="Arial"/>
                <a:cs typeface="Arial"/>
              </a:rPr>
              <a:t>Typical </a:t>
            </a:r>
            <a:r>
              <a:rPr sz="1400" spc="-5" dirty="0">
                <a:latin typeface="Arial"/>
                <a:cs typeface="Arial"/>
              </a:rPr>
              <a:t>methods: </a:t>
            </a:r>
            <a:r>
              <a:rPr sz="1400" dirty="0">
                <a:latin typeface="Arial"/>
                <a:cs typeface="Arial"/>
              </a:rPr>
              <a:t>k-means,</a:t>
            </a:r>
            <a:r>
              <a:rPr sz="1400" spc="-80" dirty="0">
                <a:latin typeface="Arial"/>
                <a:cs typeface="Arial"/>
              </a:rPr>
              <a:t> </a:t>
            </a:r>
            <a:r>
              <a:rPr sz="1400" dirty="0">
                <a:latin typeface="Arial"/>
                <a:cs typeface="Arial"/>
              </a:rPr>
              <a:t>k-medoids</a:t>
            </a:r>
            <a:endParaRPr sz="1400">
              <a:latin typeface="Arial"/>
              <a:cs typeface="Arial"/>
            </a:endParaRPr>
          </a:p>
          <a:p>
            <a:pPr lvl="1">
              <a:lnSpc>
                <a:spcPct val="100000"/>
              </a:lnSpc>
              <a:buFont typeface="Arial"/>
              <a:buChar char="•"/>
            </a:pPr>
            <a:endParaRPr sz="1500">
              <a:latin typeface="Arial"/>
              <a:cs typeface="Arial"/>
            </a:endParaRPr>
          </a:p>
          <a:p>
            <a:pPr marL="241300" indent="-229235">
              <a:lnSpc>
                <a:spcPct val="100000"/>
              </a:lnSpc>
              <a:spcBef>
                <a:spcPts val="1120"/>
              </a:spcBef>
              <a:buChar char="•"/>
              <a:tabLst>
                <a:tab pos="241300" algn="l"/>
                <a:tab pos="241935" algn="l"/>
              </a:tabLst>
            </a:pPr>
            <a:r>
              <a:rPr sz="1400" u="heavy" dirty="0">
                <a:solidFill>
                  <a:srgbClr val="FF0000"/>
                </a:solidFill>
                <a:uFill>
                  <a:solidFill>
                    <a:srgbClr val="FF0000"/>
                  </a:solidFill>
                </a:uFill>
                <a:latin typeface="Arial"/>
                <a:cs typeface="Arial"/>
              </a:rPr>
              <a:t>Hierarchical</a:t>
            </a:r>
            <a:r>
              <a:rPr sz="1400" u="heavy" spc="-50" dirty="0">
                <a:solidFill>
                  <a:srgbClr val="FF0000"/>
                </a:solidFill>
                <a:uFill>
                  <a:solidFill>
                    <a:srgbClr val="FF0000"/>
                  </a:solidFill>
                </a:uFill>
                <a:latin typeface="Arial"/>
                <a:cs typeface="Arial"/>
              </a:rPr>
              <a:t> </a:t>
            </a:r>
            <a:r>
              <a:rPr sz="1400" u="heavy" dirty="0">
                <a:solidFill>
                  <a:srgbClr val="FF0000"/>
                </a:solidFill>
                <a:uFill>
                  <a:solidFill>
                    <a:srgbClr val="FF0000"/>
                  </a:solidFill>
                </a:uFill>
                <a:latin typeface="Arial"/>
                <a:cs typeface="Arial"/>
              </a:rPr>
              <a:t>approach</a:t>
            </a:r>
            <a:r>
              <a:rPr sz="1400" dirty="0">
                <a:solidFill>
                  <a:srgbClr val="FF0000"/>
                </a:solidFill>
                <a:latin typeface="Arial"/>
                <a:cs typeface="Arial"/>
              </a:rPr>
              <a:t>:</a:t>
            </a:r>
            <a:endParaRPr sz="1400">
              <a:latin typeface="Arial"/>
              <a:cs typeface="Arial"/>
            </a:endParaRPr>
          </a:p>
          <a:p>
            <a:pPr marL="698500" lvl="1" indent="-229235">
              <a:lnSpc>
                <a:spcPct val="100000"/>
              </a:lnSpc>
              <a:spcBef>
                <a:spcPts val="325"/>
              </a:spcBef>
              <a:buChar char="•"/>
              <a:tabLst>
                <a:tab pos="698500" algn="l"/>
                <a:tab pos="699135" algn="l"/>
              </a:tabLst>
            </a:pPr>
            <a:r>
              <a:rPr sz="1400" dirty="0">
                <a:latin typeface="Arial"/>
                <a:cs typeface="Arial"/>
              </a:rPr>
              <a:t>Create</a:t>
            </a:r>
            <a:r>
              <a:rPr sz="1400" spc="-30" dirty="0">
                <a:latin typeface="Arial"/>
                <a:cs typeface="Arial"/>
              </a:rPr>
              <a:t> </a:t>
            </a:r>
            <a:r>
              <a:rPr sz="1400" dirty="0">
                <a:latin typeface="Arial"/>
                <a:cs typeface="Arial"/>
              </a:rPr>
              <a:t>a</a:t>
            </a:r>
            <a:r>
              <a:rPr sz="1400" spc="-10" dirty="0">
                <a:latin typeface="Arial"/>
                <a:cs typeface="Arial"/>
              </a:rPr>
              <a:t> </a:t>
            </a:r>
            <a:r>
              <a:rPr sz="1400" dirty="0">
                <a:latin typeface="Arial"/>
                <a:cs typeface="Arial"/>
              </a:rPr>
              <a:t>hierarchical</a:t>
            </a:r>
            <a:r>
              <a:rPr sz="1400" spc="-45" dirty="0">
                <a:latin typeface="Arial"/>
                <a:cs typeface="Arial"/>
              </a:rPr>
              <a:t> </a:t>
            </a:r>
            <a:r>
              <a:rPr sz="1400" dirty="0">
                <a:latin typeface="Arial"/>
                <a:cs typeface="Arial"/>
              </a:rPr>
              <a:t>decomposition</a:t>
            </a:r>
            <a:r>
              <a:rPr sz="1400" spc="-45" dirty="0">
                <a:latin typeface="Arial"/>
                <a:cs typeface="Arial"/>
              </a:rPr>
              <a:t> </a:t>
            </a:r>
            <a:r>
              <a:rPr sz="1400" dirty="0">
                <a:latin typeface="Arial"/>
                <a:cs typeface="Arial"/>
              </a:rPr>
              <a:t>of</a:t>
            </a:r>
            <a:r>
              <a:rPr sz="1400" spc="-15" dirty="0">
                <a:latin typeface="Arial"/>
                <a:cs typeface="Arial"/>
              </a:rPr>
              <a:t> </a:t>
            </a:r>
            <a:r>
              <a:rPr sz="1400" dirty="0">
                <a:latin typeface="Arial"/>
                <a:cs typeface="Arial"/>
              </a:rPr>
              <a:t>the</a:t>
            </a:r>
            <a:r>
              <a:rPr sz="1400" spc="-30" dirty="0">
                <a:latin typeface="Arial"/>
                <a:cs typeface="Arial"/>
              </a:rPr>
              <a:t> </a:t>
            </a:r>
            <a:r>
              <a:rPr sz="1400" dirty="0">
                <a:latin typeface="Arial"/>
                <a:cs typeface="Arial"/>
              </a:rPr>
              <a:t>set</a:t>
            </a:r>
            <a:r>
              <a:rPr sz="1400" spc="-15" dirty="0">
                <a:latin typeface="Arial"/>
                <a:cs typeface="Arial"/>
              </a:rPr>
              <a:t> </a:t>
            </a:r>
            <a:r>
              <a:rPr sz="1400" dirty="0">
                <a:latin typeface="Arial"/>
                <a:cs typeface="Arial"/>
              </a:rPr>
              <a:t>of</a:t>
            </a:r>
            <a:r>
              <a:rPr sz="1400" spc="-15" dirty="0">
                <a:latin typeface="Arial"/>
                <a:cs typeface="Arial"/>
              </a:rPr>
              <a:t> </a:t>
            </a:r>
            <a:r>
              <a:rPr sz="1400" dirty="0">
                <a:latin typeface="Arial"/>
                <a:cs typeface="Arial"/>
              </a:rPr>
              <a:t>data</a:t>
            </a:r>
            <a:r>
              <a:rPr sz="1400" spc="-30" dirty="0">
                <a:latin typeface="Arial"/>
                <a:cs typeface="Arial"/>
              </a:rPr>
              <a:t> </a:t>
            </a:r>
            <a:r>
              <a:rPr sz="1400" dirty="0">
                <a:latin typeface="Arial"/>
                <a:cs typeface="Arial"/>
              </a:rPr>
              <a:t>(or</a:t>
            </a:r>
            <a:r>
              <a:rPr sz="1400" spc="-20" dirty="0">
                <a:latin typeface="Arial"/>
                <a:cs typeface="Arial"/>
              </a:rPr>
              <a:t> </a:t>
            </a:r>
            <a:r>
              <a:rPr sz="1400" dirty="0">
                <a:latin typeface="Arial"/>
                <a:cs typeface="Arial"/>
              </a:rPr>
              <a:t>objects)</a:t>
            </a:r>
            <a:r>
              <a:rPr sz="1400" spc="-45" dirty="0">
                <a:latin typeface="Arial"/>
                <a:cs typeface="Arial"/>
              </a:rPr>
              <a:t> </a:t>
            </a:r>
            <a:r>
              <a:rPr sz="1400" dirty="0">
                <a:latin typeface="Arial"/>
                <a:cs typeface="Arial"/>
              </a:rPr>
              <a:t>using</a:t>
            </a:r>
            <a:r>
              <a:rPr sz="1400" spc="-30" dirty="0">
                <a:latin typeface="Arial"/>
                <a:cs typeface="Arial"/>
              </a:rPr>
              <a:t> </a:t>
            </a:r>
            <a:r>
              <a:rPr sz="1400" spc="-5" dirty="0">
                <a:latin typeface="Arial"/>
                <a:cs typeface="Arial"/>
              </a:rPr>
              <a:t>some</a:t>
            </a:r>
            <a:r>
              <a:rPr sz="1400" spc="-20" dirty="0">
                <a:latin typeface="Arial"/>
                <a:cs typeface="Arial"/>
              </a:rPr>
              <a:t> </a:t>
            </a:r>
            <a:r>
              <a:rPr sz="1400" dirty="0">
                <a:latin typeface="Arial"/>
                <a:cs typeface="Arial"/>
              </a:rPr>
              <a:t>criterion</a:t>
            </a:r>
            <a:endParaRPr sz="1400">
              <a:latin typeface="Arial"/>
              <a:cs typeface="Arial"/>
            </a:endParaRPr>
          </a:p>
          <a:p>
            <a:pPr marL="698500" lvl="1" indent="-229235">
              <a:lnSpc>
                <a:spcPct val="100000"/>
              </a:lnSpc>
              <a:spcBef>
                <a:spcPts val="335"/>
              </a:spcBef>
              <a:buChar char="•"/>
              <a:tabLst>
                <a:tab pos="698500" algn="l"/>
                <a:tab pos="699135" algn="l"/>
              </a:tabLst>
            </a:pPr>
            <a:r>
              <a:rPr sz="1400" spc="-15" dirty="0">
                <a:latin typeface="Arial"/>
                <a:cs typeface="Arial"/>
              </a:rPr>
              <a:t>Typical </a:t>
            </a:r>
            <a:r>
              <a:rPr sz="1400" spc="-5" dirty="0">
                <a:latin typeface="Arial"/>
                <a:cs typeface="Arial"/>
              </a:rPr>
              <a:t>methods: </a:t>
            </a:r>
            <a:r>
              <a:rPr sz="1400" dirty="0">
                <a:latin typeface="Arial"/>
                <a:cs typeface="Arial"/>
              </a:rPr>
              <a:t>Diana, Agnes,</a:t>
            </a:r>
            <a:r>
              <a:rPr sz="1400" spc="-160" dirty="0">
                <a:latin typeface="Arial"/>
                <a:cs typeface="Arial"/>
              </a:rPr>
              <a:t> </a:t>
            </a:r>
            <a:r>
              <a:rPr sz="1400" spc="-5" dirty="0">
                <a:latin typeface="Arial"/>
                <a:cs typeface="Arial"/>
              </a:rPr>
              <a:t>BIRCH</a:t>
            </a:r>
            <a:endParaRPr sz="1400">
              <a:latin typeface="Arial"/>
              <a:cs typeface="Arial"/>
            </a:endParaRPr>
          </a:p>
        </p:txBody>
      </p:sp>
      <p:sp>
        <p:nvSpPr>
          <p:cNvPr id="11" name="object 11"/>
          <p:cNvSpPr txBox="1"/>
          <p:nvPr/>
        </p:nvSpPr>
        <p:spPr>
          <a:xfrm>
            <a:off x="400304" y="3891889"/>
            <a:ext cx="6365875" cy="535305"/>
          </a:xfrm>
          <a:prstGeom prst="rect">
            <a:avLst/>
          </a:prstGeom>
        </p:spPr>
        <p:txBody>
          <a:bodyPr vert="horz" wrap="square" lIns="0" tIns="53975" rIns="0" bIns="0" rtlCol="0">
            <a:spAutoFit/>
          </a:bodyPr>
          <a:lstStyle/>
          <a:p>
            <a:pPr marL="241300" indent="-229235">
              <a:lnSpc>
                <a:spcPct val="100000"/>
              </a:lnSpc>
              <a:spcBef>
                <a:spcPts val="425"/>
              </a:spcBef>
              <a:buChar char="•"/>
              <a:tabLst>
                <a:tab pos="241300" algn="l"/>
                <a:tab pos="241935" algn="l"/>
              </a:tabLst>
            </a:pPr>
            <a:r>
              <a:rPr sz="1400" u="heavy" spc="-5" dirty="0">
                <a:solidFill>
                  <a:srgbClr val="FF0000"/>
                </a:solidFill>
                <a:uFill>
                  <a:solidFill>
                    <a:srgbClr val="FF0000"/>
                  </a:solidFill>
                </a:uFill>
                <a:latin typeface="Arial"/>
                <a:cs typeface="Arial"/>
              </a:rPr>
              <a:t>Density-based</a:t>
            </a:r>
            <a:r>
              <a:rPr sz="1400" u="heavy" spc="-50" dirty="0">
                <a:solidFill>
                  <a:srgbClr val="FF0000"/>
                </a:solidFill>
                <a:uFill>
                  <a:solidFill>
                    <a:srgbClr val="FF0000"/>
                  </a:solidFill>
                </a:uFill>
                <a:latin typeface="Arial"/>
                <a:cs typeface="Arial"/>
              </a:rPr>
              <a:t> </a:t>
            </a:r>
            <a:r>
              <a:rPr sz="1400" u="heavy" dirty="0">
                <a:solidFill>
                  <a:srgbClr val="FF0000"/>
                </a:solidFill>
                <a:uFill>
                  <a:solidFill>
                    <a:srgbClr val="FF0000"/>
                  </a:solidFill>
                </a:uFill>
                <a:latin typeface="Arial"/>
                <a:cs typeface="Arial"/>
              </a:rPr>
              <a:t>approach</a:t>
            </a:r>
            <a:r>
              <a:rPr sz="1400" dirty="0">
                <a:solidFill>
                  <a:srgbClr val="FF0000"/>
                </a:solidFill>
                <a:latin typeface="Arial"/>
                <a:cs typeface="Arial"/>
              </a:rPr>
              <a:t>:</a:t>
            </a:r>
            <a:endParaRPr sz="1400">
              <a:latin typeface="Arial"/>
              <a:cs typeface="Arial"/>
            </a:endParaRPr>
          </a:p>
          <a:p>
            <a:pPr marL="698500" lvl="1" indent="-229235">
              <a:lnSpc>
                <a:spcPct val="100000"/>
              </a:lnSpc>
              <a:spcBef>
                <a:spcPts val="325"/>
              </a:spcBef>
              <a:buChar char="•"/>
              <a:tabLst>
                <a:tab pos="698500" algn="l"/>
                <a:tab pos="699135" algn="l"/>
              </a:tabLst>
            </a:pPr>
            <a:r>
              <a:rPr sz="1400" dirty="0">
                <a:latin typeface="Arial"/>
                <a:cs typeface="Arial"/>
              </a:rPr>
              <a:t>Based on </a:t>
            </a:r>
            <a:r>
              <a:rPr sz="1400" spc="-5" dirty="0">
                <a:latin typeface="Arial"/>
                <a:cs typeface="Arial"/>
              </a:rPr>
              <a:t>connectivity </a:t>
            </a:r>
            <a:r>
              <a:rPr sz="1400" dirty="0">
                <a:latin typeface="Arial"/>
                <a:cs typeface="Arial"/>
              </a:rPr>
              <a:t>and density </a:t>
            </a:r>
            <a:r>
              <a:rPr sz="1400" spc="-5" dirty="0">
                <a:latin typeface="Arial"/>
                <a:cs typeface="Arial"/>
              </a:rPr>
              <a:t>functions. </a:t>
            </a:r>
            <a:r>
              <a:rPr sz="1400" spc="-15" dirty="0">
                <a:latin typeface="Arial"/>
                <a:cs typeface="Arial"/>
              </a:rPr>
              <a:t>Typical </a:t>
            </a:r>
            <a:r>
              <a:rPr sz="1400" dirty="0">
                <a:latin typeface="Arial"/>
                <a:cs typeface="Arial"/>
              </a:rPr>
              <a:t>methods:</a:t>
            </a:r>
            <a:r>
              <a:rPr sz="1400" spc="-150" dirty="0">
                <a:latin typeface="Arial"/>
                <a:cs typeface="Arial"/>
              </a:rPr>
              <a:t> </a:t>
            </a:r>
            <a:r>
              <a:rPr sz="1400" spc="-5" dirty="0">
                <a:latin typeface="Arial"/>
                <a:cs typeface="Arial"/>
              </a:rPr>
              <a:t>DBSACN</a:t>
            </a:r>
            <a:endParaRPr sz="1400">
              <a:latin typeface="Arial"/>
              <a:cs typeface="Arial"/>
            </a:endParaRPr>
          </a:p>
        </p:txBody>
      </p:sp>
      <p:sp>
        <p:nvSpPr>
          <p:cNvPr id="12" name="object 12"/>
          <p:cNvSpPr txBox="1"/>
          <p:nvPr/>
        </p:nvSpPr>
        <p:spPr>
          <a:xfrm>
            <a:off x="400304" y="5233517"/>
            <a:ext cx="6324600" cy="534670"/>
          </a:xfrm>
          <a:prstGeom prst="rect">
            <a:avLst/>
          </a:prstGeom>
        </p:spPr>
        <p:txBody>
          <a:bodyPr vert="horz" wrap="square" lIns="0" tIns="53340" rIns="0" bIns="0" rtlCol="0">
            <a:spAutoFit/>
          </a:bodyPr>
          <a:lstStyle/>
          <a:p>
            <a:pPr marL="241300" indent="-229235">
              <a:lnSpc>
                <a:spcPct val="100000"/>
              </a:lnSpc>
              <a:spcBef>
                <a:spcPts val="420"/>
              </a:spcBef>
              <a:buChar char="•"/>
              <a:tabLst>
                <a:tab pos="241300" algn="l"/>
                <a:tab pos="241935" algn="l"/>
              </a:tabLst>
            </a:pPr>
            <a:r>
              <a:rPr sz="1400" u="heavy" spc="-5" dirty="0">
                <a:solidFill>
                  <a:srgbClr val="FF0000"/>
                </a:solidFill>
                <a:uFill>
                  <a:solidFill>
                    <a:srgbClr val="FF0000"/>
                  </a:solidFill>
                </a:uFill>
                <a:latin typeface="Arial"/>
                <a:cs typeface="Arial"/>
              </a:rPr>
              <a:t>Grid-based</a:t>
            </a:r>
            <a:r>
              <a:rPr sz="1400" u="heavy" spc="-50" dirty="0">
                <a:solidFill>
                  <a:srgbClr val="FF0000"/>
                </a:solidFill>
                <a:uFill>
                  <a:solidFill>
                    <a:srgbClr val="FF0000"/>
                  </a:solidFill>
                </a:uFill>
                <a:latin typeface="Arial"/>
                <a:cs typeface="Arial"/>
              </a:rPr>
              <a:t> </a:t>
            </a:r>
            <a:r>
              <a:rPr sz="1400" u="heavy" dirty="0">
                <a:solidFill>
                  <a:srgbClr val="FF0000"/>
                </a:solidFill>
                <a:uFill>
                  <a:solidFill>
                    <a:srgbClr val="FF0000"/>
                  </a:solidFill>
                </a:uFill>
                <a:latin typeface="Arial"/>
                <a:cs typeface="Arial"/>
              </a:rPr>
              <a:t>approach</a:t>
            </a:r>
            <a:r>
              <a:rPr sz="1400" dirty="0">
                <a:solidFill>
                  <a:srgbClr val="FF0000"/>
                </a:solidFill>
                <a:latin typeface="Arial"/>
                <a:cs typeface="Arial"/>
              </a:rPr>
              <a:t>:</a:t>
            </a:r>
            <a:endParaRPr sz="1400">
              <a:latin typeface="Arial"/>
              <a:cs typeface="Arial"/>
            </a:endParaRPr>
          </a:p>
          <a:p>
            <a:pPr marL="698500" lvl="1" indent="-229235">
              <a:lnSpc>
                <a:spcPct val="100000"/>
              </a:lnSpc>
              <a:spcBef>
                <a:spcPts val="325"/>
              </a:spcBef>
              <a:buChar char="•"/>
              <a:tabLst>
                <a:tab pos="698500" algn="l"/>
                <a:tab pos="699135" algn="l"/>
              </a:tabLst>
            </a:pPr>
            <a:r>
              <a:rPr sz="1400" dirty="0">
                <a:latin typeface="Arial"/>
                <a:cs typeface="Arial"/>
              </a:rPr>
              <a:t>Based on a </a:t>
            </a:r>
            <a:r>
              <a:rPr sz="1400" spc="-5" dirty="0">
                <a:latin typeface="Arial"/>
                <a:cs typeface="Arial"/>
              </a:rPr>
              <a:t>multiple-level </a:t>
            </a:r>
            <a:r>
              <a:rPr sz="1400" dirty="0">
                <a:latin typeface="Arial"/>
                <a:cs typeface="Arial"/>
              </a:rPr>
              <a:t>granularity </a:t>
            </a:r>
            <a:r>
              <a:rPr sz="1400" spc="-5" dirty="0">
                <a:latin typeface="Arial"/>
                <a:cs typeface="Arial"/>
              </a:rPr>
              <a:t>structure. </a:t>
            </a:r>
            <a:r>
              <a:rPr sz="1400" spc="-15" dirty="0">
                <a:latin typeface="Arial"/>
                <a:cs typeface="Arial"/>
              </a:rPr>
              <a:t>Typical </a:t>
            </a:r>
            <a:r>
              <a:rPr sz="1400" dirty="0">
                <a:latin typeface="Arial"/>
                <a:cs typeface="Arial"/>
              </a:rPr>
              <a:t>methods:</a:t>
            </a:r>
            <a:r>
              <a:rPr sz="1400" spc="-155" dirty="0">
                <a:latin typeface="Arial"/>
                <a:cs typeface="Arial"/>
              </a:rPr>
              <a:t> </a:t>
            </a:r>
            <a:r>
              <a:rPr sz="1400" spc="-5" dirty="0">
                <a:latin typeface="Arial"/>
                <a:cs typeface="Arial"/>
              </a:rPr>
              <a:t>STING</a:t>
            </a:r>
            <a:endParaRPr sz="1400">
              <a:latin typeface="Arial"/>
              <a:cs typeface="Arial"/>
            </a:endParaRPr>
          </a:p>
        </p:txBody>
      </p:sp>
    </p:spTree>
    <p:extLst>
      <p:ext uri="{BB962C8B-B14F-4D97-AF65-F5344CB8AC3E}">
        <p14:creationId xmlns:p14="http://schemas.microsoft.com/office/powerpoint/2010/main" val="3881440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1740006" y="6382814"/>
            <a:ext cx="226060" cy="226695"/>
          </a:xfrm>
          <a:prstGeom prst="rect">
            <a:avLst/>
          </a:prstGeom>
        </p:spPr>
        <p:txBody>
          <a:bodyPr vert="horz" wrap="square" lIns="0" tIns="0" rIns="0" bIns="0" rtlCol="0">
            <a:spAutoFit/>
          </a:bodyPr>
          <a:lstStyle/>
          <a:p>
            <a:pPr>
              <a:lnSpc>
                <a:spcPts val="1764"/>
              </a:lnSpc>
            </a:pPr>
            <a:r>
              <a:rPr sz="1600" b="1" spc="-5" dirty="0">
                <a:solidFill>
                  <a:srgbClr val="001F5F"/>
                </a:solidFill>
                <a:latin typeface="Arial"/>
                <a:cs typeface="Arial"/>
              </a:rPr>
              <a:t>49</a:t>
            </a:r>
            <a:endParaRPr sz="1600">
              <a:latin typeface="Arial"/>
              <a:cs typeface="Arial"/>
            </a:endParaRPr>
          </a:p>
        </p:txBody>
      </p:sp>
      <p:sp>
        <p:nvSpPr>
          <p:cNvPr id="3" name="object 3"/>
          <p:cNvSpPr/>
          <p:nvPr/>
        </p:nvSpPr>
        <p:spPr>
          <a:xfrm>
            <a:off x="0" y="7619"/>
            <a:ext cx="12192000" cy="6842759"/>
          </a:xfrm>
          <a:custGeom>
            <a:avLst/>
            <a:gdLst/>
            <a:ahLst/>
            <a:cxnLst/>
            <a:rect l="l" t="t" r="r" b="b"/>
            <a:pathLst>
              <a:path w="12192000" h="6842759">
                <a:moveTo>
                  <a:pt x="12192000" y="0"/>
                </a:moveTo>
                <a:lnTo>
                  <a:pt x="0" y="0"/>
                </a:lnTo>
                <a:lnTo>
                  <a:pt x="0" y="6842759"/>
                </a:lnTo>
                <a:lnTo>
                  <a:pt x="12192000" y="6842759"/>
                </a:lnTo>
                <a:lnTo>
                  <a:pt x="12192000" y="0"/>
                </a:lnTo>
                <a:close/>
              </a:path>
            </a:pathLst>
          </a:custGeom>
          <a:solidFill>
            <a:srgbClr val="F1F1F1"/>
          </a:solidFill>
        </p:spPr>
        <p:txBody>
          <a:bodyPr wrap="square" lIns="0" tIns="0" rIns="0" bIns="0" rtlCol="0"/>
          <a:lstStyle/>
          <a:p>
            <a:endParaRPr/>
          </a:p>
        </p:txBody>
      </p:sp>
      <p:sp>
        <p:nvSpPr>
          <p:cNvPr id="4" name="object 4"/>
          <p:cNvSpPr txBox="1">
            <a:spLocks/>
          </p:cNvSpPr>
          <p:nvPr/>
        </p:nvSpPr>
        <p:spPr>
          <a:xfrm>
            <a:off x="1864232" y="404875"/>
            <a:ext cx="8657306" cy="689291"/>
          </a:xfrm>
          <a:prstGeom prst="rect">
            <a:avLst/>
          </a:prstGeom>
        </p:spPr>
        <p:txBody>
          <a:bodyPr vert="horz" wrap="square" lIns="0" tIns="12065"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pc="-5" dirty="0" smtClean="0"/>
              <a:t>Clustering: different techniques</a:t>
            </a:r>
            <a:r>
              <a:rPr lang="en-US" spc="45" dirty="0" smtClean="0"/>
              <a:t> </a:t>
            </a:r>
            <a:r>
              <a:rPr lang="en-US" spc="-5" dirty="0" smtClean="0"/>
              <a:t>(2)</a:t>
            </a:r>
            <a:endParaRPr lang="en-US" spc="-5" dirty="0"/>
          </a:p>
        </p:txBody>
      </p:sp>
      <p:grpSp>
        <p:nvGrpSpPr>
          <p:cNvPr id="5" name="object 5"/>
          <p:cNvGrpSpPr/>
          <p:nvPr/>
        </p:nvGrpSpPr>
        <p:grpSpPr>
          <a:xfrm>
            <a:off x="8827007" y="1162811"/>
            <a:ext cx="2178050" cy="3592195"/>
            <a:chOff x="8827007" y="1162811"/>
            <a:chExt cx="2178050" cy="3592195"/>
          </a:xfrm>
        </p:grpSpPr>
        <p:sp>
          <p:nvSpPr>
            <p:cNvPr id="6" name="object 6"/>
            <p:cNvSpPr/>
            <p:nvPr/>
          </p:nvSpPr>
          <p:spPr>
            <a:xfrm>
              <a:off x="8878823" y="1162811"/>
              <a:ext cx="1979676" cy="1478280"/>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8862059" y="2479547"/>
              <a:ext cx="2142744" cy="163830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8827007" y="3697223"/>
              <a:ext cx="2083307" cy="1057656"/>
            </a:xfrm>
            <a:prstGeom prst="rect">
              <a:avLst/>
            </a:prstGeom>
            <a:blipFill>
              <a:blip r:embed="rId4" cstate="print"/>
              <a:stretch>
                <a:fillRect/>
              </a:stretch>
            </a:blipFill>
          </p:spPr>
          <p:txBody>
            <a:bodyPr wrap="square" lIns="0" tIns="0" rIns="0" bIns="0" rtlCol="0"/>
            <a:lstStyle/>
            <a:p>
              <a:endParaRPr/>
            </a:p>
          </p:txBody>
        </p:sp>
      </p:grpSp>
      <p:sp>
        <p:nvSpPr>
          <p:cNvPr id="9" name="object 9"/>
          <p:cNvSpPr txBox="1"/>
          <p:nvPr/>
        </p:nvSpPr>
        <p:spPr>
          <a:xfrm>
            <a:off x="384149" y="1312011"/>
            <a:ext cx="7860665" cy="729615"/>
          </a:xfrm>
          <a:prstGeom prst="rect">
            <a:avLst/>
          </a:prstGeom>
        </p:spPr>
        <p:txBody>
          <a:bodyPr vert="horz" wrap="square" lIns="0" tIns="55244" rIns="0" bIns="0" rtlCol="0">
            <a:spAutoFit/>
          </a:bodyPr>
          <a:lstStyle/>
          <a:p>
            <a:pPr marL="241300" indent="-228600">
              <a:lnSpc>
                <a:spcPct val="100000"/>
              </a:lnSpc>
              <a:spcBef>
                <a:spcPts val="434"/>
              </a:spcBef>
              <a:buChar char="•"/>
              <a:tabLst>
                <a:tab pos="240665" algn="l"/>
                <a:tab pos="241300" algn="l"/>
              </a:tabLst>
            </a:pPr>
            <a:r>
              <a:rPr sz="1400" u="heavy" spc="-5" dirty="0">
                <a:solidFill>
                  <a:srgbClr val="FF0000"/>
                </a:solidFill>
                <a:uFill>
                  <a:solidFill>
                    <a:srgbClr val="FF0000"/>
                  </a:solidFill>
                </a:uFill>
                <a:latin typeface="Arial"/>
                <a:cs typeface="Arial"/>
              </a:rPr>
              <a:t>Model-based</a:t>
            </a:r>
            <a:r>
              <a:rPr sz="1400" spc="-5" dirty="0">
                <a:solidFill>
                  <a:srgbClr val="FF0000"/>
                </a:solidFill>
                <a:latin typeface="Arial"/>
                <a:cs typeface="Arial"/>
              </a:rPr>
              <a:t>:</a:t>
            </a:r>
            <a:endParaRPr sz="1400">
              <a:latin typeface="Arial"/>
              <a:cs typeface="Arial"/>
            </a:endParaRPr>
          </a:p>
          <a:p>
            <a:pPr marL="698500" marR="5080" lvl="1" indent="-229235">
              <a:lnSpc>
                <a:spcPts val="1510"/>
              </a:lnSpc>
              <a:spcBef>
                <a:spcPts val="525"/>
              </a:spcBef>
              <a:buChar char="•"/>
              <a:tabLst>
                <a:tab pos="698500" algn="l"/>
                <a:tab pos="699135" algn="l"/>
              </a:tabLst>
            </a:pPr>
            <a:r>
              <a:rPr sz="1400" dirty="0">
                <a:latin typeface="Arial"/>
                <a:cs typeface="Arial"/>
              </a:rPr>
              <a:t>A</a:t>
            </a:r>
            <a:r>
              <a:rPr sz="1400" spc="-80" dirty="0">
                <a:latin typeface="Arial"/>
                <a:cs typeface="Arial"/>
              </a:rPr>
              <a:t> </a:t>
            </a:r>
            <a:r>
              <a:rPr sz="1400" dirty="0">
                <a:latin typeface="Arial"/>
                <a:cs typeface="Arial"/>
              </a:rPr>
              <a:t>model</a:t>
            </a:r>
            <a:r>
              <a:rPr sz="1400" spc="-20" dirty="0">
                <a:latin typeface="Arial"/>
                <a:cs typeface="Arial"/>
              </a:rPr>
              <a:t> </a:t>
            </a:r>
            <a:r>
              <a:rPr sz="1400" dirty="0">
                <a:latin typeface="Arial"/>
                <a:cs typeface="Arial"/>
              </a:rPr>
              <a:t>is </a:t>
            </a:r>
            <a:r>
              <a:rPr sz="1400" spc="-5" dirty="0">
                <a:latin typeface="Arial"/>
                <a:cs typeface="Arial"/>
              </a:rPr>
              <a:t>hypothesized</a:t>
            </a:r>
            <a:r>
              <a:rPr sz="1400" spc="-45" dirty="0">
                <a:latin typeface="Arial"/>
                <a:cs typeface="Arial"/>
              </a:rPr>
              <a:t> </a:t>
            </a:r>
            <a:r>
              <a:rPr sz="1400" dirty="0">
                <a:latin typeface="Arial"/>
                <a:cs typeface="Arial"/>
              </a:rPr>
              <a:t>for</a:t>
            </a:r>
            <a:r>
              <a:rPr sz="1400" spc="-15" dirty="0">
                <a:latin typeface="Arial"/>
                <a:cs typeface="Arial"/>
              </a:rPr>
              <a:t> </a:t>
            </a:r>
            <a:r>
              <a:rPr sz="1400" dirty="0">
                <a:latin typeface="Arial"/>
                <a:cs typeface="Arial"/>
              </a:rPr>
              <a:t>each</a:t>
            </a:r>
            <a:r>
              <a:rPr sz="1400" spc="-30" dirty="0">
                <a:latin typeface="Arial"/>
                <a:cs typeface="Arial"/>
              </a:rPr>
              <a:t> </a:t>
            </a:r>
            <a:r>
              <a:rPr sz="1400" dirty="0">
                <a:latin typeface="Arial"/>
                <a:cs typeface="Arial"/>
              </a:rPr>
              <a:t>of</a:t>
            </a:r>
            <a:r>
              <a:rPr sz="1400" spc="-5" dirty="0">
                <a:latin typeface="Arial"/>
                <a:cs typeface="Arial"/>
              </a:rPr>
              <a:t> </a:t>
            </a:r>
            <a:r>
              <a:rPr sz="1400" dirty="0">
                <a:latin typeface="Arial"/>
                <a:cs typeface="Arial"/>
              </a:rPr>
              <a:t>the</a:t>
            </a:r>
            <a:r>
              <a:rPr sz="1400" spc="-25" dirty="0">
                <a:latin typeface="Arial"/>
                <a:cs typeface="Arial"/>
              </a:rPr>
              <a:t> </a:t>
            </a:r>
            <a:r>
              <a:rPr sz="1400" dirty="0">
                <a:latin typeface="Arial"/>
                <a:cs typeface="Arial"/>
              </a:rPr>
              <a:t>clusters</a:t>
            </a:r>
            <a:r>
              <a:rPr sz="1400" spc="-40" dirty="0">
                <a:latin typeface="Arial"/>
                <a:cs typeface="Arial"/>
              </a:rPr>
              <a:t> </a:t>
            </a:r>
            <a:r>
              <a:rPr sz="1400" dirty="0">
                <a:latin typeface="Arial"/>
                <a:cs typeface="Arial"/>
              </a:rPr>
              <a:t>and</a:t>
            </a:r>
            <a:r>
              <a:rPr sz="1400" spc="-15" dirty="0">
                <a:latin typeface="Arial"/>
                <a:cs typeface="Arial"/>
              </a:rPr>
              <a:t> </a:t>
            </a:r>
            <a:r>
              <a:rPr sz="1400" dirty="0">
                <a:latin typeface="Arial"/>
                <a:cs typeface="Arial"/>
              </a:rPr>
              <a:t>tries</a:t>
            </a:r>
            <a:r>
              <a:rPr sz="1400" spc="-30" dirty="0">
                <a:latin typeface="Arial"/>
                <a:cs typeface="Arial"/>
              </a:rPr>
              <a:t> </a:t>
            </a:r>
            <a:r>
              <a:rPr sz="1400" dirty="0">
                <a:latin typeface="Arial"/>
                <a:cs typeface="Arial"/>
              </a:rPr>
              <a:t>to</a:t>
            </a:r>
            <a:r>
              <a:rPr sz="1400" spc="-20" dirty="0">
                <a:latin typeface="Arial"/>
                <a:cs typeface="Arial"/>
              </a:rPr>
              <a:t> </a:t>
            </a:r>
            <a:r>
              <a:rPr sz="1400" dirty="0">
                <a:latin typeface="Arial"/>
                <a:cs typeface="Arial"/>
              </a:rPr>
              <a:t>find</a:t>
            </a:r>
            <a:r>
              <a:rPr sz="1400" spc="-15" dirty="0">
                <a:latin typeface="Arial"/>
                <a:cs typeface="Arial"/>
              </a:rPr>
              <a:t> </a:t>
            </a:r>
            <a:r>
              <a:rPr sz="1400" dirty="0">
                <a:latin typeface="Arial"/>
                <a:cs typeface="Arial"/>
              </a:rPr>
              <a:t>the</a:t>
            </a:r>
            <a:r>
              <a:rPr sz="1400" spc="-20" dirty="0">
                <a:latin typeface="Arial"/>
                <a:cs typeface="Arial"/>
              </a:rPr>
              <a:t> </a:t>
            </a:r>
            <a:r>
              <a:rPr sz="1400" dirty="0">
                <a:latin typeface="Arial"/>
                <a:cs typeface="Arial"/>
              </a:rPr>
              <a:t>best</a:t>
            </a:r>
            <a:r>
              <a:rPr sz="1400" spc="-25" dirty="0">
                <a:latin typeface="Arial"/>
                <a:cs typeface="Arial"/>
              </a:rPr>
              <a:t> </a:t>
            </a:r>
            <a:r>
              <a:rPr sz="1400" dirty="0">
                <a:latin typeface="Arial"/>
                <a:cs typeface="Arial"/>
              </a:rPr>
              <a:t>fit</a:t>
            </a:r>
            <a:r>
              <a:rPr sz="1400" spc="-15" dirty="0">
                <a:latin typeface="Arial"/>
                <a:cs typeface="Arial"/>
              </a:rPr>
              <a:t> </a:t>
            </a:r>
            <a:r>
              <a:rPr sz="1400" dirty="0">
                <a:latin typeface="Arial"/>
                <a:cs typeface="Arial"/>
              </a:rPr>
              <a:t>of</a:t>
            </a:r>
            <a:r>
              <a:rPr sz="1400" spc="-15" dirty="0">
                <a:latin typeface="Arial"/>
                <a:cs typeface="Arial"/>
              </a:rPr>
              <a:t> </a:t>
            </a:r>
            <a:r>
              <a:rPr sz="1400" dirty="0">
                <a:latin typeface="Arial"/>
                <a:cs typeface="Arial"/>
              </a:rPr>
              <a:t>that</a:t>
            </a:r>
            <a:r>
              <a:rPr sz="1400" spc="-25" dirty="0">
                <a:latin typeface="Arial"/>
                <a:cs typeface="Arial"/>
              </a:rPr>
              <a:t> </a:t>
            </a:r>
            <a:r>
              <a:rPr sz="1400" dirty="0">
                <a:latin typeface="Arial"/>
                <a:cs typeface="Arial"/>
              </a:rPr>
              <a:t>model</a:t>
            </a:r>
            <a:r>
              <a:rPr sz="1400" spc="-20" dirty="0">
                <a:latin typeface="Arial"/>
                <a:cs typeface="Arial"/>
              </a:rPr>
              <a:t> </a:t>
            </a:r>
            <a:r>
              <a:rPr sz="1400" dirty="0">
                <a:latin typeface="Arial"/>
                <a:cs typeface="Arial"/>
              </a:rPr>
              <a:t>to  each </a:t>
            </a:r>
            <a:r>
              <a:rPr sz="1400" spc="-15" dirty="0">
                <a:latin typeface="Arial"/>
                <a:cs typeface="Arial"/>
              </a:rPr>
              <a:t>other. Typical </a:t>
            </a:r>
            <a:r>
              <a:rPr sz="1400" spc="-5" dirty="0">
                <a:latin typeface="Arial"/>
                <a:cs typeface="Arial"/>
              </a:rPr>
              <a:t>methods: EM,</a:t>
            </a:r>
            <a:r>
              <a:rPr sz="1400" spc="-105" dirty="0">
                <a:latin typeface="Arial"/>
                <a:cs typeface="Arial"/>
              </a:rPr>
              <a:t> </a:t>
            </a:r>
            <a:r>
              <a:rPr sz="1400" dirty="0">
                <a:latin typeface="Arial"/>
                <a:cs typeface="Arial"/>
              </a:rPr>
              <a:t>SOM</a:t>
            </a:r>
            <a:endParaRPr sz="1400">
              <a:latin typeface="Arial"/>
              <a:cs typeface="Arial"/>
            </a:endParaRPr>
          </a:p>
        </p:txBody>
      </p:sp>
      <p:sp>
        <p:nvSpPr>
          <p:cNvPr id="10" name="object 10"/>
          <p:cNvSpPr txBox="1"/>
          <p:nvPr/>
        </p:nvSpPr>
        <p:spPr>
          <a:xfrm>
            <a:off x="384149" y="2592425"/>
            <a:ext cx="6178550" cy="534670"/>
          </a:xfrm>
          <a:prstGeom prst="rect">
            <a:avLst/>
          </a:prstGeom>
        </p:spPr>
        <p:txBody>
          <a:bodyPr vert="horz" wrap="square" lIns="0" tIns="53340" rIns="0" bIns="0" rtlCol="0">
            <a:spAutoFit/>
          </a:bodyPr>
          <a:lstStyle/>
          <a:p>
            <a:pPr marL="241300" indent="-228600">
              <a:lnSpc>
                <a:spcPct val="100000"/>
              </a:lnSpc>
              <a:spcBef>
                <a:spcPts val="420"/>
              </a:spcBef>
              <a:buChar char="•"/>
              <a:tabLst>
                <a:tab pos="240665" algn="l"/>
                <a:tab pos="241300" algn="l"/>
              </a:tabLst>
            </a:pPr>
            <a:r>
              <a:rPr sz="1400" u="heavy" dirty="0">
                <a:solidFill>
                  <a:srgbClr val="FF0000"/>
                </a:solidFill>
                <a:uFill>
                  <a:solidFill>
                    <a:srgbClr val="FF0000"/>
                  </a:solidFill>
                </a:uFill>
                <a:latin typeface="Arial"/>
                <a:cs typeface="Arial"/>
              </a:rPr>
              <a:t>Fuzzy</a:t>
            </a:r>
            <a:r>
              <a:rPr sz="1400" u="heavy" spc="-30" dirty="0">
                <a:solidFill>
                  <a:srgbClr val="FF0000"/>
                </a:solidFill>
                <a:uFill>
                  <a:solidFill>
                    <a:srgbClr val="FF0000"/>
                  </a:solidFill>
                </a:uFill>
                <a:latin typeface="Arial"/>
                <a:cs typeface="Arial"/>
              </a:rPr>
              <a:t> </a:t>
            </a:r>
            <a:r>
              <a:rPr sz="1400" u="heavy" dirty="0">
                <a:solidFill>
                  <a:srgbClr val="FF0000"/>
                </a:solidFill>
                <a:uFill>
                  <a:solidFill>
                    <a:srgbClr val="FF0000"/>
                  </a:solidFill>
                </a:uFill>
                <a:latin typeface="Arial"/>
                <a:cs typeface="Arial"/>
              </a:rPr>
              <a:t>Clustering:</a:t>
            </a:r>
            <a:endParaRPr sz="1400">
              <a:latin typeface="Arial"/>
              <a:cs typeface="Arial"/>
            </a:endParaRPr>
          </a:p>
          <a:p>
            <a:pPr marL="698500" lvl="1" indent="-229235">
              <a:lnSpc>
                <a:spcPct val="100000"/>
              </a:lnSpc>
              <a:spcBef>
                <a:spcPts val="325"/>
              </a:spcBef>
              <a:buChar char="•"/>
              <a:tabLst>
                <a:tab pos="698500" algn="l"/>
                <a:tab pos="699135" algn="l"/>
              </a:tabLst>
            </a:pPr>
            <a:r>
              <a:rPr sz="1400" dirty="0">
                <a:latin typeface="Arial"/>
                <a:cs typeface="Arial"/>
              </a:rPr>
              <a:t>Based on the theory of fuzzy membership. </a:t>
            </a:r>
            <a:r>
              <a:rPr sz="1400" spc="-15" dirty="0">
                <a:latin typeface="Arial"/>
                <a:cs typeface="Arial"/>
              </a:rPr>
              <a:t>Typical </a:t>
            </a:r>
            <a:r>
              <a:rPr sz="1400" dirty="0">
                <a:latin typeface="Arial"/>
                <a:cs typeface="Arial"/>
              </a:rPr>
              <a:t>methods:</a:t>
            </a:r>
            <a:r>
              <a:rPr sz="1400" spc="-285" dirty="0">
                <a:latin typeface="Arial"/>
                <a:cs typeface="Arial"/>
              </a:rPr>
              <a:t> </a:t>
            </a:r>
            <a:r>
              <a:rPr sz="1400" dirty="0">
                <a:latin typeface="Arial"/>
                <a:cs typeface="Arial"/>
              </a:rPr>
              <a:t>C-Means</a:t>
            </a:r>
            <a:endParaRPr sz="1400">
              <a:latin typeface="Arial"/>
              <a:cs typeface="Arial"/>
            </a:endParaRPr>
          </a:p>
        </p:txBody>
      </p:sp>
      <p:sp>
        <p:nvSpPr>
          <p:cNvPr id="11" name="object 11"/>
          <p:cNvSpPr txBox="1"/>
          <p:nvPr/>
        </p:nvSpPr>
        <p:spPr>
          <a:xfrm>
            <a:off x="384149" y="3675419"/>
            <a:ext cx="7943850" cy="730885"/>
          </a:xfrm>
          <a:prstGeom prst="rect">
            <a:avLst/>
          </a:prstGeom>
        </p:spPr>
        <p:txBody>
          <a:bodyPr vert="horz" wrap="square" lIns="0" tIns="55879" rIns="0" bIns="0" rtlCol="0">
            <a:spAutoFit/>
          </a:bodyPr>
          <a:lstStyle/>
          <a:p>
            <a:pPr marL="241300" indent="-228600">
              <a:lnSpc>
                <a:spcPct val="100000"/>
              </a:lnSpc>
              <a:spcBef>
                <a:spcPts val="439"/>
              </a:spcBef>
              <a:buChar char="•"/>
              <a:tabLst>
                <a:tab pos="240665" algn="l"/>
                <a:tab pos="241300" algn="l"/>
              </a:tabLst>
            </a:pPr>
            <a:r>
              <a:rPr sz="1400" u="heavy" spc="-5" dirty="0">
                <a:solidFill>
                  <a:srgbClr val="FF0000"/>
                </a:solidFill>
                <a:uFill>
                  <a:solidFill>
                    <a:srgbClr val="FF0000"/>
                  </a:solidFill>
                </a:uFill>
                <a:latin typeface="Arial"/>
                <a:cs typeface="Arial"/>
              </a:rPr>
              <a:t>Constraint-based</a:t>
            </a:r>
            <a:r>
              <a:rPr sz="1400" spc="-5" dirty="0">
                <a:solidFill>
                  <a:srgbClr val="FF0000"/>
                </a:solidFill>
                <a:latin typeface="Arial"/>
                <a:cs typeface="Arial"/>
              </a:rPr>
              <a:t>:</a:t>
            </a:r>
            <a:endParaRPr sz="1400">
              <a:latin typeface="Arial"/>
              <a:cs typeface="Arial"/>
            </a:endParaRPr>
          </a:p>
          <a:p>
            <a:pPr marL="698500" marR="5080" lvl="1" indent="-229235">
              <a:lnSpc>
                <a:spcPts val="1510"/>
              </a:lnSpc>
              <a:spcBef>
                <a:spcPts val="530"/>
              </a:spcBef>
              <a:buChar char="•"/>
              <a:tabLst>
                <a:tab pos="698500" algn="l"/>
                <a:tab pos="699135" algn="l"/>
              </a:tabLst>
            </a:pPr>
            <a:r>
              <a:rPr sz="1400" dirty="0">
                <a:latin typeface="Arial"/>
                <a:cs typeface="Arial"/>
              </a:rPr>
              <a:t>Clustering by considering user-specified or </a:t>
            </a:r>
            <a:r>
              <a:rPr sz="1400" spc="-5" dirty="0">
                <a:latin typeface="Arial"/>
                <a:cs typeface="Arial"/>
              </a:rPr>
              <a:t>application-specific constraints. </a:t>
            </a:r>
            <a:r>
              <a:rPr sz="1400" spc="-15" dirty="0">
                <a:latin typeface="Arial"/>
                <a:cs typeface="Arial"/>
              </a:rPr>
              <a:t>Typical</a:t>
            </a:r>
            <a:r>
              <a:rPr sz="1400" spc="-200" dirty="0">
                <a:latin typeface="Arial"/>
                <a:cs typeface="Arial"/>
              </a:rPr>
              <a:t> </a:t>
            </a:r>
            <a:r>
              <a:rPr sz="1400" dirty="0">
                <a:latin typeface="Arial"/>
                <a:cs typeface="Arial"/>
              </a:rPr>
              <a:t>methods:  </a:t>
            </a:r>
            <a:r>
              <a:rPr sz="1400" spc="-5" dirty="0">
                <a:latin typeface="Arial"/>
                <a:cs typeface="Arial"/>
              </a:rPr>
              <a:t>constrained</a:t>
            </a:r>
            <a:r>
              <a:rPr sz="1400" spc="-50" dirty="0">
                <a:latin typeface="Arial"/>
                <a:cs typeface="Arial"/>
              </a:rPr>
              <a:t> </a:t>
            </a:r>
            <a:r>
              <a:rPr sz="1400" dirty="0">
                <a:latin typeface="Arial"/>
                <a:cs typeface="Arial"/>
              </a:rPr>
              <a:t>clustering</a:t>
            </a:r>
            <a:endParaRPr sz="1400">
              <a:latin typeface="Arial"/>
              <a:cs typeface="Arial"/>
            </a:endParaRPr>
          </a:p>
        </p:txBody>
      </p:sp>
      <p:sp>
        <p:nvSpPr>
          <p:cNvPr id="12" name="object 12"/>
          <p:cNvSpPr txBox="1"/>
          <p:nvPr/>
        </p:nvSpPr>
        <p:spPr>
          <a:xfrm>
            <a:off x="384149" y="4953731"/>
            <a:ext cx="6809740" cy="1494790"/>
          </a:xfrm>
          <a:prstGeom prst="rect">
            <a:avLst/>
          </a:prstGeom>
        </p:spPr>
        <p:txBody>
          <a:bodyPr vert="horz" wrap="square" lIns="0" tIns="54610" rIns="0" bIns="0" rtlCol="0">
            <a:spAutoFit/>
          </a:bodyPr>
          <a:lstStyle/>
          <a:p>
            <a:pPr marL="241300" indent="-228600">
              <a:lnSpc>
                <a:spcPct val="100000"/>
              </a:lnSpc>
              <a:spcBef>
                <a:spcPts val="430"/>
              </a:spcBef>
              <a:buChar char="•"/>
              <a:tabLst>
                <a:tab pos="240665" algn="l"/>
                <a:tab pos="241300" algn="l"/>
              </a:tabLst>
            </a:pPr>
            <a:r>
              <a:rPr sz="1400" u="heavy" spc="-5" dirty="0">
                <a:solidFill>
                  <a:srgbClr val="FF0000"/>
                </a:solidFill>
                <a:uFill>
                  <a:solidFill>
                    <a:srgbClr val="FF0000"/>
                  </a:solidFill>
                </a:uFill>
                <a:latin typeface="Arial"/>
                <a:cs typeface="Arial"/>
              </a:rPr>
              <a:t>Graph-based</a:t>
            </a:r>
            <a:r>
              <a:rPr sz="1400" u="heavy" spc="-60" dirty="0">
                <a:solidFill>
                  <a:srgbClr val="FF0000"/>
                </a:solidFill>
                <a:uFill>
                  <a:solidFill>
                    <a:srgbClr val="FF0000"/>
                  </a:solidFill>
                </a:uFill>
                <a:latin typeface="Arial"/>
                <a:cs typeface="Arial"/>
              </a:rPr>
              <a:t> </a:t>
            </a:r>
            <a:r>
              <a:rPr sz="1400" u="heavy" dirty="0">
                <a:solidFill>
                  <a:srgbClr val="FF0000"/>
                </a:solidFill>
                <a:uFill>
                  <a:solidFill>
                    <a:srgbClr val="FF0000"/>
                  </a:solidFill>
                </a:uFill>
                <a:latin typeface="Arial"/>
                <a:cs typeface="Arial"/>
              </a:rPr>
              <a:t>clustering</a:t>
            </a:r>
            <a:r>
              <a:rPr sz="1400" dirty="0">
                <a:solidFill>
                  <a:srgbClr val="FF0000"/>
                </a:solidFill>
                <a:latin typeface="Arial"/>
                <a:cs typeface="Arial"/>
              </a:rPr>
              <a:t>:</a:t>
            </a:r>
            <a:endParaRPr sz="1400">
              <a:latin typeface="Arial"/>
              <a:cs typeface="Arial"/>
            </a:endParaRPr>
          </a:p>
          <a:p>
            <a:pPr marL="698500" lvl="1" indent="-229235">
              <a:lnSpc>
                <a:spcPct val="100000"/>
              </a:lnSpc>
              <a:spcBef>
                <a:spcPts val="335"/>
              </a:spcBef>
              <a:buChar char="•"/>
              <a:tabLst>
                <a:tab pos="698500" algn="l"/>
                <a:tab pos="699135" algn="l"/>
              </a:tabLst>
            </a:pPr>
            <a:r>
              <a:rPr sz="1400" dirty="0">
                <a:latin typeface="Arial"/>
                <a:cs typeface="Arial"/>
              </a:rPr>
              <a:t>Use the theory of graph to group data in clusters. </a:t>
            </a:r>
            <a:r>
              <a:rPr sz="1400" spc="-15" dirty="0">
                <a:latin typeface="Arial"/>
                <a:cs typeface="Arial"/>
              </a:rPr>
              <a:t>Typical </a:t>
            </a:r>
            <a:r>
              <a:rPr sz="1400" dirty="0">
                <a:latin typeface="Arial"/>
                <a:cs typeface="Arial"/>
              </a:rPr>
              <a:t>methods:</a:t>
            </a:r>
            <a:r>
              <a:rPr sz="1400" spc="-280" dirty="0">
                <a:latin typeface="Arial"/>
                <a:cs typeface="Arial"/>
              </a:rPr>
              <a:t> </a:t>
            </a:r>
            <a:r>
              <a:rPr sz="1400" dirty="0">
                <a:latin typeface="Arial"/>
                <a:cs typeface="Arial"/>
              </a:rPr>
              <a:t>Graph-Cut</a:t>
            </a:r>
            <a:endParaRPr sz="1400">
              <a:latin typeface="Arial"/>
              <a:cs typeface="Arial"/>
            </a:endParaRPr>
          </a:p>
          <a:p>
            <a:pPr marL="241300" indent="-228600">
              <a:lnSpc>
                <a:spcPct val="100000"/>
              </a:lnSpc>
              <a:spcBef>
                <a:spcPts val="835"/>
              </a:spcBef>
              <a:buChar char="•"/>
              <a:tabLst>
                <a:tab pos="240665" algn="l"/>
                <a:tab pos="241300" algn="l"/>
              </a:tabLst>
            </a:pPr>
            <a:r>
              <a:rPr sz="1400" u="heavy" dirty="0">
                <a:solidFill>
                  <a:srgbClr val="FF0000"/>
                </a:solidFill>
                <a:uFill>
                  <a:solidFill>
                    <a:srgbClr val="FF0000"/>
                  </a:solidFill>
                </a:uFill>
                <a:latin typeface="Arial"/>
                <a:cs typeface="Arial"/>
              </a:rPr>
              <a:t>Subspace</a:t>
            </a:r>
            <a:r>
              <a:rPr sz="1400" u="heavy" spc="-50" dirty="0">
                <a:solidFill>
                  <a:srgbClr val="FF0000"/>
                </a:solidFill>
                <a:uFill>
                  <a:solidFill>
                    <a:srgbClr val="FF0000"/>
                  </a:solidFill>
                </a:uFill>
                <a:latin typeface="Arial"/>
                <a:cs typeface="Arial"/>
              </a:rPr>
              <a:t> </a:t>
            </a:r>
            <a:r>
              <a:rPr sz="1400" u="heavy" dirty="0">
                <a:solidFill>
                  <a:srgbClr val="FF0000"/>
                </a:solidFill>
                <a:uFill>
                  <a:solidFill>
                    <a:srgbClr val="FF0000"/>
                  </a:solidFill>
                </a:uFill>
                <a:latin typeface="Arial"/>
                <a:cs typeface="Arial"/>
              </a:rPr>
              <a:t>Clustering</a:t>
            </a:r>
            <a:endParaRPr sz="1400">
              <a:latin typeface="Arial"/>
              <a:cs typeface="Arial"/>
            </a:endParaRPr>
          </a:p>
          <a:p>
            <a:pPr marL="241300" indent="-228600">
              <a:lnSpc>
                <a:spcPct val="100000"/>
              </a:lnSpc>
              <a:spcBef>
                <a:spcPts val="840"/>
              </a:spcBef>
              <a:buChar char="•"/>
              <a:tabLst>
                <a:tab pos="240665" algn="l"/>
                <a:tab pos="241300" algn="l"/>
              </a:tabLst>
            </a:pPr>
            <a:r>
              <a:rPr sz="1400" u="heavy" dirty="0">
                <a:solidFill>
                  <a:srgbClr val="FF0000"/>
                </a:solidFill>
                <a:uFill>
                  <a:solidFill>
                    <a:srgbClr val="FF0000"/>
                  </a:solidFill>
                </a:uFill>
                <a:latin typeface="Arial"/>
                <a:cs typeface="Arial"/>
              </a:rPr>
              <a:t>Spectral</a:t>
            </a:r>
            <a:r>
              <a:rPr sz="1400" u="heavy" spc="-50" dirty="0">
                <a:solidFill>
                  <a:srgbClr val="FF0000"/>
                </a:solidFill>
                <a:uFill>
                  <a:solidFill>
                    <a:srgbClr val="FF0000"/>
                  </a:solidFill>
                </a:uFill>
                <a:latin typeface="Arial"/>
                <a:cs typeface="Arial"/>
              </a:rPr>
              <a:t> </a:t>
            </a:r>
            <a:r>
              <a:rPr sz="1400" u="heavy" dirty="0">
                <a:solidFill>
                  <a:srgbClr val="FF0000"/>
                </a:solidFill>
                <a:uFill>
                  <a:solidFill>
                    <a:srgbClr val="FF0000"/>
                  </a:solidFill>
                </a:uFill>
                <a:latin typeface="Arial"/>
                <a:cs typeface="Arial"/>
              </a:rPr>
              <a:t>Clustering</a:t>
            </a:r>
            <a:endParaRPr sz="1400">
              <a:latin typeface="Arial"/>
              <a:cs typeface="Arial"/>
            </a:endParaRPr>
          </a:p>
          <a:p>
            <a:pPr marL="241300" indent="-228600">
              <a:lnSpc>
                <a:spcPct val="100000"/>
              </a:lnSpc>
              <a:spcBef>
                <a:spcPts val="825"/>
              </a:spcBef>
              <a:buChar char="•"/>
              <a:tabLst>
                <a:tab pos="240665" algn="l"/>
                <a:tab pos="241300" algn="l"/>
              </a:tabLst>
            </a:pPr>
            <a:r>
              <a:rPr sz="1400" u="heavy" dirty="0">
                <a:solidFill>
                  <a:srgbClr val="FF0000"/>
                </a:solidFill>
                <a:uFill>
                  <a:solidFill>
                    <a:srgbClr val="FF0000"/>
                  </a:solidFill>
                </a:uFill>
                <a:latin typeface="Arial"/>
                <a:cs typeface="Arial"/>
              </a:rPr>
              <a:t>Consensus</a:t>
            </a:r>
            <a:r>
              <a:rPr sz="1400" u="heavy" spc="-45" dirty="0">
                <a:solidFill>
                  <a:srgbClr val="FF0000"/>
                </a:solidFill>
                <a:uFill>
                  <a:solidFill>
                    <a:srgbClr val="FF0000"/>
                  </a:solidFill>
                </a:uFill>
                <a:latin typeface="Arial"/>
                <a:cs typeface="Arial"/>
              </a:rPr>
              <a:t> </a:t>
            </a:r>
            <a:r>
              <a:rPr sz="1400" u="heavy" dirty="0">
                <a:solidFill>
                  <a:srgbClr val="FF0000"/>
                </a:solidFill>
                <a:uFill>
                  <a:solidFill>
                    <a:srgbClr val="FF0000"/>
                  </a:solidFill>
                </a:uFill>
                <a:latin typeface="Arial"/>
                <a:cs typeface="Arial"/>
              </a:rPr>
              <a:t>Clustering</a:t>
            </a:r>
            <a:endParaRPr sz="1400">
              <a:latin typeface="Arial"/>
              <a:cs typeface="Arial"/>
            </a:endParaRPr>
          </a:p>
        </p:txBody>
      </p:sp>
      <p:sp>
        <p:nvSpPr>
          <p:cNvPr id="13" name="object 13"/>
          <p:cNvSpPr/>
          <p:nvPr/>
        </p:nvSpPr>
        <p:spPr>
          <a:xfrm>
            <a:off x="8939783" y="4971288"/>
            <a:ext cx="1857755" cy="839724"/>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14724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p:cNvGrpSpPr/>
          <p:nvPr/>
        </p:nvGrpSpPr>
        <p:grpSpPr>
          <a:xfrm rot="5400000">
            <a:off x="2800985" y="-2800985"/>
            <a:ext cx="6590284" cy="12192254"/>
            <a:chOff x="6095" y="0"/>
            <a:chExt cx="6590284" cy="12192254"/>
          </a:xfrm>
        </p:grpSpPr>
        <p:grpSp>
          <p:nvGrpSpPr>
            <p:cNvPr id="16" name="object 3"/>
            <p:cNvGrpSpPr/>
            <p:nvPr/>
          </p:nvGrpSpPr>
          <p:grpSpPr>
            <a:xfrm>
              <a:off x="6095" y="0"/>
              <a:ext cx="3508285" cy="12192254"/>
              <a:chOff x="6095" y="0"/>
              <a:chExt cx="3508285" cy="12192254"/>
            </a:xfrm>
          </p:grpSpPr>
          <p:sp>
            <p:nvSpPr>
              <p:cNvPr id="34" name="object 4"/>
              <p:cNvSpPr/>
              <p:nvPr/>
            </p:nvSpPr>
            <p:spPr>
              <a:xfrm>
                <a:off x="257555" y="0"/>
                <a:ext cx="868680" cy="10429240"/>
              </a:xfrm>
              <a:custGeom>
                <a:avLst/>
                <a:gdLst/>
                <a:ahLst/>
                <a:cxnLst/>
                <a:rect l="l" t="t" r="r" b="b"/>
                <a:pathLst>
                  <a:path w="868680" h="10429240">
                    <a:moveTo>
                      <a:pt x="0" y="10428732"/>
                    </a:moveTo>
                    <a:lnTo>
                      <a:pt x="44406" y="10428283"/>
                    </a:lnTo>
                    <a:lnTo>
                      <a:pt x="93341" y="10427958"/>
                    </a:lnTo>
                    <a:lnTo>
                      <a:pt x="145799" y="10427729"/>
                    </a:lnTo>
                    <a:lnTo>
                      <a:pt x="200772" y="10427569"/>
                    </a:lnTo>
                    <a:lnTo>
                      <a:pt x="370727" y="10427227"/>
                    </a:lnTo>
                    <a:lnTo>
                      <a:pt x="425700" y="10427067"/>
                    </a:lnTo>
                    <a:lnTo>
                      <a:pt x="478158" y="10426838"/>
                    </a:lnTo>
                    <a:lnTo>
                      <a:pt x="527093" y="10426513"/>
                    </a:lnTo>
                    <a:lnTo>
                      <a:pt x="571500" y="10426065"/>
                    </a:lnTo>
                    <a:lnTo>
                      <a:pt x="571626" y="10049129"/>
                    </a:lnTo>
                    <a:lnTo>
                      <a:pt x="868679" y="10049383"/>
                    </a:lnTo>
                    <a:lnTo>
                      <a:pt x="856004" y="0"/>
                    </a:lnTo>
                    <a:lnTo>
                      <a:pt x="2511" y="0"/>
                    </a:lnTo>
                    <a:lnTo>
                      <a:pt x="0" y="10428732"/>
                    </a:lnTo>
                    <a:close/>
                  </a:path>
                </a:pathLst>
              </a:custGeom>
              <a:solidFill>
                <a:srgbClr val="86ACDB"/>
              </a:solidFill>
            </p:spPr>
            <p:txBody>
              <a:bodyPr wrap="square" lIns="0" tIns="0" rIns="0" bIns="0" rtlCol="0"/>
              <a:lstStyle/>
              <a:p>
                <a:endParaRPr/>
              </a:p>
            </p:txBody>
          </p:sp>
          <p:sp>
            <p:nvSpPr>
              <p:cNvPr id="35" name="object 5"/>
              <p:cNvSpPr/>
              <p:nvPr/>
            </p:nvSpPr>
            <p:spPr>
              <a:xfrm>
                <a:off x="216407" y="10139171"/>
                <a:ext cx="970788" cy="2025395"/>
              </a:xfrm>
              <a:prstGeom prst="rect">
                <a:avLst/>
              </a:prstGeom>
              <a:blipFill>
                <a:blip r:embed="rId2" cstate="print"/>
                <a:stretch>
                  <a:fillRect/>
                </a:stretch>
              </a:blipFill>
            </p:spPr>
            <p:txBody>
              <a:bodyPr wrap="square" lIns="0" tIns="0" rIns="0" bIns="0" rtlCol="0"/>
              <a:lstStyle/>
              <a:p>
                <a:endParaRPr/>
              </a:p>
            </p:txBody>
          </p:sp>
          <p:sp>
            <p:nvSpPr>
              <p:cNvPr id="36" name="object 6"/>
              <p:cNvSpPr/>
              <p:nvPr/>
            </p:nvSpPr>
            <p:spPr>
              <a:xfrm>
                <a:off x="6095" y="16764"/>
                <a:ext cx="2664460" cy="12175490"/>
              </a:xfrm>
              <a:custGeom>
                <a:avLst/>
                <a:gdLst/>
                <a:ahLst/>
                <a:cxnLst/>
                <a:rect l="l" t="t" r="r" b="b"/>
                <a:pathLst>
                  <a:path w="2664460" h="12175490">
                    <a:moveTo>
                      <a:pt x="0" y="0"/>
                    </a:moveTo>
                    <a:lnTo>
                      <a:pt x="0" y="12175236"/>
                    </a:lnTo>
                    <a:lnTo>
                      <a:pt x="2663952" y="12175236"/>
                    </a:lnTo>
                    <a:lnTo>
                      <a:pt x="2663952" y="0"/>
                    </a:lnTo>
                    <a:lnTo>
                      <a:pt x="0" y="0"/>
                    </a:lnTo>
                    <a:close/>
                  </a:path>
                </a:pathLst>
              </a:custGeom>
              <a:solidFill>
                <a:srgbClr val="F1F1F1"/>
              </a:solidFill>
            </p:spPr>
            <p:txBody>
              <a:bodyPr wrap="square" lIns="0" tIns="0" rIns="0" bIns="0" rtlCol="0"/>
              <a:lstStyle/>
              <a:p>
                <a:endParaRPr/>
              </a:p>
            </p:txBody>
          </p:sp>
          <p:sp>
            <p:nvSpPr>
              <p:cNvPr id="37" name="object 7"/>
              <p:cNvSpPr/>
              <p:nvPr/>
            </p:nvSpPr>
            <p:spPr>
              <a:xfrm>
                <a:off x="1775180" y="1608621"/>
                <a:ext cx="1739200" cy="9003434"/>
              </a:xfrm>
              <a:prstGeom prst="rect">
                <a:avLst/>
              </a:prstGeom>
              <a:blipFill>
                <a:blip r:embed="rId3" cstate="print"/>
                <a:stretch>
                  <a:fillRect/>
                </a:stretch>
              </a:blipFill>
            </p:spPr>
            <p:txBody>
              <a:bodyPr wrap="square" lIns="0" tIns="0" rIns="0" bIns="0" rtlCol="0"/>
              <a:lstStyle/>
              <a:p>
                <a:endParaRPr/>
              </a:p>
            </p:txBody>
          </p:sp>
        </p:grpSp>
        <p:sp>
          <p:nvSpPr>
            <p:cNvPr id="17" name="object 8"/>
            <p:cNvSpPr txBox="1"/>
            <p:nvPr/>
          </p:nvSpPr>
          <p:spPr>
            <a:xfrm>
              <a:off x="298578" y="3220720"/>
              <a:ext cx="536575" cy="6223000"/>
            </a:xfrm>
            <a:prstGeom prst="rect">
              <a:avLst/>
            </a:prstGeom>
          </p:spPr>
          <p:txBody>
            <a:bodyPr vert="vert270" wrap="square" lIns="0" tIns="0" rIns="0" bIns="0" rtlCol="0">
              <a:spAutoFit/>
            </a:bodyPr>
            <a:lstStyle/>
            <a:p>
              <a:pPr marL="12700">
                <a:lnSpc>
                  <a:spcPts val="4079"/>
                </a:lnSpc>
              </a:pPr>
              <a:r>
                <a:rPr sz="3600" b="1" spc="-5" dirty="0">
                  <a:latin typeface="Arial"/>
                  <a:cs typeface="Arial"/>
                </a:rPr>
                <a:t>7 </a:t>
              </a:r>
              <a:r>
                <a:rPr sz="3600" b="1" dirty="0">
                  <a:latin typeface="Arial"/>
                  <a:cs typeface="Arial"/>
                </a:rPr>
                <a:t>Steps of Machine</a:t>
              </a:r>
              <a:r>
                <a:rPr sz="3600" b="1" spc="-65" dirty="0">
                  <a:latin typeface="Arial"/>
                  <a:cs typeface="Arial"/>
                </a:rPr>
                <a:t> </a:t>
              </a:r>
              <a:r>
                <a:rPr sz="3600" b="1" spc="-5" dirty="0">
                  <a:latin typeface="Arial"/>
                  <a:cs typeface="Arial"/>
                </a:rPr>
                <a:t>Learning</a:t>
              </a:r>
              <a:endParaRPr sz="3600">
                <a:latin typeface="Arial"/>
                <a:cs typeface="Arial"/>
              </a:endParaRPr>
            </a:p>
          </p:txBody>
        </p:sp>
        <p:sp>
          <p:nvSpPr>
            <p:cNvPr id="18" name="object 9"/>
            <p:cNvSpPr txBox="1"/>
            <p:nvPr/>
          </p:nvSpPr>
          <p:spPr>
            <a:xfrm>
              <a:off x="2255056" y="4715162"/>
              <a:ext cx="792480" cy="407034"/>
            </a:xfrm>
            <a:prstGeom prst="rect">
              <a:avLst/>
            </a:prstGeom>
          </p:spPr>
          <p:txBody>
            <a:bodyPr vert="vert270" wrap="square" lIns="0" tIns="0" rIns="0" bIns="0" rtlCol="0">
              <a:spAutoFit/>
            </a:bodyPr>
            <a:lstStyle/>
            <a:p>
              <a:pPr marL="12700">
                <a:lnSpc>
                  <a:spcPts val="6070"/>
                </a:lnSpc>
              </a:pPr>
              <a:r>
                <a:rPr sz="5400" b="1" dirty="0">
                  <a:solidFill>
                    <a:srgbClr val="FFFFFF"/>
                  </a:solidFill>
                  <a:latin typeface="Arial"/>
                  <a:cs typeface="Arial"/>
                </a:rPr>
                <a:t>5</a:t>
              </a:r>
              <a:endParaRPr sz="5400">
                <a:latin typeface="Arial"/>
                <a:cs typeface="Arial"/>
              </a:endParaRPr>
            </a:p>
          </p:txBody>
        </p:sp>
        <p:sp>
          <p:nvSpPr>
            <p:cNvPr id="19" name="object 10"/>
            <p:cNvSpPr txBox="1"/>
            <p:nvPr/>
          </p:nvSpPr>
          <p:spPr>
            <a:xfrm>
              <a:off x="2255056" y="3489612"/>
              <a:ext cx="792480" cy="407034"/>
            </a:xfrm>
            <a:prstGeom prst="rect">
              <a:avLst/>
            </a:prstGeom>
          </p:spPr>
          <p:txBody>
            <a:bodyPr vert="vert270" wrap="square" lIns="0" tIns="0" rIns="0" bIns="0" rtlCol="0">
              <a:spAutoFit/>
            </a:bodyPr>
            <a:lstStyle/>
            <a:p>
              <a:pPr marL="12700">
                <a:lnSpc>
                  <a:spcPts val="6070"/>
                </a:lnSpc>
              </a:pPr>
              <a:r>
                <a:rPr sz="5400" b="1" dirty="0">
                  <a:solidFill>
                    <a:srgbClr val="FFFFFF"/>
                  </a:solidFill>
                  <a:latin typeface="Arial"/>
                  <a:cs typeface="Arial"/>
                </a:rPr>
                <a:t>6</a:t>
              </a:r>
              <a:endParaRPr sz="5400">
                <a:latin typeface="Arial"/>
                <a:cs typeface="Arial"/>
              </a:endParaRPr>
            </a:p>
          </p:txBody>
        </p:sp>
        <p:sp>
          <p:nvSpPr>
            <p:cNvPr id="20" name="object 11"/>
            <p:cNvSpPr txBox="1"/>
            <p:nvPr/>
          </p:nvSpPr>
          <p:spPr>
            <a:xfrm>
              <a:off x="2255056" y="2263681"/>
              <a:ext cx="792480" cy="407034"/>
            </a:xfrm>
            <a:prstGeom prst="rect">
              <a:avLst/>
            </a:prstGeom>
          </p:spPr>
          <p:txBody>
            <a:bodyPr vert="vert270" wrap="square" lIns="0" tIns="0" rIns="0" bIns="0" rtlCol="0">
              <a:spAutoFit/>
            </a:bodyPr>
            <a:lstStyle/>
            <a:p>
              <a:pPr marL="12700">
                <a:lnSpc>
                  <a:spcPts val="6070"/>
                </a:lnSpc>
              </a:pPr>
              <a:r>
                <a:rPr sz="5400" b="1" dirty="0">
                  <a:solidFill>
                    <a:srgbClr val="FFFFFF"/>
                  </a:solidFill>
                  <a:latin typeface="Arial"/>
                  <a:cs typeface="Arial"/>
                </a:rPr>
                <a:t>7</a:t>
              </a:r>
              <a:endParaRPr sz="5400">
                <a:latin typeface="Arial"/>
                <a:cs typeface="Arial"/>
              </a:endParaRPr>
            </a:p>
          </p:txBody>
        </p:sp>
        <p:sp>
          <p:nvSpPr>
            <p:cNvPr id="21" name="object 12"/>
            <p:cNvSpPr txBox="1"/>
            <p:nvPr/>
          </p:nvSpPr>
          <p:spPr>
            <a:xfrm>
              <a:off x="3127375" y="4959477"/>
              <a:ext cx="177546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C000"/>
                  </a:solidFill>
                  <a:latin typeface="Arial"/>
                  <a:cs typeface="Arial"/>
                </a:rPr>
                <a:t>Model</a:t>
              </a:r>
              <a:r>
                <a:rPr sz="1800" spc="-55" dirty="0">
                  <a:solidFill>
                    <a:srgbClr val="FFC000"/>
                  </a:solidFill>
                  <a:latin typeface="Arial"/>
                  <a:cs typeface="Arial"/>
                </a:rPr>
                <a:t> </a:t>
              </a:r>
              <a:r>
                <a:rPr sz="1800" spc="-5" dirty="0">
                  <a:solidFill>
                    <a:srgbClr val="FFC000"/>
                  </a:solidFill>
                  <a:latin typeface="Arial"/>
                  <a:cs typeface="Arial"/>
                </a:rPr>
                <a:t>Evaluation</a:t>
              </a:r>
              <a:endParaRPr sz="1800">
                <a:latin typeface="Arial"/>
                <a:cs typeface="Arial"/>
              </a:endParaRPr>
            </a:p>
          </p:txBody>
        </p:sp>
        <p:sp>
          <p:nvSpPr>
            <p:cNvPr id="22" name="object 13"/>
            <p:cNvSpPr txBox="1"/>
            <p:nvPr/>
          </p:nvSpPr>
          <p:spPr>
            <a:xfrm>
              <a:off x="3127375" y="3699764"/>
              <a:ext cx="25393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6FC0"/>
                  </a:solidFill>
                  <a:latin typeface="Arial"/>
                  <a:cs typeface="Arial"/>
                </a:rPr>
                <a:t>Hyperparameters</a:t>
              </a:r>
              <a:r>
                <a:rPr sz="1800" spc="-55" dirty="0">
                  <a:solidFill>
                    <a:srgbClr val="006FC0"/>
                  </a:solidFill>
                  <a:latin typeface="Arial"/>
                  <a:cs typeface="Arial"/>
                </a:rPr>
                <a:t> </a:t>
              </a:r>
              <a:r>
                <a:rPr sz="1800" spc="-15" dirty="0">
                  <a:solidFill>
                    <a:srgbClr val="006FC0"/>
                  </a:solidFill>
                  <a:latin typeface="Arial"/>
                  <a:cs typeface="Arial"/>
                </a:rPr>
                <a:t>Tuning</a:t>
              </a:r>
              <a:endParaRPr sz="1800">
                <a:latin typeface="Arial"/>
                <a:cs typeface="Arial"/>
              </a:endParaRPr>
            </a:p>
          </p:txBody>
        </p:sp>
        <p:sp>
          <p:nvSpPr>
            <p:cNvPr id="23" name="object 14"/>
            <p:cNvSpPr txBox="1"/>
            <p:nvPr/>
          </p:nvSpPr>
          <p:spPr>
            <a:xfrm>
              <a:off x="3166110" y="2473527"/>
              <a:ext cx="1577340"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0000"/>
                  </a:solidFill>
                  <a:latin typeface="Arial"/>
                  <a:cs typeface="Arial"/>
                </a:rPr>
                <a:t>Prediction</a:t>
              </a:r>
              <a:r>
                <a:rPr sz="1800" spc="-40" dirty="0">
                  <a:solidFill>
                    <a:srgbClr val="FF0000"/>
                  </a:solidFill>
                  <a:latin typeface="Arial"/>
                  <a:cs typeface="Arial"/>
                </a:rPr>
                <a:t> </a:t>
              </a:r>
              <a:r>
                <a:rPr sz="1800" dirty="0">
                  <a:solidFill>
                    <a:srgbClr val="FF0000"/>
                  </a:solidFill>
                  <a:latin typeface="Arial"/>
                  <a:cs typeface="Arial"/>
                </a:rPr>
                <a:t>Step</a:t>
              </a:r>
              <a:endParaRPr sz="1800">
                <a:latin typeface="Arial"/>
                <a:cs typeface="Arial"/>
              </a:endParaRPr>
            </a:p>
          </p:txBody>
        </p:sp>
        <p:sp>
          <p:nvSpPr>
            <p:cNvPr id="24" name="object 15"/>
            <p:cNvSpPr txBox="1"/>
            <p:nvPr/>
          </p:nvSpPr>
          <p:spPr>
            <a:xfrm>
              <a:off x="5768276" y="3810142"/>
              <a:ext cx="379730" cy="2308860"/>
            </a:xfrm>
            <a:prstGeom prst="rect">
              <a:avLst/>
            </a:prstGeom>
          </p:spPr>
          <p:txBody>
            <a:bodyPr vert="vert270" wrap="square" lIns="0" tIns="0" rIns="0" bIns="0" rtlCol="0">
              <a:spAutoFit/>
            </a:bodyPr>
            <a:lstStyle/>
            <a:p>
              <a:pPr marL="12700">
                <a:lnSpc>
                  <a:spcPts val="1430"/>
                </a:lnSpc>
              </a:pPr>
              <a:r>
                <a:rPr sz="1200" spc="-5" dirty="0">
                  <a:solidFill>
                    <a:srgbClr val="404040"/>
                  </a:solidFill>
                  <a:latin typeface="Arial"/>
                  <a:cs typeface="Arial"/>
                </a:rPr>
                <a:t>Training </a:t>
              </a:r>
              <a:r>
                <a:rPr sz="1200" dirty="0">
                  <a:solidFill>
                    <a:srgbClr val="404040"/>
                  </a:solidFill>
                  <a:latin typeface="Arial"/>
                  <a:cs typeface="Arial"/>
                </a:rPr>
                <a:t>the constructed model</a:t>
              </a:r>
              <a:r>
                <a:rPr sz="1200" spc="-185" dirty="0">
                  <a:solidFill>
                    <a:srgbClr val="404040"/>
                  </a:solidFill>
                  <a:latin typeface="Arial"/>
                  <a:cs typeface="Arial"/>
                </a:rPr>
                <a:t> </a:t>
              </a:r>
              <a:r>
                <a:rPr sz="1200" dirty="0">
                  <a:solidFill>
                    <a:srgbClr val="404040"/>
                  </a:solidFill>
                  <a:latin typeface="Arial"/>
                  <a:cs typeface="Arial"/>
                </a:rPr>
                <a:t>by</a:t>
              </a:r>
              <a:endParaRPr sz="1200">
                <a:latin typeface="Arial"/>
                <a:cs typeface="Arial"/>
              </a:endParaRPr>
            </a:p>
            <a:p>
              <a:pPr marL="12700">
                <a:lnSpc>
                  <a:spcPct val="100000"/>
                </a:lnSpc>
              </a:pPr>
              <a:r>
                <a:rPr sz="1200" spc="-5" dirty="0">
                  <a:solidFill>
                    <a:srgbClr val="404040"/>
                  </a:solidFill>
                  <a:latin typeface="Arial"/>
                  <a:cs typeface="Arial"/>
                </a:rPr>
                <a:t>using </a:t>
              </a:r>
              <a:r>
                <a:rPr sz="1200" dirty="0">
                  <a:solidFill>
                    <a:srgbClr val="404040"/>
                  </a:solidFill>
                  <a:latin typeface="Arial"/>
                  <a:cs typeface="Arial"/>
                </a:rPr>
                <a:t>test </a:t>
              </a:r>
              <a:r>
                <a:rPr sz="1200" spc="-5" dirty="0">
                  <a:solidFill>
                    <a:srgbClr val="404040"/>
                  </a:solidFill>
                  <a:latin typeface="Arial"/>
                  <a:cs typeface="Arial"/>
                </a:rPr>
                <a:t>and validation</a:t>
              </a:r>
              <a:r>
                <a:rPr sz="1200" spc="-75" dirty="0">
                  <a:solidFill>
                    <a:srgbClr val="404040"/>
                  </a:solidFill>
                  <a:latin typeface="Arial"/>
                  <a:cs typeface="Arial"/>
                </a:rPr>
                <a:t> </a:t>
              </a:r>
              <a:r>
                <a:rPr sz="1200" dirty="0">
                  <a:solidFill>
                    <a:srgbClr val="404040"/>
                  </a:solidFill>
                  <a:latin typeface="Arial"/>
                  <a:cs typeface="Arial"/>
                </a:rPr>
                <a:t>sets</a:t>
              </a:r>
              <a:endParaRPr sz="1200">
                <a:latin typeface="Arial"/>
                <a:cs typeface="Arial"/>
              </a:endParaRPr>
            </a:p>
          </p:txBody>
        </p:sp>
        <p:sp>
          <p:nvSpPr>
            <p:cNvPr id="25" name="object 16"/>
            <p:cNvSpPr txBox="1"/>
            <p:nvPr/>
          </p:nvSpPr>
          <p:spPr>
            <a:xfrm>
              <a:off x="2074928" y="6060495"/>
              <a:ext cx="1161415" cy="591185"/>
            </a:xfrm>
            <a:prstGeom prst="rect">
              <a:avLst/>
            </a:prstGeom>
          </p:spPr>
          <p:txBody>
            <a:bodyPr vert="vert270" wrap="square" lIns="0" tIns="0" rIns="0" bIns="0" rtlCol="0">
              <a:spAutoFit/>
            </a:bodyPr>
            <a:lstStyle/>
            <a:p>
              <a:pPr marL="12700">
                <a:lnSpc>
                  <a:spcPts val="8950"/>
                </a:lnSpc>
              </a:pPr>
              <a:r>
                <a:rPr sz="8000" b="1" dirty="0">
                  <a:solidFill>
                    <a:srgbClr val="FFFFFF"/>
                  </a:solidFill>
                  <a:latin typeface="Arial"/>
                  <a:cs typeface="Arial"/>
                </a:rPr>
                <a:t>4</a:t>
              </a:r>
              <a:endParaRPr sz="8000">
                <a:latin typeface="Arial"/>
                <a:cs typeface="Arial"/>
              </a:endParaRPr>
            </a:p>
          </p:txBody>
        </p:sp>
        <p:sp>
          <p:nvSpPr>
            <p:cNvPr id="26" name="object 17"/>
            <p:cNvSpPr txBox="1"/>
            <p:nvPr/>
          </p:nvSpPr>
          <p:spPr>
            <a:xfrm>
              <a:off x="3202939" y="6338061"/>
              <a:ext cx="3393440" cy="482600"/>
            </a:xfrm>
            <a:prstGeom prst="rect">
              <a:avLst/>
            </a:prstGeom>
          </p:spPr>
          <p:txBody>
            <a:bodyPr vert="horz" wrap="square" lIns="0" tIns="12700" rIns="0" bIns="0" rtlCol="0">
              <a:spAutoFit/>
            </a:bodyPr>
            <a:lstStyle/>
            <a:p>
              <a:pPr marL="12700">
                <a:lnSpc>
                  <a:spcPct val="100000"/>
                </a:lnSpc>
                <a:spcBef>
                  <a:spcPts val="100"/>
                </a:spcBef>
              </a:pPr>
              <a:r>
                <a:rPr sz="3000" b="1" spc="-25" dirty="0">
                  <a:solidFill>
                    <a:srgbClr val="C00000"/>
                  </a:solidFill>
                  <a:latin typeface="Arial"/>
                  <a:cs typeface="Arial"/>
                </a:rPr>
                <a:t>Training </a:t>
              </a:r>
              <a:r>
                <a:rPr sz="3000" b="1" dirty="0">
                  <a:solidFill>
                    <a:srgbClr val="C00000"/>
                  </a:solidFill>
                  <a:latin typeface="Arial"/>
                  <a:cs typeface="Arial"/>
                </a:rPr>
                <a:t>the </a:t>
              </a:r>
              <a:r>
                <a:rPr sz="3000" b="1" spc="-5" dirty="0">
                  <a:solidFill>
                    <a:srgbClr val="C00000"/>
                  </a:solidFill>
                  <a:latin typeface="Arial"/>
                  <a:cs typeface="Arial"/>
                </a:rPr>
                <a:t>Model</a:t>
              </a:r>
              <a:endParaRPr sz="3000">
                <a:latin typeface="Arial"/>
                <a:cs typeface="Arial"/>
              </a:endParaRPr>
            </a:p>
          </p:txBody>
        </p:sp>
        <p:sp>
          <p:nvSpPr>
            <p:cNvPr id="27" name="object 18"/>
            <p:cNvSpPr/>
            <p:nvPr/>
          </p:nvSpPr>
          <p:spPr>
            <a:xfrm>
              <a:off x="5568696" y="6208776"/>
              <a:ext cx="970915" cy="125095"/>
            </a:xfrm>
            <a:custGeom>
              <a:avLst/>
              <a:gdLst/>
              <a:ahLst/>
              <a:cxnLst/>
              <a:rect l="l" t="t" r="r" b="b"/>
              <a:pathLst>
                <a:path w="970915" h="125095">
                  <a:moveTo>
                    <a:pt x="0" y="0"/>
                  </a:moveTo>
                  <a:lnTo>
                    <a:pt x="0" y="124967"/>
                  </a:lnTo>
                  <a:lnTo>
                    <a:pt x="970788" y="124967"/>
                  </a:lnTo>
                  <a:lnTo>
                    <a:pt x="970788" y="0"/>
                  </a:lnTo>
                  <a:lnTo>
                    <a:pt x="0" y="0"/>
                  </a:lnTo>
                  <a:close/>
                </a:path>
              </a:pathLst>
            </a:custGeom>
            <a:solidFill>
              <a:srgbClr val="C00000"/>
            </a:solidFill>
          </p:spPr>
          <p:txBody>
            <a:bodyPr wrap="square" lIns="0" tIns="0" rIns="0" bIns="0" rtlCol="0"/>
            <a:lstStyle/>
            <a:p>
              <a:endParaRPr/>
            </a:p>
          </p:txBody>
        </p:sp>
        <p:sp>
          <p:nvSpPr>
            <p:cNvPr id="28" name="object 19"/>
            <p:cNvSpPr txBox="1"/>
            <p:nvPr/>
          </p:nvSpPr>
          <p:spPr>
            <a:xfrm>
              <a:off x="2208701" y="7494938"/>
              <a:ext cx="792480" cy="407034"/>
            </a:xfrm>
            <a:prstGeom prst="rect">
              <a:avLst/>
            </a:prstGeom>
          </p:spPr>
          <p:txBody>
            <a:bodyPr vert="vert270" wrap="square" lIns="0" tIns="0" rIns="0" bIns="0" rtlCol="0">
              <a:spAutoFit/>
            </a:bodyPr>
            <a:lstStyle/>
            <a:p>
              <a:pPr marL="12700">
                <a:lnSpc>
                  <a:spcPts val="6070"/>
                </a:lnSpc>
              </a:pPr>
              <a:r>
                <a:rPr sz="5400" b="1" dirty="0">
                  <a:solidFill>
                    <a:srgbClr val="FFFFFF"/>
                  </a:solidFill>
                  <a:latin typeface="Arial"/>
                  <a:cs typeface="Arial"/>
                </a:rPr>
                <a:t>3</a:t>
              </a:r>
              <a:endParaRPr sz="5400">
                <a:latin typeface="Arial"/>
                <a:cs typeface="Arial"/>
              </a:endParaRPr>
            </a:p>
          </p:txBody>
        </p:sp>
        <p:sp>
          <p:nvSpPr>
            <p:cNvPr id="29" name="object 20"/>
            <p:cNvSpPr txBox="1"/>
            <p:nvPr/>
          </p:nvSpPr>
          <p:spPr>
            <a:xfrm>
              <a:off x="3091942" y="7741158"/>
              <a:ext cx="18656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1F5F"/>
                  </a:solidFill>
                  <a:latin typeface="Arial"/>
                  <a:cs typeface="Arial"/>
                </a:rPr>
                <a:t>Choosing a</a:t>
              </a:r>
              <a:r>
                <a:rPr sz="1800" spc="-50" dirty="0">
                  <a:solidFill>
                    <a:srgbClr val="001F5F"/>
                  </a:solidFill>
                  <a:latin typeface="Arial"/>
                  <a:cs typeface="Arial"/>
                </a:rPr>
                <a:t> </a:t>
              </a:r>
              <a:r>
                <a:rPr sz="1800" spc="-5" dirty="0">
                  <a:solidFill>
                    <a:srgbClr val="001F5F"/>
                  </a:solidFill>
                  <a:latin typeface="Arial"/>
                  <a:cs typeface="Arial"/>
                </a:rPr>
                <a:t>Model</a:t>
              </a:r>
              <a:endParaRPr sz="1800">
                <a:latin typeface="Arial"/>
                <a:cs typeface="Arial"/>
              </a:endParaRPr>
            </a:p>
          </p:txBody>
        </p:sp>
        <p:sp>
          <p:nvSpPr>
            <p:cNvPr id="30" name="object 21"/>
            <p:cNvSpPr txBox="1"/>
            <p:nvPr/>
          </p:nvSpPr>
          <p:spPr>
            <a:xfrm>
              <a:off x="3166110" y="8822563"/>
              <a:ext cx="156464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92D050"/>
                  </a:solidFill>
                  <a:latin typeface="Arial"/>
                  <a:cs typeface="Arial"/>
                </a:rPr>
                <a:t>Preparing</a:t>
              </a:r>
              <a:r>
                <a:rPr sz="1800" spc="-20" dirty="0">
                  <a:solidFill>
                    <a:srgbClr val="92D050"/>
                  </a:solidFill>
                  <a:latin typeface="Arial"/>
                  <a:cs typeface="Arial"/>
                </a:rPr>
                <a:t> </a:t>
              </a:r>
              <a:r>
                <a:rPr sz="1800" spc="-5" dirty="0">
                  <a:solidFill>
                    <a:srgbClr val="92D050"/>
                  </a:solidFill>
                  <a:latin typeface="Arial"/>
                  <a:cs typeface="Arial"/>
                </a:rPr>
                <a:t>Data</a:t>
              </a:r>
              <a:endParaRPr sz="1800">
                <a:latin typeface="Arial"/>
                <a:cs typeface="Arial"/>
              </a:endParaRPr>
            </a:p>
          </p:txBody>
        </p:sp>
        <p:sp>
          <p:nvSpPr>
            <p:cNvPr id="31" name="object 22"/>
            <p:cNvSpPr txBox="1"/>
            <p:nvPr/>
          </p:nvSpPr>
          <p:spPr>
            <a:xfrm>
              <a:off x="2224322" y="8627905"/>
              <a:ext cx="792480" cy="407034"/>
            </a:xfrm>
            <a:prstGeom prst="rect">
              <a:avLst/>
            </a:prstGeom>
          </p:spPr>
          <p:txBody>
            <a:bodyPr vert="vert270" wrap="square" lIns="0" tIns="0" rIns="0" bIns="0" rtlCol="0">
              <a:spAutoFit/>
            </a:bodyPr>
            <a:lstStyle/>
            <a:p>
              <a:pPr marL="12700">
                <a:lnSpc>
                  <a:spcPts val="6070"/>
                </a:lnSpc>
              </a:pPr>
              <a:r>
                <a:rPr sz="5400" b="1" dirty="0">
                  <a:solidFill>
                    <a:srgbClr val="FFFFFF"/>
                  </a:solidFill>
                  <a:latin typeface="Arial"/>
                  <a:cs typeface="Arial"/>
                </a:rPr>
                <a:t>2</a:t>
              </a:r>
              <a:endParaRPr sz="5400">
                <a:latin typeface="Arial"/>
                <a:cs typeface="Arial"/>
              </a:endParaRPr>
            </a:p>
          </p:txBody>
        </p:sp>
        <p:sp>
          <p:nvSpPr>
            <p:cNvPr id="32" name="object 23"/>
            <p:cNvSpPr txBox="1"/>
            <p:nvPr/>
          </p:nvSpPr>
          <p:spPr>
            <a:xfrm>
              <a:off x="3175507" y="9979279"/>
              <a:ext cx="15741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1C0A83"/>
                  </a:solidFill>
                  <a:latin typeface="Arial"/>
                  <a:cs typeface="Arial"/>
                </a:rPr>
                <a:t>Gathering</a:t>
              </a:r>
              <a:r>
                <a:rPr sz="1800" spc="-50" dirty="0">
                  <a:solidFill>
                    <a:srgbClr val="1C0A83"/>
                  </a:solidFill>
                  <a:latin typeface="Arial"/>
                  <a:cs typeface="Arial"/>
                </a:rPr>
                <a:t> </a:t>
              </a:r>
              <a:r>
                <a:rPr sz="1800" spc="-5" dirty="0">
                  <a:solidFill>
                    <a:srgbClr val="1C0A83"/>
                  </a:solidFill>
                  <a:latin typeface="Arial"/>
                  <a:cs typeface="Arial"/>
                </a:rPr>
                <a:t>Data</a:t>
              </a:r>
              <a:endParaRPr sz="1800">
                <a:latin typeface="Arial"/>
                <a:cs typeface="Arial"/>
              </a:endParaRPr>
            </a:p>
          </p:txBody>
        </p:sp>
        <p:sp>
          <p:nvSpPr>
            <p:cNvPr id="33" name="object 24"/>
            <p:cNvSpPr txBox="1"/>
            <p:nvPr/>
          </p:nvSpPr>
          <p:spPr>
            <a:xfrm>
              <a:off x="2246188" y="9719259"/>
              <a:ext cx="791845" cy="407034"/>
            </a:xfrm>
            <a:prstGeom prst="rect">
              <a:avLst/>
            </a:prstGeom>
          </p:spPr>
          <p:txBody>
            <a:bodyPr vert="vert270" wrap="square" lIns="0" tIns="0" rIns="0" bIns="0" rtlCol="0">
              <a:spAutoFit/>
            </a:bodyPr>
            <a:lstStyle/>
            <a:p>
              <a:pPr marL="12700">
                <a:lnSpc>
                  <a:spcPts val="6070"/>
                </a:lnSpc>
              </a:pPr>
              <a:r>
                <a:rPr sz="5400" b="1" dirty="0">
                  <a:solidFill>
                    <a:srgbClr val="FFFFFF"/>
                  </a:solidFill>
                  <a:latin typeface="Arial"/>
                  <a:cs typeface="Arial"/>
                </a:rPr>
                <a:t>1</a:t>
              </a:r>
              <a:endParaRPr sz="5400">
                <a:latin typeface="Arial"/>
                <a:cs typeface="Arial"/>
              </a:endParaRPr>
            </a:p>
          </p:txBody>
        </p:sp>
      </p:grpSp>
    </p:spTree>
    <p:extLst>
      <p:ext uri="{BB962C8B-B14F-4D97-AF65-F5344CB8AC3E}">
        <p14:creationId xmlns:p14="http://schemas.microsoft.com/office/powerpoint/2010/main" val="1716756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object 3"/>
          <p:cNvGrpSpPr/>
          <p:nvPr/>
        </p:nvGrpSpPr>
        <p:grpSpPr>
          <a:xfrm>
            <a:off x="0" y="0"/>
            <a:ext cx="12192000" cy="1671955"/>
            <a:chOff x="0" y="0"/>
            <a:chExt cx="12192000" cy="1671955"/>
          </a:xfrm>
        </p:grpSpPr>
        <p:sp>
          <p:nvSpPr>
            <p:cNvPr id="4" name="object 4"/>
            <p:cNvSpPr/>
            <p:nvPr/>
          </p:nvSpPr>
          <p:spPr>
            <a:xfrm>
              <a:off x="1763267" y="257556"/>
              <a:ext cx="10429240" cy="868680"/>
            </a:xfrm>
            <a:custGeom>
              <a:avLst/>
              <a:gdLst/>
              <a:ahLst/>
              <a:cxnLst/>
              <a:rect l="l" t="t" r="r" b="b"/>
              <a:pathLst>
                <a:path w="10429240" h="868680">
                  <a:moveTo>
                    <a:pt x="0" y="0"/>
                  </a:moveTo>
                  <a:lnTo>
                    <a:pt x="448" y="44406"/>
                  </a:lnTo>
                  <a:lnTo>
                    <a:pt x="773" y="93341"/>
                  </a:lnTo>
                  <a:lnTo>
                    <a:pt x="1002" y="145799"/>
                  </a:lnTo>
                  <a:lnTo>
                    <a:pt x="1162" y="200772"/>
                  </a:lnTo>
                  <a:lnTo>
                    <a:pt x="1504" y="370727"/>
                  </a:lnTo>
                  <a:lnTo>
                    <a:pt x="1664" y="425700"/>
                  </a:lnTo>
                  <a:lnTo>
                    <a:pt x="1893" y="478158"/>
                  </a:lnTo>
                  <a:lnTo>
                    <a:pt x="2218" y="527093"/>
                  </a:lnTo>
                  <a:lnTo>
                    <a:pt x="2667" y="571500"/>
                  </a:lnTo>
                  <a:lnTo>
                    <a:pt x="379602" y="571627"/>
                  </a:lnTo>
                  <a:lnTo>
                    <a:pt x="379349" y="868680"/>
                  </a:lnTo>
                  <a:lnTo>
                    <a:pt x="10428732" y="856004"/>
                  </a:lnTo>
                  <a:lnTo>
                    <a:pt x="10428732" y="2511"/>
                  </a:lnTo>
                  <a:lnTo>
                    <a:pt x="0" y="0"/>
                  </a:lnTo>
                  <a:close/>
                </a:path>
              </a:pathLst>
            </a:custGeom>
            <a:solidFill>
              <a:srgbClr val="86ACDB"/>
            </a:solidFill>
          </p:spPr>
          <p:txBody>
            <a:bodyPr wrap="square" lIns="0" tIns="0" rIns="0" bIns="0" rtlCol="0"/>
            <a:lstStyle/>
            <a:p>
              <a:endParaRPr/>
            </a:p>
          </p:txBody>
        </p:sp>
        <p:sp>
          <p:nvSpPr>
            <p:cNvPr id="5" name="object 5"/>
            <p:cNvSpPr/>
            <p:nvPr/>
          </p:nvSpPr>
          <p:spPr>
            <a:xfrm>
              <a:off x="27432" y="216408"/>
              <a:ext cx="2025395" cy="97078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671955"/>
            </a:xfrm>
            <a:custGeom>
              <a:avLst/>
              <a:gdLst/>
              <a:ahLst/>
              <a:cxnLst/>
              <a:rect l="l" t="t" r="r" b="b"/>
              <a:pathLst>
                <a:path w="12192000" h="1671955">
                  <a:moveTo>
                    <a:pt x="0" y="1671827"/>
                  </a:moveTo>
                  <a:lnTo>
                    <a:pt x="12192000" y="1671827"/>
                  </a:lnTo>
                  <a:lnTo>
                    <a:pt x="12192000" y="0"/>
                  </a:lnTo>
                  <a:lnTo>
                    <a:pt x="0" y="0"/>
                  </a:lnTo>
                  <a:lnTo>
                    <a:pt x="0" y="1671827"/>
                  </a:lnTo>
                  <a:close/>
                </a:path>
              </a:pathLst>
            </a:custGeom>
            <a:solidFill>
              <a:srgbClr val="F1F1F1"/>
            </a:solidFill>
          </p:spPr>
          <p:txBody>
            <a:bodyPr wrap="square" lIns="0" tIns="0" rIns="0" bIns="0" rtlCol="0"/>
            <a:lstStyle/>
            <a:p>
              <a:endParaRPr/>
            </a:p>
          </p:txBody>
        </p:sp>
      </p:grpSp>
      <p:sp>
        <p:nvSpPr>
          <p:cNvPr id="7" name="object 7"/>
          <p:cNvSpPr txBox="1"/>
          <p:nvPr/>
        </p:nvSpPr>
        <p:spPr>
          <a:xfrm>
            <a:off x="2748533" y="255270"/>
            <a:ext cx="6223000" cy="574040"/>
          </a:xfrm>
          <a:prstGeom prst="rect">
            <a:avLst/>
          </a:prstGeom>
        </p:spPr>
        <p:txBody>
          <a:bodyPr vert="horz" wrap="square" lIns="0" tIns="12700" rIns="0" bIns="0" rtlCol="0">
            <a:spAutoFit/>
          </a:bodyPr>
          <a:lstStyle/>
          <a:p>
            <a:pPr marL="12700">
              <a:lnSpc>
                <a:spcPct val="100000"/>
              </a:lnSpc>
              <a:spcBef>
                <a:spcPts val="100"/>
              </a:spcBef>
            </a:pPr>
            <a:r>
              <a:rPr sz="3600" b="1" spc="-5" dirty="0">
                <a:latin typeface="Arial"/>
                <a:cs typeface="Arial"/>
              </a:rPr>
              <a:t>7 </a:t>
            </a:r>
            <a:r>
              <a:rPr sz="3600" b="1" dirty="0">
                <a:latin typeface="Arial"/>
                <a:cs typeface="Arial"/>
              </a:rPr>
              <a:t>Steps of Machine</a:t>
            </a:r>
            <a:r>
              <a:rPr sz="3600" b="1" spc="-70" dirty="0">
                <a:latin typeface="Arial"/>
                <a:cs typeface="Arial"/>
              </a:rPr>
              <a:t> </a:t>
            </a:r>
            <a:r>
              <a:rPr sz="3600" b="1" spc="-5" dirty="0">
                <a:latin typeface="Arial"/>
                <a:cs typeface="Arial"/>
              </a:rPr>
              <a:t>Learning</a:t>
            </a:r>
            <a:endParaRPr sz="3600">
              <a:latin typeface="Arial"/>
              <a:cs typeface="Arial"/>
            </a:endParaRPr>
          </a:p>
        </p:txBody>
      </p:sp>
      <p:sp>
        <p:nvSpPr>
          <p:cNvPr id="8" name="object 8"/>
          <p:cNvSpPr txBox="1"/>
          <p:nvPr/>
        </p:nvSpPr>
        <p:spPr>
          <a:xfrm>
            <a:off x="598093" y="2695448"/>
            <a:ext cx="536575" cy="3796029"/>
          </a:xfrm>
          <a:prstGeom prst="rect">
            <a:avLst/>
          </a:prstGeom>
        </p:spPr>
        <p:txBody>
          <a:bodyPr vert="vert" wrap="square" lIns="0" tIns="0" rIns="0" bIns="0" rtlCol="0">
            <a:spAutoFit/>
          </a:bodyPr>
          <a:lstStyle/>
          <a:p>
            <a:pPr marL="12700">
              <a:lnSpc>
                <a:spcPts val="4079"/>
              </a:lnSpc>
            </a:pPr>
            <a:r>
              <a:rPr sz="3600" spc="-20" dirty="0">
                <a:solidFill>
                  <a:srgbClr val="C00000"/>
                </a:solidFill>
                <a:latin typeface="Arial"/>
                <a:cs typeface="Arial"/>
              </a:rPr>
              <a:t>Training </a:t>
            </a:r>
            <a:r>
              <a:rPr sz="3600" dirty="0">
                <a:solidFill>
                  <a:srgbClr val="C00000"/>
                </a:solidFill>
                <a:latin typeface="Arial"/>
                <a:cs typeface="Arial"/>
              </a:rPr>
              <a:t>the</a:t>
            </a:r>
            <a:r>
              <a:rPr sz="3600" spc="-55" dirty="0">
                <a:solidFill>
                  <a:srgbClr val="C00000"/>
                </a:solidFill>
                <a:latin typeface="Arial"/>
                <a:cs typeface="Arial"/>
              </a:rPr>
              <a:t> </a:t>
            </a:r>
            <a:r>
              <a:rPr sz="3600" dirty="0">
                <a:solidFill>
                  <a:srgbClr val="C00000"/>
                </a:solidFill>
                <a:latin typeface="Arial"/>
                <a:cs typeface="Arial"/>
              </a:rPr>
              <a:t>Model</a:t>
            </a:r>
            <a:endParaRPr sz="3600">
              <a:latin typeface="Arial"/>
              <a:cs typeface="Arial"/>
            </a:endParaRPr>
          </a:p>
        </p:txBody>
      </p:sp>
      <p:sp>
        <p:nvSpPr>
          <p:cNvPr id="9" name="object 9"/>
          <p:cNvSpPr/>
          <p:nvPr/>
        </p:nvSpPr>
        <p:spPr>
          <a:xfrm>
            <a:off x="1263396" y="2606039"/>
            <a:ext cx="108585" cy="3991610"/>
          </a:xfrm>
          <a:custGeom>
            <a:avLst/>
            <a:gdLst/>
            <a:ahLst/>
            <a:cxnLst/>
            <a:rect l="l" t="t" r="r" b="b"/>
            <a:pathLst>
              <a:path w="108584" h="3991609">
                <a:moveTo>
                  <a:pt x="108203" y="0"/>
                </a:moveTo>
                <a:lnTo>
                  <a:pt x="0" y="0"/>
                </a:lnTo>
                <a:lnTo>
                  <a:pt x="0" y="3991355"/>
                </a:lnTo>
                <a:lnTo>
                  <a:pt x="108203" y="3991355"/>
                </a:lnTo>
                <a:lnTo>
                  <a:pt x="108203" y="0"/>
                </a:lnTo>
                <a:close/>
              </a:path>
            </a:pathLst>
          </a:custGeom>
          <a:solidFill>
            <a:srgbClr val="C00000"/>
          </a:solidFill>
        </p:spPr>
        <p:txBody>
          <a:bodyPr wrap="square" lIns="0" tIns="0" rIns="0" bIns="0" rtlCol="0"/>
          <a:lstStyle/>
          <a:p>
            <a:endParaRPr/>
          </a:p>
        </p:txBody>
      </p:sp>
      <p:grpSp>
        <p:nvGrpSpPr>
          <p:cNvPr id="10" name="object 10"/>
          <p:cNvGrpSpPr/>
          <p:nvPr/>
        </p:nvGrpSpPr>
        <p:grpSpPr>
          <a:xfrm>
            <a:off x="188476" y="766980"/>
            <a:ext cx="1984375" cy="1739264"/>
            <a:chOff x="188476" y="766980"/>
            <a:chExt cx="1984375" cy="1739264"/>
          </a:xfrm>
        </p:grpSpPr>
        <p:sp>
          <p:nvSpPr>
            <p:cNvPr id="11" name="object 11"/>
            <p:cNvSpPr/>
            <p:nvPr/>
          </p:nvSpPr>
          <p:spPr>
            <a:xfrm>
              <a:off x="201176" y="779680"/>
              <a:ext cx="1958975" cy="1713864"/>
            </a:xfrm>
            <a:custGeom>
              <a:avLst/>
              <a:gdLst/>
              <a:ahLst/>
              <a:cxnLst/>
              <a:rect l="l" t="t" r="r" b="b"/>
              <a:pathLst>
                <a:path w="1958975" h="1713864">
                  <a:moveTo>
                    <a:pt x="1118316" y="0"/>
                  </a:moveTo>
                  <a:lnTo>
                    <a:pt x="1051480" y="6326"/>
                  </a:lnTo>
                  <a:lnTo>
                    <a:pt x="989463" y="35178"/>
                  </a:lnTo>
                  <a:lnTo>
                    <a:pt x="942260" y="81218"/>
                  </a:lnTo>
                  <a:lnTo>
                    <a:pt x="914795" y="133395"/>
                  </a:lnTo>
                  <a:lnTo>
                    <a:pt x="906987" y="164183"/>
                  </a:lnTo>
                  <a:lnTo>
                    <a:pt x="905565" y="168755"/>
                  </a:lnTo>
                  <a:lnTo>
                    <a:pt x="903814" y="178657"/>
                  </a:lnTo>
                  <a:lnTo>
                    <a:pt x="902552" y="188725"/>
                  </a:lnTo>
                  <a:lnTo>
                    <a:pt x="901790" y="198937"/>
                  </a:lnTo>
                  <a:lnTo>
                    <a:pt x="901539" y="209268"/>
                  </a:lnTo>
                  <a:lnTo>
                    <a:pt x="901691" y="351762"/>
                  </a:lnTo>
                  <a:lnTo>
                    <a:pt x="223918" y="351000"/>
                  </a:lnTo>
                  <a:lnTo>
                    <a:pt x="132805" y="355861"/>
                  </a:lnTo>
                  <a:lnTo>
                    <a:pt x="84188" y="362176"/>
                  </a:lnTo>
                  <a:lnTo>
                    <a:pt x="40060" y="396974"/>
                  </a:lnTo>
                  <a:lnTo>
                    <a:pt x="15229" y="431356"/>
                  </a:lnTo>
                  <a:lnTo>
                    <a:pt x="2836" y="470408"/>
                  </a:lnTo>
                  <a:lnTo>
                    <a:pt x="2878" y="511027"/>
                  </a:lnTo>
                  <a:lnTo>
                    <a:pt x="15350" y="550109"/>
                  </a:lnTo>
                  <a:lnTo>
                    <a:pt x="40250" y="584553"/>
                  </a:lnTo>
                  <a:lnTo>
                    <a:pt x="306404" y="850745"/>
                  </a:lnTo>
                  <a:lnTo>
                    <a:pt x="40822" y="1116302"/>
                  </a:lnTo>
                  <a:lnTo>
                    <a:pt x="15181" y="1151647"/>
                  </a:lnTo>
                  <a:lnTo>
                    <a:pt x="1170" y="1192626"/>
                  </a:lnTo>
                  <a:lnTo>
                    <a:pt x="0" y="1234689"/>
                  </a:lnTo>
                  <a:lnTo>
                    <a:pt x="12881" y="1273290"/>
                  </a:lnTo>
                  <a:lnTo>
                    <a:pt x="41025" y="1303881"/>
                  </a:lnTo>
                  <a:lnTo>
                    <a:pt x="86594" y="1329205"/>
                  </a:lnTo>
                  <a:lnTo>
                    <a:pt x="131857" y="1343124"/>
                  </a:lnTo>
                  <a:lnTo>
                    <a:pt x="177694" y="1348279"/>
                  </a:lnTo>
                  <a:lnTo>
                    <a:pt x="224985" y="1347315"/>
                  </a:lnTo>
                  <a:lnTo>
                    <a:pt x="902758" y="1347950"/>
                  </a:lnTo>
                  <a:lnTo>
                    <a:pt x="903038" y="1500858"/>
                  </a:lnTo>
                  <a:lnTo>
                    <a:pt x="901768" y="1514320"/>
                  </a:lnTo>
                  <a:lnTo>
                    <a:pt x="905477" y="1552612"/>
                  </a:lnTo>
                  <a:lnTo>
                    <a:pt x="916527" y="1589774"/>
                  </a:lnTo>
                  <a:lnTo>
                    <a:pt x="934913" y="1624673"/>
                  </a:lnTo>
                  <a:lnTo>
                    <a:pt x="960632" y="1656179"/>
                  </a:lnTo>
                  <a:lnTo>
                    <a:pt x="996901" y="1684971"/>
                  </a:lnTo>
                  <a:lnTo>
                    <a:pt x="1037409" y="1704182"/>
                  </a:lnTo>
                  <a:lnTo>
                    <a:pt x="1080459" y="1713809"/>
                  </a:lnTo>
                  <a:lnTo>
                    <a:pt x="1124350" y="1713849"/>
                  </a:lnTo>
                  <a:lnTo>
                    <a:pt x="1167384" y="1704302"/>
                  </a:lnTo>
                  <a:lnTo>
                    <a:pt x="1207861" y="1685164"/>
                  </a:lnTo>
                  <a:lnTo>
                    <a:pt x="1244083" y="1656433"/>
                  </a:lnTo>
                  <a:lnTo>
                    <a:pt x="1897879" y="1002637"/>
                  </a:lnTo>
                  <a:lnTo>
                    <a:pt x="1923533" y="971268"/>
                  </a:lnTo>
                  <a:lnTo>
                    <a:pt x="1925946" y="966569"/>
                  </a:lnTo>
                  <a:lnTo>
                    <a:pt x="1926835" y="965553"/>
                  </a:lnTo>
                  <a:lnTo>
                    <a:pt x="1947485" y="924654"/>
                  </a:lnTo>
                  <a:lnTo>
                    <a:pt x="1958129" y="880891"/>
                  </a:lnTo>
                  <a:lnTo>
                    <a:pt x="1958776" y="836076"/>
                  </a:lnTo>
                  <a:lnTo>
                    <a:pt x="1949432" y="792024"/>
                  </a:lnTo>
                  <a:lnTo>
                    <a:pt x="1930105" y="750546"/>
                  </a:lnTo>
                  <a:lnTo>
                    <a:pt x="1900800" y="713458"/>
                  </a:lnTo>
                  <a:lnTo>
                    <a:pt x="1245607" y="58392"/>
                  </a:lnTo>
                  <a:lnTo>
                    <a:pt x="1214238" y="32611"/>
                  </a:lnTo>
                  <a:lnTo>
                    <a:pt x="1151612" y="5242"/>
                  </a:lnTo>
                  <a:lnTo>
                    <a:pt x="1118316" y="0"/>
                  </a:lnTo>
                  <a:close/>
                </a:path>
              </a:pathLst>
            </a:custGeom>
            <a:solidFill>
              <a:srgbClr val="C00000"/>
            </a:solidFill>
          </p:spPr>
          <p:txBody>
            <a:bodyPr wrap="square" lIns="0" tIns="0" rIns="0" bIns="0" rtlCol="0"/>
            <a:lstStyle/>
            <a:p>
              <a:endParaRPr/>
            </a:p>
          </p:txBody>
        </p:sp>
        <p:sp>
          <p:nvSpPr>
            <p:cNvPr id="12" name="object 12"/>
            <p:cNvSpPr/>
            <p:nvPr/>
          </p:nvSpPr>
          <p:spPr>
            <a:xfrm>
              <a:off x="201176" y="779680"/>
              <a:ext cx="1958975" cy="1713864"/>
            </a:xfrm>
            <a:custGeom>
              <a:avLst/>
              <a:gdLst/>
              <a:ahLst/>
              <a:cxnLst/>
              <a:rect l="l" t="t" r="r" b="b"/>
              <a:pathLst>
                <a:path w="1958975" h="1713864">
                  <a:moveTo>
                    <a:pt x="1084698" y="353"/>
                  </a:moveTo>
                  <a:lnTo>
                    <a:pt x="1151612" y="5242"/>
                  </a:lnTo>
                  <a:lnTo>
                    <a:pt x="1214238" y="32611"/>
                  </a:lnTo>
                  <a:lnTo>
                    <a:pt x="1245607" y="58392"/>
                  </a:lnTo>
                  <a:lnTo>
                    <a:pt x="1900800" y="713458"/>
                  </a:lnTo>
                  <a:lnTo>
                    <a:pt x="1930105" y="750546"/>
                  </a:lnTo>
                  <a:lnTo>
                    <a:pt x="1949432" y="792024"/>
                  </a:lnTo>
                  <a:lnTo>
                    <a:pt x="1958776" y="836076"/>
                  </a:lnTo>
                  <a:lnTo>
                    <a:pt x="1958129" y="880891"/>
                  </a:lnTo>
                  <a:lnTo>
                    <a:pt x="1947485" y="924654"/>
                  </a:lnTo>
                  <a:lnTo>
                    <a:pt x="1926835" y="965553"/>
                  </a:lnTo>
                  <a:lnTo>
                    <a:pt x="1925946" y="966569"/>
                  </a:lnTo>
                  <a:lnTo>
                    <a:pt x="1923533" y="971268"/>
                  </a:lnTo>
                  <a:lnTo>
                    <a:pt x="1897879" y="1002637"/>
                  </a:lnTo>
                  <a:lnTo>
                    <a:pt x="1244083" y="1656433"/>
                  </a:lnTo>
                  <a:lnTo>
                    <a:pt x="1207861" y="1685164"/>
                  </a:lnTo>
                  <a:lnTo>
                    <a:pt x="1167384" y="1704302"/>
                  </a:lnTo>
                  <a:lnTo>
                    <a:pt x="1124350" y="1713849"/>
                  </a:lnTo>
                  <a:lnTo>
                    <a:pt x="1080459" y="1713809"/>
                  </a:lnTo>
                  <a:lnTo>
                    <a:pt x="1037409" y="1704182"/>
                  </a:lnTo>
                  <a:lnTo>
                    <a:pt x="996901" y="1684971"/>
                  </a:lnTo>
                  <a:lnTo>
                    <a:pt x="960632" y="1656179"/>
                  </a:lnTo>
                  <a:lnTo>
                    <a:pt x="934913" y="1624673"/>
                  </a:lnTo>
                  <a:lnTo>
                    <a:pt x="916527" y="1589774"/>
                  </a:lnTo>
                  <a:lnTo>
                    <a:pt x="905477" y="1552612"/>
                  </a:lnTo>
                  <a:lnTo>
                    <a:pt x="901768" y="1514320"/>
                  </a:lnTo>
                  <a:lnTo>
                    <a:pt x="903038" y="1500858"/>
                  </a:lnTo>
                  <a:lnTo>
                    <a:pt x="902911" y="1499715"/>
                  </a:lnTo>
                  <a:lnTo>
                    <a:pt x="902758" y="1347950"/>
                  </a:lnTo>
                  <a:lnTo>
                    <a:pt x="224985" y="1347315"/>
                  </a:lnTo>
                  <a:lnTo>
                    <a:pt x="177694" y="1348279"/>
                  </a:lnTo>
                  <a:lnTo>
                    <a:pt x="131857" y="1343124"/>
                  </a:lnTo>
                  <a:lnTo>
                    <a:pt x="86594" y="1329205"/>
                  </a:lnTo>
                  <a:lnTo>
                    <a:pt x="41025" y="1303881"/>
                  </a:lnTo>
                  <a:lnTo>
                    <a:pt x="12881" y="1273290"/>
                  </a:lnTo>
                  <a:lnTo>
                    <a:pt x="0" y="1234689"/>
                  </a:lnTo>
                  <a:lnTo>
                    <a:pt x="1170" y="1192626"/>
                  </a:lnTo>
                  <a:lnTo>
                    <a:pt x="15181" y="1151647"/>
                  </a:lnTo>
                  <a:lnTo>
                    <a:pt x="40822" y="1116302"/>
                  </a:lnTo>
                  <a:lnTo>
                    <a:pt x="306404" y="850745"/>
                  </a:lnTo>
                  <a:lnTo>
                    <a:pt x="40250" y="584553"/>
                  </a:lnTo>
                  <a:lnTo>
                    <a:pt x="15350" y="550109"/>
                  </a:lnTo>
                  <a:lnTo>
                    <a:pt x="2878" y="511027"/>
                  </a:lnTo>
                  <a:lnTo>
                    <a:pt x="2836" y="470408"/>
                  </a:lnTo>
                  <a:lnTo>
                    <a:pt x="15229" y="431356"/>
                  </a:lnTo>
                  <a:lnTo>
                    <a:pt x="40060" y="396974"/>
                  </a:lnTo>
                  <a:lnTo>
                    <a:pt x="84188" y="362176"/>
                  </a:lnTo>
                  <a:lnTo>
                    <a:pt x="132805" y="355861"/>
                  </a:lnTo>
                  <a:lnTo>
                    <a:pt x="223918" y="351000"/>
                  </a:lnTo>
                  <a:lnTo>
                    <a:pt x="901691" y="351762"/>
                  </a:lnTo>
                  <a:lnTo>
                    <a:pt x="901539" y="209268"/>
                  </a:lnTo>
                  <a:lnTo>
                    <a:pt x="905565" y="168755"/>
                  </a:lnTo>
                  <a:lnTo>
                    <a:pt x="906987" y="164183"/>
                  </a:lnTo>
                  <a:lnTo>
                    <a:pt x="907254" y="161389"/>
                  </a:lnTo>
                  <a:lnTo>
                    <a:pt x="926464" y="106509"/>
                  </a:lnTo>
                  <a:lnTo>
                    <a:pt x="962182" y="58011"/>
                  </a:lnTo>
                  <a:lnTo>
                    <a:pt x="1019482" y="17942"/>
                  </a:lnTo>
                  <a:lnTo>
                    <a:pt x="1051480" y="6326"/>
                  </a:lnTo>
                  <a:lnTo>
                    <a:pt x="1084698" y="353"/>
                  </a:lnTo>
                  <a:close/>
                </a:path>
              </a:pathLst>
            </a:custGeom>
            <a:ln w="25400">
              <a:solidFill>
                <a:srgbClr val="FFFFFF"/>
              </a:solidFill>
            </a:ln>
          </p:spPr>
          <p:txBody>
            <a:bodyPr wrap="square" lIns="0" tIns="0" rIns="0" bIns="0" rtlCol="0"/>
            <a:lstStyle/>
            <a:p>
              <a:endParaRPr/>
            </a:p>
          </p:txBody>
        </p:sp>
      </p:grpSp>
      <p:sp>
        <p:nvSpPr>
          <p:cNvPr id="13" name="object 13"/>
          <p:cNvSpPr txBox="1"/>
          <p:nvPr/>
        </p:nvSpPr>
        <p:spPr>
          <a:xfrm>
            <a:off x="756005" y="959307"/>
            <a:ext cx="591185" cy="1245870"/>
          </a:xfrm>
          <a:prstGeom prst="rect">
            <a:avLst/>
          </a:prstGeom>
        </p:spPr>
        <p:txBody>
          <a:bodyPr vert="horz" wrap="square" lIns="0" tIns="13335" rIns="0" bIns="0" rtlCol="0">
            <a:spAutoFit/>
          </a:bodyPr>
          <a:lstStyle/>
          <a:p>
            <a:pPr marL="12700">
              <a:lnSpc>
                <a:spcPct val="100000"/>
              </a:lnSpc>
              <a:spcBef>
                <a:spcPts val="105"/>
              </a:spcBef>
            </a:pPr>
            <a:r>
              <a:rPr sz="8000" b="1" dirty="0">
                <a:solidFill>
                  <a:srgbClr val="FFFFFF"/>
                </a:solidFill>
                <a:latin typeface="Arial"/>
                <a:cs typeface="Arial"/>
              </a:rPr>
              <a:t>4</a:t>
            </a:r>
            <a:endParaRPr sz="8000">
              <a:latin typeface="Arial"/>
              <a:cs typeface="Arial"/>
            </a:endParaRPr>
          </a:p>
        </p:txBody>
      </p:sp>
      <p:sp>
        <p:nvSpPr>
          <p:cNvPr id="14" name="object 14"/>
          <p:cNvSpPr/>
          <p:nvPr/>
        </p:nvSpPr>
        <p:spPr>
          <a:xfrm>
            <a:off x="3685032" y="2226564"/>
            <a:ext cx="6356604" cy="422148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64289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5" name="Group 24"/>
          <p:cNvGrpSpPr/>
          <p:nvPr/>
        </p:nvGrpSpPr>
        <p:grpSpPr>
          <a:xfrm rot="5400000">
            <a:off x="2800985" y="-2801239"/>
            <a:ext cx="6589777" cy="12192254"/>
            <a:chOff x="6095" y="0"/>
            <a:chExt cx="6589777" cy="12192254"/>
          </a:xfrm>
        </p:grpSpPr>
        <p:grpSp>
          <p:nvGrpSpPr>
            <p:cNvPr id="3" name="Group 2"/>
            <p:cNvGrpSpPr/>
            <p:nvPr/>
          </p:nvGrpSpPr>
          <p:grpSpPr>
            <a:xfrm>
              <a:off x="6095" y="0"/>
              <a:ext cx="3535947" cy="12192254"/>
              <a:chOff x="6095" y="0"/>
              <a:chExt cx="3535947" cy="12192254"/>
            </a:xfrm>
          </p:grpSpPr>
          <p:sp>
            <p:nvSpPr>
              <p:cNvPr id="4" name="object 4"/>
              <p:cNvSpPr/>
              <p:nvPr/>
            </p:nvSpPr>
            <p:spPr>
              <a:xfrm>
                <a:off x="257555" y="0"/>
                <a:ext cx="868680" cy="10429240"/>
              </a:xfrm>
              <a:custGeom>
                <a:avLst/>
                <a:gdLst/>
                <a:ahLst/>
                <a:cxnLst/>
                <a:rect l="l" t="t" r="r" b="b"/>
                <a:pathLst>
                  <a:path w="868680" h="10429240">
                    <a:moveTo>
                      <a:pt x="0" y="10428732"/>
                    </a:moveTo>
                    <a:lnTo>
                      <a:pt x="44406" y="10428283"/>
                    </a:lnTo>
                    <a:lnTo>
                      <a:pt x="93341" y="10427958"/>
                    </a:lnTo>
                    <a:lnTo>
                      <a:pt x="145799" y="10427729"/>
                    </a:lnTo>
                    <a:lnTo>
                      <a:pt x="200772" y="10427569"/>
                    </a:lnTo>
                    <a:lnTo>
                      <a:pt x="370727" y="10427227"/>
                    </a:lnTo>
                    <a:lnTo>
                      <a:pt x="425700" y="10427067"/>
                    </a:lnTo>
                    <a:lnTo>
                      <a:pt x="478158" y="10426838"/>
                    </a:lnTo>
                    <a:lnTo>
                      <a:pt x="527093" y="10426513"/>
                    </a:lnTo>
                    <a:lnTo>
                      <a:pt x="571500" y="10426065"/>
                    </a:lnTo>
                    <a:lnTo>
                      <a:pt x="571626" y="10049129"/>
                    </a:lnTo>
                    <a:lnTo>
                      <a:pt x="868679" y="10049383"/>
                    </a:lnTo>
                    <a:lnTo>
                      <a:pt x="856004" y="0"/>
                    </a:lnTo>
                    <a:lnTo>
                      <a:pt x="2511" y="0"/>
                    </a:lnTo>
                    <a:lnTo>
                      <a:pt x="0" y="10428732"/>
                    </a:lnTo>
                    <a:close/>
                  </a:path>
                </a:pathLst>
              </a:custGeom>
              <a:solidFill>
                <a:srgbClr val="86ACDB"/>
              </a:solidFill>
            </p:spPr>
            <p:txBody>
              <a:bodyPr wrap="square" lIns="0" tIns="0" rIns="0" bIns="0" rtlCol="0"/>
              <a:lstStyle/>
              <a:p>
                <a:endParaRPr/>
              </a:p>
            </p:txBody>
          </p:sp>
          <p:sp>
            <p:nvSpPr>
              <p:cNvPr id="5" name="object 5"/>
              <p:cNvSpPr/>
              <p:nvPr/>
            </p:nvSpPr>
            <p:spPr>
              <a:xfrm>
                <a:off x="216407" y="10139171"/>
                <a:ext cx="970788" cy="202539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095" y="16764"/>
                <a:ext cx="2664460" cy="12175490"/>
              </a:xfrm>
              <a:custGeom>
                <a:avLst/>
                <a:gdLst/>
                <a:ahLst/>
                <a:cxnLst/>
                <a:rect l="l" t="t" r="r" b="b"/>
                <a:pathLst>
                  <a:path w="2664460" h="12175490">
                    <a:moveTo>
                      <a:pt x="0" y="0"/>
                    </a:moveTo>
                    <a:lnTo>
                      <a:pt x="0" y="12175236"/>
                    </a:lnTo>
                    <a:lnTo>
                      <a:pt x="2663952" y="12175236"/>
                    </a:lnTo>
                    <a:lnTo>
                      <a:pt x="2663952" y="0"/>
                    </a:lnTo>
                    <a:lnTo>
                      <a:pt x="0" y="0"/>
                    </a:lnTo>
                    <a:close/>
                  </a:path>
                </a:pathLst>
              </a:custGeom>
              <a:solidFill>
                <a:srgbClr val="F1F1F1"/>
              </a:solidFill>
            </p:spPr>
            <p:txBody>
              <a:bodyPr wrap="square" lIns="0" tIns="0" rIns="0" bIns="0" rtlCol="0"/>
              <a:lstStyle/>
              <a:p>
                <a:endParaRPr/>
              </a:p>
            </p:txBody>
          </p:sp>
          <p:sp>
            <p:nvSpPr>
              <p:cNvPr id="7" name="object 7"/>
              <p:cNvSpPr/>
              <p:nvPr/>
            </p:nvSpPr>
            <p:spPr>
              <a:xfrm>
                <a:off x="1802864" y="1608621"/>
                <a:ext cx="1739178" cy="9003434"/>
              </a:xfrm>
              <a:prstGeom prst="rect">
                <a:avLst/>
              </a:prstGeom>
              <a:blipFill>
                <a:blip r:embed="rId3" cstate="print"/>
                <a:stretch>
                  <a:fillRect/>
                </a:stretch>
              </a:blipFill>
            </p:spPr>
            <p:txBody>
              <a:bodyPr wrap="square" lIns="0" tIns="0" rIns="0" bIns="0" rtlCol="0"/>
              <a:lstStyle/>
              <a:p>
                <a:endParaRPr/>
              </a:p>
            </p:txBody>
          </p:sp>
        </p:grpSp>
        <p:sp>
          <p:nvSpPr>
            <p:cNvPr id="8" name="object 8"/>
            <p:cNvSpPr txBox="1"/>
            <p:nvPr/>
          </p:nvSpPr>
          <p:spPr>
            <a:xfrm>
              <a:off x="298578" y="3220720"/>
              <a:ext cx="536575" cy="6223000"/>
            </a:xfrm>
            <a:prstGeom prst="rect">
              <a:avLst/>
            </a:prstGeom>
          </p:spPr>
          <p:txBody>
            <a:bodyPr vert="vert270" wrap="square" lIns="0" tIns="0" rIns="0" bIns="0" rtlCol="0">
              <a:spAutoFit/>
            </a:bodyPr>
            <a:lstStyle/>
            <a:p>
              <a:pPr marL="12700">
                <a:lnSpc>
                  <a:spcPts val="4079"/>
                </a:lnSpc>
              </a:pPr>
              <a:r>
                <a:rPr sz="3600" b="1" spc="-5" dirty="0">
                  <a:latin typeface="Arial"/>
                  <a:cs typeface="Arial"/>
                </a:rPr>
                <a:t>7 </a:t>
              </a:r>
              <a:r>
                <a:rPr sz="3600" b="1" dirty="0">
                  <a:latin typeface="Arial"/>
                  <a:cs typeface="Arial"/>
                </a:rPr>
                <a:t>Steps of Machine</a:t>
              </a:r>
              <a:r>
                <a:rPr sz="3600" b="1" spc="-65" dirty="0">
                  <a:latin typeface="Arial"/>
                  <a:cs typeface="Arial"/>
                </a:rPr>
                <a:t> </a:t>
              </a:r>
              <a:r>
                <a:rPr sz="3600" b="1" spc="-5" dirty="0">
                  <a:latin typeface="Arial"/>
                  <a:cs typeface="Arial"/>
                </a:rPr>
                <a:t>Learning</a:t>
              </a:r>
              <a:endParaRPr sz="3600">
                <a:latin typeface="Arial"/>
                <a:cs typeface="Arial"/>
              </a:endParaRPr>
            </a:p>
          </p:txBody>
        </p:sp>
        <p:sp>
          <p:nvSpPr>
            <p:cNvPr id="9" name="object 9"/>
            <p:cNvSpPr txBox="1"/>
            <p:nvPr/>
          </p:nvSpPr>
          <p:spPr>
            <a:xfrm>
              <a:off x="2255056" y="3489612"/>
              <a:ext cx="792480" cy="407034"/>
            </a:xfrm>
            <a:prstGeom prst="rect">
              <a:avLst/>
            </a:prstGeom>
          </p:spPr>
          <p:txBody>
            <a:bodyPr vert="vert270" wrap="square" lIns="0" tIns="0" rIns="0" bIns="0" rtlCol="0">
              <a:spAutoFit/>
            </a:bodyPr>
            <a:lstStyle/>
            <a:p>
              <a:pPr marL="12700">
                <a:lnSpc>
                  <a:spcPts val="6070"/>
                </a:lnSpc>
              </a:pPr>
              <a:r>
                <a:rPr sz="5400" b="1" dirty="0">
                  <a:solidFill>
                    <a:srgbClr val="FFFFFF"/>
                  </a:solidFill>
                  <a:latin typeface="Arial"/>
                  <a:cs typeface="Arial"/>
                </a:rPr>
                <a:t>6</a:t>
              </a:r>
              <a:endParaRPr sz="5400">
                <a:latin typeface="Arial"/>
                <a:cs typeface="Arial"/>
              </a:endParaRPr>
            </a:p>
          </p:txBody>
        </p:sp>
        <p:sp>
          <p:nvSpPr>
            <p:cNvPr id="10" name="object 10"/>
            <p:cNvSpPr txBox="1"/>
            <p:nvPr/>
          </p:nvSpPr>
          <p:spPr>
            <a:xfrm>
              <a:off x="2255056" y="2263681"/>
              <a:ext cx="792480" cy="407034"/>
            </a:xfrm>
            <a:prstGeom prst="rect">
              <a:avLst/>
            </a:prstGeom>
          </p:spPr>
          <p:txBody>
            <a:bodyPr vert="vert270" wrap="square" lIns="0" tIns="0" rIns="0" bIns="0" rtlCol="0">
              <a:spAutoFit/>
            </a:bodyPr>
            <a:lstStyle/>
            <a:p>
              <a:pPr marL="12700">
                <a:lnSpc>
                  <a:spcPts val="6070"/>
                </a:lnSpc>
              </a:pPr>
              <a:r>
                <a:rPr sz="5400" b="1" dirty="0">
                  <a:solidFill>
                    <a:srgbClr val="FFFFFF"/>
                  </a:solidFill>
                  <a:latin typeface="Arial"/>
                  <a:cs typeface="Arial"/>
                </a:rPr>
                <a:t>7</a:t>
              </a:r>
              <a:endParaRPr sz="5400">
                <a:latin typeface="Arial"/>
                <a:cs typeface="Arial"/>
              </a:endParaRPr>
            </a:p>
          </p:txBody>
        </p:sp>
        <p:sp>
          <p:nvSpPr>
            <p:cNvPr id="11" name="object 11"/>
            <p:cNvSpPr txBox="1"/>
            <p:nvPr/>
          </p:nvSpPr>
          <p:spPr>
            <a:xfrm>
              <a:off x="3127375" y="3699764"/>
              <a:ext cx="25393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6FC0"/>
                  </a:solidFill>
                  <a:latin typeface="Arial"/>
                  <a:cs typeface="Arial"/>
                </a:rPr>
                <a:t>Hyperparameters</a:t>
              </a:r>
              <a:r>
                <a:rPr sz="1800" spc="-55" dirty="0">
                  <a:solidFill>
                    <a:srgbClr val="006FC0"/>
                  </a:solidFill>
                  <a:latin typeface="Arial"/>
                  <a:cs typeface="Arial"/>
                </a:rPr>
                <a:t> </a:t>
              </a:r>
              <a:r>
                <a:rPr sz="1800" spc="-15" dirty="0">
                  <a:solidFill>
                    <a:srgbClr val="006FC0"/>
                  </a:solidFill>
                  <a:latin typeface="Arial"/>
                  <a:cs typeface="Arial"/>
                </a:rPr>
                <a:t>Tuning</a:t>
              </a:r>
              <a:endParaRPr sz="1800">
                <a:latin typeface="Arial"/>
                <a:cs typeface="Arial"/>
              </a:endParaRPr>
            </a:p>
          </p:txBody>
        </p:sp>
        <p:sp>
          <p:nvSpPr>
            <p:cNvPr id="12" name="object 12"/>
            <p:cNvSpPr txBox="1"/>
            <p:nvPr/>
          </p:nvSpPr>
          <p:spPr>
            <a:xfrm>
              <a:off x="3166110" y="2473527"/>
              <a:ext cx="1577340"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0000"/>
                  </a:solidFill>
                  <a:latin typeface="Arial"/>
                  <a:cs typeface="Arial"/>
                </a:rPr>
                <a:t>Prediction</a:t>
              </a:r>
              <a:r>
                <a:rPr sz="1800" spc="-40" dirty="0">
                  <a:solidFill>
                    <a:srgbClr val="FF0000"/>
                  </a:solidFill>
                  <a:latin typeface="Arial"/>
                  <a:cs typeface="Arial"/>
                </a:rPr>
                <a:t> </a:t>
              </a:r>
              <a:r>
                <a:rPr sz="1800" dirty="0">
                  <a:solidFill>
                    <a:srgbClr val="FF0000"/>
                  </a:solidFill>
                  <a:latin typeface="Arial"/>
                  <a:cs typeface="Arial"/>
                </a:rPr>
                <a:t>Step</a:t>
              </a:r>
              <a:endParaRPr sz="1800">
                <a:latin typeface="Arial"/>
                <a:cs typeface="Arial"/>
              </a:endParaRPr>
            </a:p>
          </p:txBody>
        </p:sp>
        <p:sp>
          <p:nvSpPr>
            <p:cNvPr id="13" name="object 13"/>
            <p:cNvSpPr txBox="1"/>
            <p:nvPr/>
          </p:nvSpPr>
          <p:spPr>
            <a:xfrm>
              <a:off x="5895044" y="1716988"/>
              <a:ext cx="379095" cy="2961005"/>
            </a:xfrm>
            <a:prstGeom prst="rect">
              <a:avLst/>
            </a:prstGeom>
          </p:spPr>
          <p:txBody>
            <a:bodyPr vert="vert270" wrap="square" lIns="0" tIns="4445" rIns="0" bIns="0" rtlCol="0">
              <a:spAutoFit/>
            </a:bodyPr>
            <a:lstStyle/>
            <a:p>
              <a:pPr marL="12700" marR="5080">
                <a:lnSpc>
                  <a:spcPts val="1440"/>
                </a:lnSpc>
                <a:spcBef>
                  <a:spcPts val="35"/>
                </a:spcBef>
              </a:pPr>
              <a:r>
                <a:rPr sz="1200" spc="-5" dirty="0">
                  <a:latin typeface="Arial"/>
                  <a:cs typeface="Arial"/>
                </a:rPr>
                <a:t>Evaluating </a:t>
              </a:r>
              <a:r>
                <a:rPr sz="1200" dirty="0">
                  <a:latin typeface="Arial"/>
                  <a:cs typeface="Arial"/>
                </a:rPr>
                <a:t>machine learning </a:t>
              </a:r>
              <a:r>
                <a:rPr sz="1200" spc="-5" dirty="0">
                  <a:latin typeface="Arial"/>
                  <a:cs typeface="Arial"/>
                </a:rPr>
                <a:t>algorithm is</a:t>
              </a:r>
              <a:r>
                <a:rPr sz="1200" spc="-125" dirty="0">
                  <a:latin typeface="Arial"/>
                  <a:cs typeface="Arial"/>
                </a:rPr>
                <a:t> </a:t>
              </a:r>
              <a:r>
                <a:rPr sz="1200" spc="-5" dirty="0">
                  <a:latin typeface="Arial"/>
                  <a:cs typeface="Arial"/>
                </a:rPr>
                <a:t>an  essential </a:t>
              </a:r>
              <a:r>
                <a:rPr sz="1200" dirty="0">
                  <a:latin typeface="Arial"/>
                  <a:cs typeface="Arial"/>
                </a:rPr>
                <a:t>part of </a:t>
              </a:r>
              <a:r>
                <a:rPr sz="1200" spc="-5" dirty="0">
                  <a:latin typeface="Arial"/>
                  <a:cs typeface="Arial"/>
                </a:rPr>
                <a:t>any</a:t>
              </a:r>
              <a:r>
                <a:rPr sz="1200" spc="-80" dirty="0">
                  <a:latin typeface="Arial"/>
                  <a:cs typeface="Arial"/>
                </a:rPr>
                <a:t> </a:t>
              </a:r>
              <a:r>
                <a:rPr sz="1200" dirty="0">
                  <a:latin typeface="Arial"/>
                  <a:cs typeface="Arial"/>
                </a:rPr>
                <a:t>project.</a:t>
              </a:r>
              <a:endParaRPr sz="1200">
                <a:latin typeface="Arial"/>
                <a:cs typeface="Arial"/>
              </a:endParaRPr>
            </a:p>
          </p:txBody>
        </p:sp>
        <p:sp>
          <p:nvSpPr>
            <p:cNvPr id="14" name="object 14"/>
            <p:cNvSpPr txBox="1"/>
            <p:nvPr/>
          </p:nvSpPr>
          <p:spPr>
            <a:xfrm>
              <a:off x="2102890" y="4782029"/>
              <a:ext cx="1161415" cy="591185"/>
            </a:xfrm>
            <a:prstGeom prst="rect">
              <a:avLst/>
            </a:prstGeom>
          </p:spPr>
          <p:txBody>
            <a:bodyPr vert="vert270" wrap="square" lIns="0" tIns="0" rIns="0" bIns="0" rtlCol="0">
              <a:spAutoFit/>
            </a:bodyPr>
            <a:lstStyle/>
            <a:p>
              <a:pPr marL="12700">
                <a:lnSpc>
                  <a:spcPts val="8945"/>
                </a:lnSpc>
              </a:pPr>
              <a:r>
                <a:rPr sz="8000" b="1" dirty="0">
                  <a:solidFill>
                    <a:srgbClr val="FFFFFF"/>
                  </a:solidFill>
                  <a:latin typeface="Arial"/>
                  <a:cs typeface="Arial"/>
                </a:rPr>
                <a:t>5</a:t>
              </a:r>
              <a:endParaRPr sz="8000">
                <a:latin typeface="Arial"/>
                <a:cs typeface="Arial"/>
              </a:endParaRPr>
            </a:p>
          </p:txBody>
        </p:sp>
        <p:sp>
          <p:nvSpPr>
            <p:cNvPr id="15" name="object 15"/>
            <p:cNvSpPr txBox="1">
              <a:spLocks/>
            </p:cNvSpPr>
            <p:nvPr/>
          </p:nvSpPr>
          <p:spPr>
            <a:xfrm>
              <a:off x="3230372" y="5042661"/>
              <a:ext cx="3365500" cy="513715"/>
            </a:xfrm>
            <a:prstGeom prst="rect">
              <a:avLst/>
            </a:prstGeom>
          </p:spPr>
          <p:txBody>
            <a:bodyPr vert="horz" wrap="square" lIns="0" tIns="12700"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3200" spc="-5" smtClean="0">
                  <a:solidFill>
                    <a:srgbClr val="FFC000"/>
                  </a:solidFill>
                </a:rPr>
                <a:t>Model</a:t>
              </a:r>
              <a:r>
                <a:rPr lang="en-US" sz="3200" spc="-45" smtClean="0">
                  <a:solidFill>
                    <a:srgbClr val="FFC000"/>
                  </a:solidFill>
                </a:rPr>
                <a:t> </a:t>
              </a:r>
              <a:r>
                <a:rPr lang="en-US" sz="3200" spc="-5" smtClean="0">
                  <a:solidFill>
                    <a:srgbClr val="FFC000"/>
                  </a:solidFill>
                </a:rPr>
                <a:t>Evaluation</a:t>
              </a:r>
              <a:endParaRPr lang="en-US" sz="3200"/>
            </a:p>
          </p:txBody>
        </p:sp>
        <p:sp>
          <p:nvSpPr>
            <p:cNvPr id="16" name="object 16"/>
            <p:cNvSpPr/>
            <p:nvPr/>
          </p:nvSpPr>
          <p:spPr>
            <a:xfrm>
              <a:off x="5596128" y="4930140"/>
              <a:ext cx="972819" cy="125095"/>
            </a:xfrm>
            <a:custGeom>
              <a:avLst/>
              <a:gdLst/>
              <a:ahLst/>
              <a:cxnLst/>
              <a:rect l="l" t="t" r="r" b="b"/>
              <a:pathLst>
                <a:path w="972820" h="125095">
                  <a:moveTo>
                    <a:pt x="0" y="0"/>
                  </a:moveTo>
                  <a:lnTo>
                    <a:pt x="0" y="124968"/>
                  </a:lnTo>
                  <a:lnTo>
                    <a:pt x="972312" y="124968"/>
                  </a:lnTo>
                  <a:lnTo>
                    <a:pt x="972312" y="0"/>
                  </a:lnTo>
                  <a:lnTo>
                    <a:pt x="0" y="0"/>
                  </a:lnTo>
                  <a:close/>
                </a:path>
              </a:pathLst>
            </a:custGeom>
            <a:solidFill>
              <a:srgbClr val="FFC000"/>
            </a:solidFill>
          </p:spPr>
          <p:txBody>
            <a:bodyPr wrap="square" lIns="0" tIns="0" rIns="0" bIns="0" rtlCol="0"/>
            <a:lstStyle/>
            <a:p>
              <a:endParaRPr/>
            </a:p>
          </p:txBody>
        </p:sp>
        <p:sp>
          <p:nvSpPr>
            <p:cNvPr id="17" name="object 17"/>
            <p:cNvSpPr txBox="1"/>
            <p:nvPr/>
          </p:nvSpPr>
          <p:spPr>
            <a:xfrm>
              <a:off x="2206923" y="6235225"/>
              <a:ext cx="792480" cy="407034"/>
            </a:xfrm>
            <a:prstGeom prst="rect">
              <a:avLst/>
            </a:prstGeom>
          </p:spPr>
          <p:txBody>
            <a:bodyPr vert="vert270" wrap="square" lIns="0" tIns="0" rIns="0" bIns="0" rtlCol="0">
              <a:spAutoFit/>
            </a:bodyPr>
            <a:lstStyle/>
            <a:p>
              <a:pPr marL="12700">
                <a:lnSpc>
                  <a:spcPts val="6070"/>
                </a:lnSpc>
              </a:pPr>
              <a:r>
                <a:rPr sz="5400" b="1" dirty="0">
                  <a:solidFill>
                    <a:srgbClr val="FFFFFF"/>
                  </a:solidFill>
                  <a:latin typeface="Arial"/>
                  <a:cs typeface="Arial"/>
                </a:rPr>
                <a:t>4</a:t>
              </a:r>
              <a:endParaRPr sz="5400">
                <a:latin typeface="Arial"/>
                <a:cs typeface="Arial"/>
              </a:endParaRPr>
            </a:p>
          </p:txBody>
        </p:sp>
        <p:sp>
          <p:nvSpPr>
            <p:cNvPr id="18" name="object 18"/>
            <p:cNvSpPr txBox="1"/>
            <p:nvPr/>
          </p:nvSpPr>
          <p:spPr>
            <a:xfrm>
              <a:off x="3079242" y="6479540"/>
              <a:ext cx="1908810" cy="29972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C00000"/>
                  </a:solidFill>
                  <a:latin typeface="Arial"/>
                  <a:cs typeface="Arial"/>
                </a:rPr>
                <a:t>Training </a:t>
              </a:r>
              <a:r>
                <a:rPr sz="1800" dirty="0">
                  <a:solidFill>
                    <a:srgbClr val="C00000"/>
                  </a:solidFill>
                  <a:latin typeface="Arial"/>
                  <a:cs typeface="Arial"/>
                </a:rPr>
                <a:t>the</a:t>
              </a:r>
              <a:r>
                <a:rPr sz="1800" spc="-35" dirty="0">
                  <a:solidFill>
                    <a:srgbClr val="C00000"/>
                  </a:solidFill>
                  <a:latin typeface="Arial"/>
                  <a:cs typeface="Arial"/>
                </a:rPr>
                <a:t> </a:t>
              </a:r>
              <a:r>
                <a:rPr sz="1800" spc="-5" dirty="0">
                  <a:solidFill>
                    <a:srgbClr val="C00000"/>
                  </a:solidFill>
                  <a:latin typeface="Arial"/>
                  <a:cs typeface="Arial"/>
                </a:rPr>
                <a:t>Model</a:t>
              </a:r>
              <a:endParaRPr sz="1800">
                <a:latin typeface="Arial"/>
                <a:cs typeface="Arial"/>
              </a:endParaRPr>
            </a:p>
          </p:txBody>
        </p:sp>
        <p:sp>
          <p:nvSpPr>
            <p:cNvPr id="19" name="object 19"/>
            <p:cNvSpPr txBox="1"/>
            <p:nvPr/>
          </p:nvSpPr>
          <p:spPr>
            <a:xfrm>
              <a:off x="2208701" y="7494938"/>
              <a:ext cx="792480" cy="407034"/>
            </a:xfrm>
            <a:prstGeom prst="rect">
              <a:avLst/>
            </a:prstGeom>
          </p:spPr>
          <p:txBody>
            <a:bodyPr vert="vert270" wrap="square" lIns="0" tIns="0" rIns="0" bIns="0" rtlCol="0">
              <a:spAutoFit/>
            </a:bodyPr>
            <a:lstStyle/>
            <a:p>
              <a:pPr marL="12700">
                <a:lnSpc>
                  <a:spcPts val="6070"/>
                </a:lnSpc>
              </a:pPr>
              <a:r>
                <a:rPr sz="5400" b="1" dirty="0">
                  <a:solidFill>
                    <a:srgbClr val="FFFFFF"/>
                  </a:solidFill>
                  <a:latin typeface="Arial"/>
                  <a:cs typeface="Arial"/>
                </a:rPr>
                <a:t>3</a:t>
              </a:r>
              <a:endParaRPr sz="5400">
                <a:latin typeface="Arial"/>
                <a:cs typeface="Arial"/>
              </a:endParaRPr>
            </a:p>
          </p:txBody>
        </p:sp>
        <p:sp>
          <p:nvSpPr>
            <p:cNvPr id="20" name="object 20"/>
            <p:cNvSpPr txBox="1"/>
            <p:nvPr/>
          </p:nvSpPr>
          <p:spPr>
            <a:xfrm>
              <a:off x="3091942" y="7741158"/>
              <a:ext cx="18656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1F5F"/>
                  </a:solidFill>
                  <a:latin typeface="Arial"/>
                  <a:cs typeface="Arial"/>
                </a:rPr>
                <a:t>Choosing a</a:t>
              </a:r>
              <a:r>
                <a:rPr sz="1800" spc="-50" dirty="0">
                  <a:solidFill>
                    <a:srgbClr val="001F5F"/>
                  </a:solidFill>
                  <a:latin typeface="Arial"/>
                  <a:cs typeface="Arial"/>
                </a:rPr>
                <a:t> </a:t>
              </a:r>
              <a:r>
                <a:rPr sz="1800" spc="-5" dirty="0">
                  <a:solidFill>
                    <a:srgbClr val="001F5F"/>
                  </a:solidFill>
                  <a:latin typeface="Arial"/>
                  <a:cs typeface="Arial"/>
                </a:rPr>
                <a:t>Model</a:t>
              </a:r>
              <a:endParaRPr sz="1800">
                <a:latin typeface="Arial"/>
                <a:cs typeface="Arial"/>
              </a:endParaRPr>
            </a:p>
          </p:txBody>
        </p:sp>
        <p:sp>
          <p:nvSpPr>
            <p:cNvPr id="21" name="object 21"/>
            <p:cNvSpPr txBox="1"/>
            <p:nvPr/>
          </p:nvSpPr>
          <p:spPr>
            <a:xfrm>
              <a:off x="3166110" y="8822563"/>
              <a:ext cx="156464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92D050"/>
                  </a:solidFill>
                  <a:latin typeface="Arial"/>
                  <a:cs typeface="Arial"/>
                </a:rPr>
                <a:t>Preparing</a:t>
              </a:r>
              <a:r>
                <a:rPr sz="1800" spc="-20" dirty="0">
                  <a:solidFill>
                    <a:srgbClr val="92D050"/>
                  </a:solidFill>
                  <a:latin typeface="Arial"/>
                  <a:cs typeface="Arial"/>
                </a:rPr>
                <a:t> </a:t>
              </a:r>
              <a:r>
                <a:rPr sz="1800" spc="-5" dirty="0">
                  <a:solidFill>
                    <a:srgbClr val="92D050"/>
                  </a:solidFill>
                  <a:latin typeface="Arial"/>
                  <a:cs typeface="Arial"/>
                </a:rPr>
                <a:t>Data</a:t>
              </a:r>
              <a:endParaRPr sz="1800">
                <a:latin typeface="Arial"/>
                <a:cs typeface="Arial"/>
              </a:endParaRPr>
            </a:p>
          </p:txBody>
        </p:sp>
        <p:sp>
          <p:nvSpPr>
            <p:cNvPr id="22" name="object 22"/>
            <p:cNvSpPr txBox="1"/>
            <p:nvPr/>
          </p:nvSpPr>
          <p:spPr>
            <a:xfrm>
              <a:off x="2224322" y="8627905"/>
              <a:ext cx="792480" cy="407034"/>
            </a:xfrm>
            <a:prstGeom prst="rect">
              <a:avLst/>
            </a:prstGeom>
          </p:spPr>
          <p:txBody>
            <a:bodyPr vert="vert270" wrap="square" lIns="0" tIns="0" rIns="0" bIns="0" rtlCol="0">
              <a:spAutoFit/>
            </a:bodyPr>
            <a:lstStyle/>
            <a:p>
              <a:pPr marL="12700">
                <a:lnSpc>
                  <a:spcPts val="6070"/>
                </a:lnSpc>
              </a:pPr>
              <a:r>
                <a:rPr sz="5400" b="1" dirty="0">
                  <a:solidFill>
                    <a:srgbClr val="FFFFFF"/>
                  </a:solidFill>
                  <a:latin typeface="Arial"/>
                  <a:cs typeface="Arial"/>
                </a:rPr>
                <a:t>2</a:t>
              </a:r>
              <a:endParaRPr sz="5400">
                <a:latin typeface="Arial"/>
                <a:cs typeface="Arial"/>
              </a:endParaRPr>
            </a:p>
          </p:txBody>
        </p:sp>
        <p:sp>
          <p:nvSpPr>
            <p:cNvPr id="23" name="object 23"/>
            <p:cNvSpPr txBox="1"/>
            <p:nvPr/>
          </p:nvSpPr>
          <p:spPr>
            <a:xfrm>
              <a:off x="3175507" y="9979279"/>
              <a:ext cx="15741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1C0A83"/>
                  </a:solidFill>
                  <a:latin typeface="Arial"/>
                  <a:cs typeface="Arial"/>
                </a:rPr>
                <a:t>Gathering</a:t>
              </a:r>
              <a:r>
                <a:rPr sz="1800" spc="-50" dirty="0">
                  <a:solidFill>
                    <a:srgbClr val="1C0A83"/>
                  </a:solidFill>
                  <a:latin typeface="Arial"/>
                  <a:cs typeface="Arial"/>
                </a:rPr>
                <a:t> </a:t>
              </a:r>
              <a:r>
                <a:rPr sz="1800" spc="-5" dirty="0">
                  <a:solidFill>
                    <a:srgbClr val="1C0A83"/>
                  </a:solidFill>
                  <a:latin typeface="Arial"/>
                  <a:cs typeface="Arial"/>
                </a:rPr>
                <a:t>Data</a:t>
              </a:r>
              <a:endParaRPr sz="1800">
                <a:latin typeface="Arial"/>
                <a:cs typeface="Arial"/>
              </a:endParaRPr>
            </a:p>
          </p:txBody>
        </p:sp>
        <p:sp>
          <p:nvSpPr>
            <p:cNvPr id="24" name="object 24"/>
            <p:cNvSpPr txBox="1"/>
            <p:nvPr/>
          </p:nvSpPr>
          <p:spPr>
            <a:xfrm>
              <a:off x="2246188" y="9719259"/>
              <a:ext cx="791845" cy="407034"/>
            </a:xfrm>
            <a:prstGeom prst="rect">
              <a:avLst/>
            </a:prstGeom>
          </p:spPr>
          <p:txBody>
            <a:bodyPr vert="vert270" wrap="square" lIns="0" tIns="0" rIns="0" bIns="0" rtlCol="0">
              <a:spAutoFit/>
            </a:bodyPr>
            <a:lstStyle/>
            <a:p>
              <a:pPr marL="12700">
                <a:lnSpc>
                  <a:spcPts val="6070"/>
                </a:lnSpc>
              </a:pPr>
              <a:r>
                <a:rPr sz="5400" b="1" dirty="0">
                  <a:solidFill>
                    <a:srgbClr val="FFFFFF"/>
                  </a:solidFill>
                  <a:latin typeface="Arial"/>
                  <a:cs typeface="Arial"/>
                </a:rPr>
                <a:t>1</a:t>
              </a:r>
              <a:endParaRPr sz="5400">
                <a:latin typeface="Arial"/>
                <a:cs typeface="Arial"/>
              </a:endParaRPr>
            </a:p>
          </p:txBody>
        </p:sp>
      </p:grpSp>
    </p:spTree>
    <p:extLst>
      <p:ext uri="{BB962C8B-B14F-4D97-AF65-F5344CB8AC3E}">
        <p14:creationId xmlns:p14="http://schemas.microsoft.com/office/powerpoint/2010/main" val="357911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object 2"/>
          <p:cNvGrpSpPr/>
          <p:nvPr/>
        </p:nvGrpSpPr>
        <p:grpSpPr>
          <a:xfrm>
            <a:off x="0" y="0"/>
            <a:ext cx="12192000" cy="1671955"/>
            <a:chOff x="0" y="0"/>
            <a:chExt cx="12192000" cy="1671955"/>
          </a:xfrm>
        </p:grpSpPr>
        <p:sp>
          <p:nvSpPr>
            <p:cNvPr id="3" name="object 3"/>
            <p:cNvSpPr/>
            <p:nvPr/>
          </p:nvSpPr>
          <p:spPr>
            <a:xfrm>
              <a:off x="1763267" y="257556"/>
              <a:ext cx="10429240" cy="868680"/>
            </a:xfrm>
            <a:custGeom>
              <a:avLst/>
              <a:gdLst/>
              <a:ahLst/>
              <a:cxnLst/>
              <a:rect l="l" t="t" r="r" b="b"/>
              <a:pathLst>
                <a:path w="10429240" h="868680">
                  <a:moveTo>
                    <a:pt x="0" y="0"/>
                  </a:moveTo>
                  <a:lnTo>
                    <a:pt x="448" y="44406"/>
                  </a:lnTo>
                  <a:lnTo>
                    <a:pt x="773" y="93341"/>
                  </a:lnTo>
                  <a:lnTo>
                    <a:pt x="1002" y="145799"/>
                  </a:lnTo>
                  <a:lnTo>
                    <a:pt x="1162" y="200772"/>
                  </a:lnTo>
                  <a:lnTo>
                    <a:pt x="1504" y="370727"/>
                  </a:lnTo>
                  <a:lnTo>
                    <a:pt x="1664" y="425700"/>
                  </a:lnTo>
                  <a:lnTo>
                    <a:pt x="1893" y="478158"/>
                  </a:lnTo>
                  <a:lnTo>
                    <a:pt x="2218" y="527093"/>
                  </a:lnTo>
                  <a:lnTo>
                    <a:pt x="2667" y="571500"/>
                  </a:lnTo>
                  <a:lnTo>
                    <a:pt x="379602" y="571627"/>
                  </a:lnTo>
                  <a:lnTo>
                    <a:pt x="379349" y="868680"/>
                  </a:lnTo>
                  <a:lnTo>
                    <a:pt x="10428732" y="856004"/>
                  </a:lnTo>
                  <a:lnTo>
                    <a:pt x="10428732" y="2511"/>
                  </a:lnTo>
                  <a:lnTo>
                    <a:pt x="0" y="0"/>
                  </a:lnTo>
                  <a:close/>
                </a:path>
              </a:pathLst>
            </a:custGeom>
            <a:solidFill>
              <a:srgbClr val="86ACDB"/>
            </a:solidFill>
          </p:spPr>
          <p:txBody>
            <a:bodyPr wrap="square" lIns="0" tIns="0" rIns="0" bIns="0" rtlCol="0"/>
            <a:lstStyle/>
            <a:p>
              <a:endParaRPr/>
            </a:p>
          </p:txBody>
        </p:sp>
        <p:sp>
          <p:nvSpPr>
            <p:cNvPr id="4" name="object 4"/>
            <p:cNvSpPr/>
            <p:nvPr/>
          </p:nvSpPr>
          <p:spPr>
            <a:xfrm>
              <a:off x="27432" y="216408"/>
              <a:ext cx="2025395" cy="97078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1671955"/>
            </a:xfrm>
            <a:custGeom>
              <a:avLst/>
              <a:gdLst/>
              <a:ahLst/>
              <a:cxnLst/>
              <a:rect l="l" t="t" r="r" b="b"/>
              <a:pathLst>
                <a:path w="12192000" h="1671955">
                  <a:moveTo>
                    <a:pt x="0" y="1671827"/>
                  </a:moveTo>
                  <a:lnTo>
                    <a:pt x="12192000" y="1671827"/>
                  </a:lnTo>
                  <a:lnTo>
                    <a:pt x="12192000" y="0"/>
                  </a:lnTo>
                  <a:lnTo>
                    <a:pt x="0" y="0"/>
                  </a:lnTo>
                  <a:lnTo>
                    <a:pt x="0" y="1671827"/>
                  </a:lnTo>
                  <a:close/>
                </a:path>
              </a:pathLst>
            </a:custGeom>
            <a:solidFill>
              <a:srgbClr val="F1F1F1"/>
            </a:solidFill>
          </p:spPr>
          <p:txBody>
            <a:bodyPr wrap="square" lIns="0" tIns="0" rIns="0" bIns="0" rtlCol="0"/>
            <a:lstStyle/>
            <a:p>
              <a:endParaRPr/>
            </a:p>
          </p:txBody>
        </p:sp>
      </p:grpSp>
      <p:sp>
        <p:nvSpPr>
          <p:cNvPr id="6" name="object 6"/>
          <p:cNvSpPr txBox="1">
            <a:spLocks/>
          </p:cNvSpPr>
          <p:nvPr/>
        </p:nvSpPr>
        <p:spPr>
          <a:xfrm>
            <a:off x="2748533" y="255270"/>
            <a:ext cx="6223000" cy="574040"/>
          </a:xfrm>
          <a:prstGeom prst="rect">
            <a:avLst/>
          </a:prstGeom>
        </p:spPr>
        <p:txBody>
          <a:bodyPr vert="horz" wrap="square" lIns="0" tIns="12700"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3600" spc="-5" smtClean="0">
                <a:solidFill>
                  <a:srgbClr val="000000"/>
                </a:solidFill>
              </a:rPr>
              <a:t>7 </a:t>
            </a:r>
            <a:r>
              <a:rPr lang="en-US" sz="3600" smtClean="0">
                <a:solidFill>
                  <a:srgbClr val="000000"/>
                </a:solidFill>
              </a:rPr>
              <a:t>Steps of Machine</a:t>
            </a:r>
            <a:r>
              <a:rPr lang="en-US" sz="3600" spc="-70" smtClean="0">
                <a:solidFill>
                  <a:srgbClr val="000000"/>
                </a:solidFill>
              </a:rPr>
              <a:t> </a:t>
            </a:r>
            <a:r>
              <a:rPr lang="en-US" sz="3600" spc="-5" smtClean="0">
                <a:solidFill>
                  <a:srgbClr val="000000"/>
                </a:solidFill>
              </a:rPr>
              <a:t>Learning</a:t>
            </a:r>
            <a:endParaRPr lang="en-US" sz="3600"/>
          </a:p>
        </p:txBody>
      </p:sp>
      <p:sp>
        <p:nvSpPr>
          <p:cNvPr id="7" name="object 7"/>
          <p:cNvSpPr txBox="1"/>
          <p:nvPr/>
        </p:nvSpPr>
        <p:spPr>
          <a:xfrm>
            <a:off x="598093" y="2695448"/>
            <a:ext cx="536575" cy="3533140"/>
          </a:xfrm>
          <a:prstGeom prst="rect">
            <a:avLst/>
          </a:prstGeom>
        </p:spPr>
        <p:txBody>
          <a:bodyPr vert="vert" wrap="square" lIns="0" tIns="0" rIns="0" bIns="0" rtlCol="0">
            <a:spAutoFit/>
          </a:bodyPr>
          <a:lstStyle/>
          <a:p>
            <a:pPr marL="12700">
              <a:lnSpc>
                <a:spcPts val="4079"/>
              </a:lnSpc>
            </a:pPr>
            <a:r>
              <a:rPr sz="3600" dirty="0">
                <a:solidFill>
                  <a:srgbClr val="FFC000"/>
                </a:solidFill>
                <a:latin typeface="Arial"/>
                <a:cs typeface="Arial"/>
              </a:rPr>
              <a:t>Model</a:t>
            </a:r>
            <a:r>
              <a:rPr sz="3600" spc="-50" dirty="0">
                <a:solidFill>
                  <a:srgbClr val="FFC000"/>
                </a:solidFill>
                <a:latin typeface="Arial"/>
                <a:cs typeface="Arial"/>
              </a:rPr>
              <a:t> </a:t>
            </a:r>
            <a:r>
              <a:rPr sz="3600" spc="-5" dirty="0">
                <a:solidFill>
                  <a:srgbClr val="FFC000"/>
                </a:solidFill>
                <a:latin typeface="Arial"/>
                <a:cs typeface="Arial"/>
              </a:rPr>
              <a:t>Evaluation</a:t>
            </a:r>
            <a:endParaRPr sz="3600">
              <a:latin typeface="Arial"/>
              <a:cs typeface="Arial"/>
            </a:endParaRPr>
          </a:p>
        </p:txBody>
      </p:sp>
      <p:sp>
        <p:nvSpPr>
          <p:cNvPr id="8" name="object 8"/>
          <p:cNvSpPr/>
          <p:nvPr/>
        </p:nvSpPr>
        <p:spPr>
          <a:xfrm>
            <a:off x="1263396" y="2606039"/>
            <a:ext cx="108585" cy="3991610"/>
          </a:xfrm>
          <a:custGeom>
            <a:avLst/>
            <a:gdLst/>
            <a:ahLst/>
            <a:cxnLst/>
            <a:rect l="l" t="t" r="r" b="b"/>
            <a:pathLst>
              <a:path w="108584" h="3991609">
                <a:moveTo>
                  <a:pt x="108203" y="0"/>
                </a:moveTo>
                <a:lnTo>
                  <a:pt x="0" y="0"/>
                </a:lnTo>
                <a:lnTo>
                  <a:pt x="0" y="3991355"/>
                </a:lnTo>
                <a:lnTo>
                  <a:pt x="108203" y="3991355"/>
                </a:lnTo>
                <a:lnTo>
                  <a:pt x="108203" y="0"/>
                </a:lnTo>
                <a:close/>
              </a:path>
            </a:pathLst>
          </a:custGeom>
          <a:solidFill>
            <a:srgbClr val="FFC000"/>
          </a:solidFill>
        </p:spPr>
        <p:txBody>
          <a:bodyPr wrap="square" lIns="0" tIns="0" rIns="0" bIns="0" rtlCol="0"/>
          <a:lstStyle/>
          <a:p>
            <a:endParaRPr/>
          </a:p>
        </p:txBody>
      </p:sp>
      <p:grpSp>
        <p:nvGrpSpPr>
          <p:cNvPr id="9" name="object 9"/>
          <p:cNvGrpSpPr/>
          <p:nvPr/>
        </p:nvGrpSpPr>
        <p:grpSpPr>
          <a:xfrm>
            <a:off x="188476" y="766980"/>
            <a:ext cx="1984375" cy="1739264"/>
            <a:chOff x="188476" y="766980"/>
            <a:chExt cx="1984375" cy="1739264"/>
          </a:xfrm>
        </p:grpSpPr>
        <p:sp>
          <p:nvSpPr>
            <p:cNvPr id="10" name="object 10"/>
            <p:cNvSpPr/>
            <p:nvPr/>
          </p:nvSpPr>
          <p:spPr>
            <a:xfrm>
              <a:off x="201176" y="779680"/>
              <a:ext cx="1958975" cy="1713864"/>
            </a:xfrm>
            <a:custGeom>
              <a:avLst/>
              <a:gdLst/>
              <a:ahLst/>
              <a:cxnLst/>
              <a:rect l="l" t="t" r="r" b="b"/>
              <a:pathLst>
                <a:path w="1958975" h="1713864">
                  <a:moveTo>
                    <a:pt x="1118316" y="0"/>
                  </a:moveTo>
                  <a:lnTo>
                    <a:pt x="1051480" y="6326"/>
                  </a:lnTo>
                  <a:lnTo>
                    <a:pt x="989463" y="35178"/>
                  </a:lnTo>
                  <a:lnTo>
                    <a:pt x="942260" y="81218"/>
                  </a:lnTo>
                  <a:lnTo>
                    <a:pt x="914795" y="133395"/>
                  </a:lnTo>
                  <a:lnTo>
                    <a:pt x="906987" y="164183"/>
                  </a:lnTo>
                  <a:lnTo>
                    <a:pt x="905565" y="168755"/>
                  </a:lnTo>
                  <a:lnTo>
                    <a:pt x="903814" y="178657"/>
                  </a:lnTo>
                  <a:lnTo>
                    <a:pt x="902552" y="188725"/>
                  </a:lnTo>
                  <a:lnTo>
                    <a:pt x="901790" y="198937"/>
                  </a:lnTo>
                  <a:lnTo>
                    <a:pt x="901539" y="209268"/>
                  </a:lnTo>
                  <a:lnTo>
                    <a:pt x="901691" y="351762"/>
                  </a:lnTo>
                  <a:lnTo>
                    <a:pt x="223918" y="351000"/>
                  </a:lnTo>
                  <a:lnTo>
                    <a:pt x="132805" y="355861"/>
                  </a:lnTo>
                  <a:lnTo>
                    <a:pt x="84188" y="362176"/>
                  </a:lnTo>
                  <a:lnTo>
                    <a:pt x="40060" y="396974"/>
                  </a:lnTo>
                  <a:lnTo>
                    <a:pt x="15229" y="431356"/>
                  </a:lnTo>
                  <a:lnTo>
                    <a:pt x="2836" y="470408"/>
                  </a:lnTo>
                  <a:lnTo>
                    <a:pt x="2878" y="511027"/>
                  </a:lnTo>
                  <a:lnTo>
                    <a:pt x="15350" y="550109"/>
                  </a:lnTo>
                  <a:lnTo>
                    <a:pt x="40250" y="584553"/>
                  </a:lnTo>
                  <a:lnTo>
                    <a:pt x="306404" y="850745"/>
                  </a:lnTo>
                  <a:lnTo>
                    <a:pt x="40822" y="1116302"/>
                  </a:lnTo>
                  <a:lnTo>
                    <a:pt x="15181" y="1151647"/>
                  </a:lnTo>
                  <a:lnTo>
                    <a:pt x="1170" y="1192626"/>
                  </a:lnTo>
                  <a:lnTo>
                    <a:pt x="0" y="1234689"/>
                  </a:lnTo>
                  <a:lnTo>
                    <a:pt x="12881" y="1273290"/>
                  </a:lnTo>
                  <a:lnTo>
                    <a:pt x="41025" y="1303881"/>
                  </a:lnTo>
                  <a:lnTo>
                    <a:pt x="86594" y="1329205"/>
                  </a:lnTo>
                  <a:lnTo>
                    <a:pt x="131857" y="1343124"/>
                  </a:lnTo>
                  <a:lnTo>
                    <a:pt x="177694" y="1348279"/>
                  </a:lnTo>
                  <a:lnTo>
                    <a:pt x="224985" y="1347315"/>
                  </a:lnTo>
                  <a:lnTo>
                    <a:pt x="902758" y="1347950"/>
                  </a:lnTo>
                  <a:lnTo>
                    <a:pt x="903038" y="1500858"/>
                  </a:lnTo>
                  <a:lnTo>
                    <a:pt x="901768" y="1514320"/>
                  </a:lnTo>
                  <a:lnTo>
                    <a:pt x="905477" y="1552612"/>
                  </a:lnTo>
                  <a:lnTo>
                    <a:pt x="916527" y="1589774"/>
                  </a:lnTo>
                  <a:lnTo>
                    <a:pt x="934913" y="1624673"/>
                  </a:lnTo>
                  <a:lnTo>
                    <a:pt x="960632" y="1656179"/>
                  </a:lnTo>
                  <a:lnTo>
                    <a:pt x="996901" y="1684971"/>
                  </a:lnTo>
                  <a:lnTo>
                    <a:pt x="1037409" y="1704182"/>
                  </a:lnTo>
                  <a:lnTo>
                    <a:pt x="1080459" y="1713809"/>
                  </a:lnTo>
                  <a:lnTo>
                    <a:pt x="1124350" y="1713849"/>
                  </a:lnTo>
                  <a:lnTo>
                    <a:pt x="1167384" y="1704302"/>
                  </a:lnTo>
                  <a:lnTo>
                    <a:pt x="1207861" y="1685164"/>
                  </a:lnTo>
                  <a:lnTo>
                    <a:pt x="1244083" y="1656433"/>
                  </a:lnTo>
                  <a:lnTo>
                    <a:pt x="1897879" y="1002637"/>
                  </a:lnTo>
                  <a:lnTo>
                    <a:pt x="1923533" y="971268"/>
                  </a:lnTo>
                  <a:lnTo>
                    <a:pt x="1925946" y="966569"/>
                  </a:lnTo>
                  <a:lnTo>
                    <a:pt x="1926835" y="965553"/>
                  </a:lnTo>
                  <a:lnTo>
                    <a:pt x="1947485" y="924654"/>
                  </a:lnTo>
                  <a:lnTo>
                    <a:pt x="1958129" y="880891"/>
                  </a:lnTo>
                  <a:lnTo>
                    <a:pt x="1958776" y="836076"/>
                  </a:lnTo>
                  <a:lnTo>
                    <a:pt x="1949432" y="792024"/>
                  </a:lnTo>
                  <a:lnTo>
                    <a:pt x="1930105" y="750546"/>
                  </a:lnTo>
                  <a:lnTo>
                    <a:pt x="1900800" y="713458"/>
                  </a:lnTo>
                  <a:lnTo>
                    <a:pt x="1245607" y="58392"/>
                  </a:lnTo>
                  <a:lnTo>
                    <a:pt x="1214238" y="32611"/>
                  </a:lnTo>
                  <a:lnTo>
                    <a:pt x="1151612" y="5242"/>
                  </a:lnTo>
                  <a:lnTo>
                    <a:pt x="1118316" y="0"/>
                  </a:lnTo>
                  <a:close/>
                </a:path>
              </a:pathLst>
            </a:custGeom>
            <a:solidFill>
              <a:srgbClr val="FFC000"/>
            </a:solidFill>
          </p:spPr>
          <p:txBody>
            <a:bodyPr wrap="square" lIns="0" tIns="0" rIns="0" bIns="0" rtlCol="0"/>
            <a:lstStyle/>
            <a:p>
              <a:endParaRPr/>
            </a:p>
          </p:txBody>
        </p:sp>
        <p:sp>
          <p:nvSpPr>
            <p:cNvPr id="11" name="object 11"/>
            <p:cNvSpPr/>
            <p:nvPr/>
          </p:nvSpPr>
          <p:spPr>
            <a:xfrm>
              <a:off x="201176" y="779680"/>
              <a:ext cx="1958975" cy="1713864"/>
            </a:xfrm>
            <a:custGeom>
              <a:avLst/>
              <a:gdLst/>
              <a:ahLst/>
              <a:cxnLst/>
              <a:rect l="l" t="t" r="r" b="b"/>
              <a:pathLst>
                <a:path w="1958975" h="1713864">
                  <a:moveTo>
                    <a:pt x="1084698" y="353"/>
                  </a:moveTo>
                  <a:lnTo>
                    <a:pt x="1151612" y="5242"/>
                  </a:lnTo>
                  <a:lnTo>
                    <a:pt x="1214238" y="32611"/>
                  </a:lnTo>
                  <a:lnTo>
                    <a:pt x="1245607" y="58392"/>
                  </a:lnTo>
                  <a:lnTo>
                    <a:pt x="1900800" y="713458"/>
                  </a:lnTo>
                  <a:lnTo>
                    <a:pt x="1930105" y="750546"/>
                  </a:lnTo>
                  <a:lnTo>
                    <a:pt x="1949432" y="792024"/>
                  </a:lnTo>
                  <a:lnTo>
                    <a:pt x="1958776" y="836076"/>
                  </a:lnTo>
                  <a:lnTo>
                    <a:pt x="1958129" y="880891"/>
                  </a:lnTo>
                  <a:lnTo>
                    <a:pt x="1947485" y="924654"/>
                  </a:lnTo>
                  <a:lnTo>
                    <a:pt x="1926835" y="965553"/>
                  </a:lnTo>
                  <a:lnTo>
                    <a:pt x="1925946" y="966569"/>
                  </a:lnTo>
                  <a:lnTo>
                    <a:pt x="1923533" y="971268"/>
                  </a:lnTo>
                  <a:lnTo>
                    <a:pt x="1897879" y="1002637"/>
                  </a:lnTo>
                  <a:lnTo>
                    <a:pt x="1244083" y="1656433"/>
                  </a:lnTo>
                  <a:lnTo>
                    <a:pt x="1207861" y="1685164"/>
                  </a:lnTo>
                  <a:lnTo>
                    <a:pt x="1167384" y="1704302"/>
                  </a:lnTo>
                  <a:lnTo>
                    <a:pt x="1124350" y="1713849"/>
                  </a:lnTo>
                  <a:lnTo>
                    <a:pt x="1080459" y="1713809"/>
                  </a:lnTo>
                  <a:lnTo>
                    <a:pt x="1037409" y="1704182"/>
                  </a:lnTo>
                  <a:lnTo>
                    <a:pt x="996901" y="1684971"/>
                  </a:lnTo>
                  <a:lnTo>
                    <a:pt x="960632" y="1656179"/>
                  </a:lnTo>
                  <a:lnTo>
                    <a:pt x="934913" y="1624673"/>
                  </a:lnTo>
                  <a:lnTo>
                    <a:pt x="916527" y="1589774"/>
                  </a:lnTo>
                  <a:lnTo>
                    <a:pt x="905477" y="1552612"/>
                  </a:lnTo>
                  <a:lnTo>
                    <a:pt x="901768" y="1514320"/>
                  </a:lnTo>
                  <a:lnTo>
                    <a:pt x="903038" y="1500858"/>
                  </a:lnTo>
                  <a:lnTo>
                    <a:pt x="902911" y="1499715"/>
                  </a:lnTo>
                  <a:lnTo>
                    <a:pt x="902758" y="1347950"/>
                  </a:lnTo>
                  <a:lnTo>
                    <a:pt x="224985" y="1347315"/>
                  </a:lnTo>
                  <a:lnTo>
                    <a:pt x="177694" y="1348279"/>
                  </a:lnTo>
                  <a:lnTo>
                    <a:pt x="131857" y="1343124"/>
                  </a:lnTo>
                  <a:lnTo>
                    <a:pt x="86594" y="1329205"/>
                  </a:lnTo>
                  <a:lnTo>
                    <a:pt x="41025" y="1303881"/>
                  </a:lnTo>
                  <a:lnTo>
                    <a:pt x="12881" y="1273290"/>
                  </a:lnTo>
                  <a:lnTo>
                    <a:pt x="0" y="1234689"/>
                  </a:lnTo>
                  <a:lnTo>
                    <a:pt x="1170" y="1192626"/>
                  </a:lnTo>
                  <a:lnTo>
                    <a:pt x="15181" y="1151647"/>
                  </a:lnTo>
                  <a:lnTo>
                    <a:pt x="40822" y="1116302"/>
                  </a:lnTo>
                  <a:lnTo>
                    <a:pt x="306404" y="850745"/>
                  </a:lnTo>
                  <a:lnTo>
                    <a:pt x="40250" y="584553"/>
                  </a:lnTo>
                  <a:lnTo>
                    <a:pt x="15350" y="550109"/>
                  </a:lnTo>
                  <a:lnTo>
                    <a:pt x="2878" y="511027"/>
                  </a:lnTo>
                  <a:lnTo>
                    <a:pt x="2836" y="470408"/>
                  </a:lnTo>
                  <a:lnTo>
                    <a:pt x="15229" y="431356"/>
                  </a:lnTo>
                  <a:lnTo>
                    <a:pt x="40060" y="396974"/>
                  </a:lnTo>
                  <a:lnTo>
                    <a:pt x="84188" y="362176"/>
                  </a:lnTo>
                  <a:lnTo>
                    <a:pt x="132805" y="355861"/>
                  </a:lnTo>
                  <a:lnTo>
                    <a:pt x="223918" y="351000"/>
                  </a:lnTo>
                  <a:lnTo>
                    <a:pt x="901691" y="351762"/>
                  </a:lnTo>
                  <a:lnTo>
                    <a:pt x="901539" y="209268"/>
                  </a:lnTo>
                  <a:lnTo>
                    <a:pt x="905565" y="168755"/>
                  </a:lnTo>
                  <a:lnTo>
                    <a:pt x="906987" y="164183"/>
                  </a:lnTo>
                  <a:lnTo>
                    <a:pt x="907254" y="161389"/>
                  </a:lnTo>
                  <a:lnTo>
                    <a:pt x="926464" y="106509"/>
                  </a:lnTo>
                  <a:lnTo>
                    <a:pt x="962182" y="58011"/>
                  </a:lnTo>
                  <a:lnTo>
                    <a:pt x="1019482" y="17942"/>
                  </a:lnTo>
                  <a:lnTo>
                    <a:pt x="1051480" y="6326"/>
                  </a:lnTo>
                  <a:lnTo>
                    <a:pt x="1084698" y="353"/>
                  </a:lnTo>
                  <a:close/>
                </a:path>
              </a:pathLst>
            </a:custGeom>
            <a:ln w="25400">
              <a:solidFill>
                <a:srgbClr val="FFFFFF"/>
              </a:solidFill>
            </a:ln>
          </p:spPr>
          <p:txBody>
            <a:bodyPr wrap="square" lIns="0" tIns="0" rIns="0" bIns="0" rtlCol="0"/>
            <a:lstStyle/>
            <a:p>
              <a:endParaRPr/>
            </a:p>
          </p:txBody>
        </p:sp>
      </p:grpSp>
      <p:sp>
        <p:nvSpPr>
          <p:cNvPr id="12" name="object 12"/>
          <p:cNvSpPr txBox="1"/>
          <p:nvPr/>
        </p:nvSpPr>
        <p:spPr>
          <a:xfrm>
            <a:off x="756005" y="959307"/>
            <a:ext cx="591185" cy="1245870"/>
          </a:xfrm>
          <a:prstGeom prst="rect">
            <a:avLst/>
          </a:prstGeom>
        </p:spPr>
        <p:txBody>
          <a:bodyPr vert="horz" wrap="square" lIns="0" tIns="13335" rIns="0" bIns="0" rtlCol="0">
            <a:spAutoFit/>
          </a:bodyPr>
          <a:lstStyle/>
          <a:p>
            <a:pPr marL="12700">
              <a:lnSpc>
                <a:spcPct val="100000"/>
              </a:lnSpc>
              <a:spcBef>
                <a:spcPts val="105"/>
              </a:spcBef>
            </a:pPr>
            <a:r>
              <a:rPr sz="8000" b="1" dirty="0">
                <a:solidFill>
                  <a:srgbClr val="FFFFFF"/>
                </a:solidFill>
                <a:latin typeface="Arial"/>
                <a:cs typeface="Arial"/>
              </a:rPr>
              <a:t>5</a:t>
            </a:r>
            <a:endParaRPr sz="8000">
              <a:latin typeface="Arial"/>
              <a:cs typeface="Arial"/>
            </a:endParaRPr>
          </a:p>
        </p:txBody>
      </p:sp>
      <p:sp>
        <p:nvSpPr>
          <p:cNvPr id="14" name="object 13"/>
          <p:cNvSpPr txBox="1"/>
          <p:nvPr/>
        </p:nvSpPr>
        <p:spPr>
          <a:xfrm>
            <a:off x="2395473" y="1927097"/>
            <a:ext cx="8165465" cy="1489075"/>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Evaluating machine learning algorithm is an essential </a:t>
            </a:r>
            <a:r>
              <a:rPr sz="2400" dirty="0">
                <a:latin typeface="Arial"/>
                <a:cs typeface="Arial"/>
              </a:rPr>
              <a:t>part of  </a:t>
            </a:r>
            <a:r>
              <a:rPr sz="2400" spc="-5" dirty="0">
                <a:latin typeface="Arial"/>
                <a:cs typeface="Arial"/>
              </a:rPr>
              <a:t>any </a:t>
            </a:r>
            <a:r>
              <a:rPr sz="2400" dirty="0">
                <a:latin typeface="Arial"/>
                <a:cs typeface="Arial"/>
              </a:rPr>
              <a:t>project.</a:t>
            </a:r>
            <a:endParaRPr sz="2400">
              <a:latin typeface="Arial"/>
              <a:cs typeface="Arial"/>
            </a:endParaRPr>
          </a:p>
          <a:p>
            <a:pPr marL="12700" marR="67945">
              <a:lnSpc>
                <a:spcPct val="100000"/>
              </a:lnSpc>
            </a:pPr>
            <a:r>
              <a:rPr sz="2400" spc="-10" dirty="0">
                <a:solidFill>
                  <a:srgbClr val="404040"/>
                </a:solidFill>
                <a:latin typeface="Arial"/>
                <a:cs typeface="Arial"/>
              </a:rPr>
              <a:t>Different </a:t>
            </a:r>
            <a:r>
              <a:rPr sz="2400" spc="-5" dirty="0">
                <a:solidFill>
                  <a:srgbClr val="404040"/>
                </a:solidFill>
                <a:latin typeface="Arial"/>
                <a:cs typeface="Arial"/>
              </a:rPr>
              <a:t>measures exist </a:t>
            </a:r>
            <a:r>
              <a:rPr sz="2400" dirty="0">
                <a:solidFill>
                  <a:srgbClr val="404040"/>
                </a:solidFill>
                <a:latin typeface="Arial"/>
                <a:cs typeface="Arial"/>
              </a:rPr>
              <a:t>to </a:t>
            </a:r>
            <a:r>
              <a:rPr sz="2400" spc="-5" dirty="0">
                <a:solidFill>
                  <a:srgbClr val="404040"/>
                </a:solidFill>
                <a:latin typeface="Arial"/>
                <a:cs typeface="Arial"/>
              </a:rPr>
              <a:t>evaluate trained models such as  </a:t>
            </a:r>
            <a:r>
              <a:rPr sz="2400" spc="-25" dirty="0">
                <a:solidFill>
                  <a:srgbClr val="404040"/>
                </a:solidFill>
                <a:latin typeface="Arial"/>
                <a:cs typeface="Arial"/>
              </a:rPr>
              <a:t>accuracy, </a:t>
            </a:r>
            <a:r>
              <a:rPr sz="2400" spc="-5" dirty="0">
                <a:solidFill>
                  <a:srgbClr val="404040"/>
                </a:solidFill>
                <a:latin typeface="Arial"/>
                <a:cs typeface="Arial"/>
              </a:rPr>
              <a:t>TPR, FPR, </a:t>
            </a:r>
            <a:r>
              <a:rPr sz="2400" dirty="0">
                <a:solidFill>
                  <a:srgbClr val="404040"/>
                </a:solidFill>
                <a:latin typeface="Arial"/>
                <a:cs typeface="Arial"/>
              </a:rPr>
              <a:t>F-Measure, </a:t>
            </a:r>
            <a:r>
              <a:rPr sz="2400" spc="-5" dirty="0">
                <a:solidFill>
                  <a:srgbClr val="404040"/>
                </a:solidFill>
                <a:latin typeface="Arial"/>
                <a:cs typeface="Arial"/>
              </a:rPr>
              <a:t>precision, recall,</a:t>
            </a:r>
            <a:r>
              <a:rPr sz="2400" spc="40" dirty="0">
                <a:solidFill>
                  <a:srgbClr val="404040"/>
                </a:solidFill>
                <a:latin typeface="Arial"/>
                <a:cs typeface="Arial"/>
              </a:rPr>
              <a:t> </a:t>
            </a:r>
            <a:r>
              <a:rPr sz="2400" dirty="0">
                <a:solidFill>
                  <a:srgbClr val="404040"/>
                </a:solidFill>
                <a:latin typeface="Arial"/>
                <a:cs typeface="Arial"/>
              </a:rPr>
              <a:t>…</a:t>
            </a:r>
            <a:endParaRPr sz="2400">
              <a:latin typeface="Arial"/>
              <a:cs typeface="Arial"/>
            </a:endParaRPr>
          </a:p>
        </p:txBody>
      </p:sp>
    </p:spTree>
    <p:extLst>
      <p:ext uri="{BB962C8B-B14F-4D97-AF65-F5344CB8AC3E}">
        <p14:creationId xmlns:p14="http://schemas.microsoft.com/office/powerpoint/2010/main" val="3446055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object 2"/>
          <p:cNvGrpSpPr/>
          <p:nvPr/>
        </p:nvGrpSpPr>
        <p:grpSpPr>
          <a:xfrm>
            <a:off x="0" y="6095"/>
            <a:ext cx="12192000" cy="3540125"/>
            <a:chOff x="0" y="6095"/>
            <a:chExt cx="12192000" cy="3540125"/>
          </a:xfrm>
        </p:grpSpPr>
        <p:sp>
          <p:nvSpPr>
            <p:cNvPr id="3" name="object 3"/>
            <p:cNvSpPr/>
            <p:nvPr/>
          </p:nvSpPr>
          <p:spPr>
            <a:xfrm>
              <a:off x="1763267" y="257555"/>
              <a:ext cx="10429240" cy="868680"/>
            </a:xfrm>
            <a:custGeom>
              <a:avLst/>
              <a:gdLst/>
              <a:ahLst/>
              <a:cxnLst/>
              <a:rect l="l" t="t" r="r" b="b"/>
              <a:pathLst>
                <a:path w="10429240" h="868680">
                  <a:moveTo>
                    <a:pt x="0" y="0"/>
                  </a:moveTo>
                  <a:lnTo>
                    <a:pt x="448" y="44406"/>
                  </a:lnTo>
                  <a:lnTo>
                    <a:pt x="773" y="93341"/>
                  </a:lnTo>
                  <a:lnTo>
                    <a:pt x="1002" y="145799"/>
                  </a:lnTo>
                  <a:lnTo>
                    <a:pt x="1162" y="200772"/>
                  </a:lnTo>
                  <a:lnTo>
                    <a:pt x="1504" y="370727"/>
                  </a:lnTo>
                  <a:lnTo>
                    <a:pt x="1664" y="425700"/>
                  </a:lnTo>
                  <a:lnTo>
                    <a:pt x="1893" y="478158"/>
                  </a:lnTo>
                  <a:lnTo>
                    <a:pt x="2218" y="527093"/>
                  </a:lnTo>
                  <a:lnTo>
                    <a:pt x="2667" y="571500"/>
                  </a:lnTo>
                  <a:lnTo>
                    <a:pt x="379602" y="571627"/>
                  </a:lnTo>
                  <a:lnTo>
                    <a:pt x="379349" y="868680"/>
                  </a:lnTo>
                  <a:lnTo>
                    <a:pt x="10428732" y="856004"/>
                  </a:lnTo>
                  <a:lnTo>
                    <a:pt x="10428732" y="2511"/>
                  </a:lnTo>
                  <a:lnTo>
                    <a:pt x="0" y="0"/>
                  </a:lnTo>
                  <a:close/>
                </a:path>
              </a:pathLst>
            </a:custGeom>
            <a:solidFill>
              <a:srgbClr val="86ACDB"/>
            </a:solidFill>
          </p:spPr>
          <p:txBody>
            <a:bodyPr wrap="square" lIns="0" tIns="0" rIns="0" bIns="0" rtlCol="0"/>
            <a:lstStyle/>
            <a:p>
              <a:endParaRPr/>
            </a:p>
          </p:txBody>
        </p:sp>
        <p:sp>
          <p:nvSpPr>
            <p:cNvPr id="4" name="object 4"/>
            <p:cNvSpPr/>
            <p:nvPr/>
          </p:nvSpPr>
          <p:spPr>
            <a:xfrm>
              <a:off x="27432" y="216407"/>
              <a:ext cx="2025395" cy="97078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6095"/>
              <a:ext cx="12175490" cy="2664460"/>
            </a:xfrm>
            <a:custGeom>
              <a:avLst/>
              <a:gdLst/>
              <a:ahLst/>
              <a:cxnLst/>
              <a:rect l="l" t="t" r="r" b="b"/>
              <a:pathLst>
                <a:path w="12175490" h="2664460">
                  <a:moveTo>
                    <a:pt x="12175236" y="0"/>
                  </a:moveTo>
                  <a:lnTo>
                    <a:pt x="0" y="0"/>
                  </a:lnTo>
                  <a:lnTo>
                    <a:pt x="0" y="2663952"/>
                  </a:lnTo>
                  <a:lnTo>
                    <a:pt x="12175236" y="2663952"/>
                  </a:lnTo>
                  <a:lnTo>
                    <a:pt x="12175236" y="0"/>
                  </a:lnTo>
                  <a:close/>
                </a:path>
              </a:pathLst>
            </a:custGeom>
            <a:solidFill>
              <a:srgbClr val="F1F1F1"/>
            </a:solidFill>
          </p:spPr>
          <p:txBody>
            <a:bodyPr wrap="square" lIns="0" tIns="0" rIns="0" bIns="0" rtlCol="0"/>
            <a:lstStyle/>
            <a:p>
              <a:endParaRPr/>
            </a:p>
          </p:txBody>
        </p:sp>
        <p:sp>
          <p:nvSpPr>
            <p:cNvPr id="6" name="object 6"/>
            <p:cNvSpPr/>
            <p:nvPr/>
          </p:nvSpPr>
          <p:spPr>
            <a:xfrm>
              <a:off x="1579943" y="1806674"/>
              <a:ext cx="9003434" cy="1739178"/>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p:nvPr/>
        </p:nvSpPr>
        <p:spPr>
          <a:xfrm>
            <a:off x="2748533" y="255270"/>
            <a:ext cx="6223000" cy="574040"/>
          </a:xfrm>
          <a:prstGeom prst="rect">
            <a:avLst/>
          </a:prstGeom>
        </p:spPr>
        <p:txBody>
          <a:bodyPr vert="horz" wrap="square" lIns="0" tIns="12700" rIns="0" bIns="0" rtlCol="0">
            <a:spAutoFit/>
          </a:bodyPr>
          <a:lstStyle/>
          <a:p>
            <a:pPr marL="12700">
              <a:lnSpc>
                <a:spcPct val="100000"/>
              </a:lnSpc>
              <a:spcBef>
                <a:spcPts val="100"/>
              </a:spcBef>
            </a:pPr>
            <a:r>
              <a:rPr sz="3600" b="1" spc="-5" dirty="0">
                <a:latin typeface="Arial"/>
                <a:cs typeface="Arial"/>
              </a:rPr>
              <a:t>7 </a:t>
            </a:r>
            <a:r>
              <a:rPr sz="3600" b="1" dirty="0">
                <a:latin typeface="Arial"/>
                <a:cs typeface="Arial"/>
              </a:rPr>
              <a:t>Steps of Machine</a:t>
            </a:r>
            <a:r>
              <a:rPr sz="3600" b="1" spc="-70" dirty="0">
                <a:latin typeface="Arial"/>
                <a:cs typeface="Arial"/>
              </a:rPr>
              <a:t> </a:t>
            </a:r>
            <a:r>
              <a:rPr sz="3600" b="1" spc="-5" dirty="0">
                <a:latin typeface="Arial"/>
                <a:cs typeface="Arial"/>
              </a:rPr>
              <a:t>Learning</a:t>
            </a:r>
            <a:endParaRPr sz="3600">
              <a:latin typeface="Arial"/>
              <a:cs typeface="Arial"/>
            </a:endParaRPr>
          </a:p>
        </p:txBody>
      </p:sp>
      <p:sp>
        <p:nvSpPr>
          <p:cNvPr id="8" name="object 8"/>
          <p:cNvSpPr txBox="1"/>
          <p:nvPr/>
        </p:nvSpPr>
        <p:spPr>
          <a:xfrm>
            <a:off x="9521443" y="2190064"/>
            <a:ext cx="407034" cy="848994"/>
          </a:xfrm>
          <a:prstGeom prst="rect">
            <a:avLst/>
          </a:prstGeom>
        </p:spPr>
        <p:txBody>
          <a:bodyPr vert="horz" wrap="square" lIns="0" tIns="12700" rIns="0" bIns="0" rtlCol="0">
            <a:spAutoFit/>
          </a:bodyPr>
          <a:lstStyle/>
          <a:p>
            <a:pPr marL="12700">
              <a:lnSpc>
                <a:spcPct val="100000"/>
              </a:lnSpc>
              <a:spcBef>
                <a:spcPts val="100"/>
              </a:spcBef>
            </a:pPr>
            <a:r>
              <a:rPr sz="5400" b="1" dirty="0">
                <a:solidFill>
                  <a:srgbClr val="FFFFFF"/>
                </a:solidFill>
                <a:latin typeface="Arial"/>
                <a:cs typeface="Arial"/>
              </a:rPr>
              <a:t>7</a:t>
            </a:r>
            <a:endParaRPr sz="5400">
              <a:latin typeface="Arial"/>
              <a:cs typeface="Arial"/>
            </a:endParaRPr>
          </a:p>
        </p:txBody>
      </p:sp>
      <p:sp>
        <p:nvSpPr>
          <p:cNvPr id="9" name="object 9"/>
          <p:cNvSpPr txBox="1"/>
          <p:nvPr/>
        </p:nvSpPr>
        <p:spPr>
          <a:xfrm>
            <a:off x="9415658" y="3166110"/>
            <a:ext cx="281305" cy="1577340"/>
          </a:xfrm>
          <a:prstGeom prst="rect">
            <a:avLst/>
          </a:prstGeom>
        </p:spPr>
        <p:txBody>
          <a:bodyPr vert="vert" wrap="square" lIns="0" tIns="0" rIns="0" bIns="0" rtlCol="0">
            <a:spAutoFit/>
          </a:bodyPr>
          <a:lstStyle/>
          <a:p>
            <a:pPr marL="12700">
              <a:lnSpc>
                <a:spcPts val="2090"/>
              </a:lnSpc>
            </a:pPr>
            <a:r>
              <a:rPr sz="1800" spc="-5" dirty="0">
                <a:solidFill>
                  <a:srgbClr val="FF0000"/>
                </a:solidFill>
                <a:latin typeface="Arial"/>
                <a:cs typeface="Arial"/>
              </a:rPr>
              <a:t>Prediction</a:t>
            </a:r>
            <a:r>
              <a:rPr sz="1800" spc="-40" dirty="0">
                <a:solidFill>
                  <a:srgbClr val="FF0000"/>
                </a:solidFill>
                <a:latin typeface="Arial"/>
                <a:cs typeface="Arial"/>
              </a:rPr>
              <a:t> </a:t>
            </a:r>
            <a:r>
              <a:rPr sz="1800" dirty="0">
                <a:solidFill>
                  <a:srgbClr val="FF0000"/>
                </a:solidFill>
                <a:latin typeface="Arial"/>
                <a:cs typeface="Arial"/>
              </a:rPr>
              <a:t>Step</a:t>
            </a:r>
            <a:endParaRPr sz="1800">
              <a:latin typeface="Arial"/>
              <a:cs typeface="Arial"/>
            </a:endParaRPr>
          </a:p>
        </p:txBody>
      </p:sp>
      <p:sp>
        <p:nvSpPr>
          <p:cNvPr id="10" name="object 10"/>
          <p:cNvSpPr txBox="1"/>
          <p:nvPr/>
        </p:nvSpPr>
        <p:spPr>
          <a:xfrm>
            <a:off x="4518786" y="5864453"/>
            <a:ext cx="3037205" cy="574675"/>
          </a:xfrm>
          <a:prstGeom prst="rect">
            <a:avLst/>
          </a:prstGeom>
        </p:spPr>
        <p:txBody>
          <a:bodyPr vert="horz" wrap="square" lIns="0" tIns="12700" rIns="0" bIns="0" rtlCol="0">
            <a:spAutoFit/>
          </a:bodyPr>
          <a:lstStyle/>
          <a:p>
            <a:pPr marL="12700" marR="5080" algn="just">
              <a:lnSpc>
                <a:spcPct val="100000"/>
              </a:lnSpc>
              <a:spcBef>
                <a:spcPts val="100"/>
              </a:spcBef>
            </a:pPr>
            <a:r>
              <a:rPr sz="1200" dirty="0">
                <a:solidFill>
                  <a:srgbClr val="404040"/>
                </a:solidFill>
                <a:latin typeface="Arial"/>
                <a:cs typeface="Arial"/>
              </a:rPr>
              <a:t>The process of searching for the ideal</a:t>
            </a:r>
            <a:r>
              <a:rPr sz="1200" spc="-180" dirty="0">
                <a:solidFill>
                  <a:srgbClr val="404040"/>
                </a:solidFill>
                <a:latin typeface="Arial"/>
                <a:cs typeface="Arial"/>
              </a:rPr>
              <a:t> </a:t>
            </a:r>
            <a:r>
              <a:rPr sz="1200" dirty="0">
                <a:solidFill>
                  <a:srgbClr val="404040"/>
                </a:solidFill>
                <a:latin typeface="Arial"/>
                <a:cs typeface="Arial"/>
              </a:rPr>
              <a:t>model  architecture </a:t>
            </a:r>
            <a:r>
              <a:rPr sz="1200" spc="-5" dirty="0">
                <a:solidFill>
                  <a:srgbClr val="404040"/>
                </a:solidFill>
                <a:latin typeface="Arial"/>
                <a:cs typeface="Arial"/>
              </a:rPr>
              <a:t>is referred </a:t>
            </a:r>
            <a:r>
              <a:rPr sz="1200" dirty="0">
                <a:solidFill>
                  <a:srgbClr val="404040"/>
                </a:solidFill>
                <a:latin typeface="Arial"/>
                <a:cs typeface="Arial"/>
              </a:rPr>
              <a:t>to as </a:t>
            </a:r>
            <a:r>
              <a:rPr sz="1200" spc="-5" dirty="0">
                <a:solidFill>
                  <a:srgbClr val="404040"/>
                </a:solidFill>
                <a:latin typeface="Arial"/>
                <a:cs typeface="Arial"/>
              </a:rPr>
              <a:t>hyperparameter  tuning.</a:t>
            </a:r>
            <a:endParaRPr sz="1200">
              <a:latin typeface="Arial"/>
              <a:cs typeface="Arial"/>
            </a:endParaRPr>
          </a:p>
        </p:txBody>
      </p:sp>
      <p:sp>
        <p:nvSpPr>
          <p:cNvPr id="11" name="object 11"/>
          <p:cNvSpPr txBox="1">
            <a:spLocks/>
          </p:cNvSpPr>
          <p:nvPr/>
        </p:nvSpPr>
        <p:spPr>
          <a:xfrm>
            <a:off x="8078851" y="2009978"/>
            <a:ext cx="591185" cy="1245870"/>
          </a:xfrm>
          <a:prstGeom prst="rect">
            <a:avLst/>
          </a:prstGeom>
        </p:spPr>
        <p:txBody>
          <a:bodyPr vert="horz" wrap="square" lIns="0" tIns="13335"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5"/>
              </a:spcBef>
            </a:pPr>
            <a:r>
              <a:rPr lang="en-US" sz="8000" smtClean="0">
                <a:solidFill>
                  <a:srgbClr val="FFFFFF"/>
                </a:solidFill>
              </a:rPr>
              <a:t>6</a:t>
            </a:r>
            <a:endParaRPr lang="en-US" sz="8000"/>
          </a:p>
        </p:txBody>
      </p:sp>
      <p:sp>
        <p:nvSpPr>
          <p:cNvPr id="12" name="object 12"/>
          <p:cNvSpPr txBox="1"/>
          <p:nvPr/>
        </p:nvSpPr>
        <p:spPr>
          <a:xfrm>
            <a:off x="7948346" y="3234308"/>
            <a:ext cx="366395" cy="3613150"/>
          </a:xfrm>
          <a:prstGeom prst="rect">
            <a:avLst/>
          </a:prstGeom>
        </p:spPr>
        <p:txBody>
          <a:bodyPr vert="vert" wrap="square" lIns="0" tIns="0" rIns="0" bIns="0" rtlCol="0">
            <a:spAutoFit/>
          </a:bodyPr>
          <a:lstStyle/>
          <a:p>
            <a:pPr marL="12700">
              <a:lnSpc>
                <a:spcPts val="2755"/>
              </a:lnSpc>
            </a:pPr>
            <a:r>
              <a:rPr sz="2400" b="1" spc="-5" dirty="0">
                <a:solidFill>
                  <a:srgbClr val="006FC0"/>
                </a:solidFill>
                <a:latin typeface="Arial"/>
                <a:cs typeface="Arial"/>
              </a:rPr>
              <a:t>Hyperparameters</a:t>
            </a:r>
            <a:r>
              <a:rPr sz="2400" b="1" spc="10" dirty="0">
                <a:solidFill>
                  <a:srgbClr val="006FC0"/>
                </a:solidFill>
                <a:latin typeface="Arial"/>
                <a:cs typeface="Arial"/>
              </a:rPr>
              <a:t> </a:t>
            </a:r>
            <a:r>
              <a:rPr sz="2400" b="1" spc="-35" dirty="0">
                <a:solidFill>
                  <a:srgbClr val="006FC0"/>
                </a:solidFill>
                <a:latin typeface="Arial"/>
                <a:cs typeface="Arial"/>
              </a:rPr>
              <a:t>Tuning</a:t>
            </a:r>
            <a:endParaRPr sz="2400">
              <a:latin typeface="Arial"/>
              <a:cs typeface="Arial"/>
            </a:endParaRPr>
          </a:p>
        </p:txBody>
      </p:sp>
      <p:sp>
        <p:nvSpPr>
          <p:cNvPr id="13" name="object 13"/>
          <p:cNvSpPr/>
          <p:nvPr/>
        </p:nvSpPr>
        <p:spPr>
          <a:xfrm>
            <a:off x="7674864" y="5672328"/>
            <a:ext cx="125095" cy="972819"/>
          </a:xfrm>
          <a:custGeom>
            <a:avLst/>
            <a:gdLst/>
            <a:ahLst/>
            <a:cxnLst/>
            <a:rect l="l" t="t" r="r" b="b"/>
            <a:pathLst>
              <a:path w="125095" h="972820">
                <a:moveTo>
                  <a:pt x="124968" y="0"/>
                </a:moveTo>
                <a:lnTo>
                  <a:pt x="0" y="0"/>
                </a:lnTo>
                <a:lnTo>
                  <a:pt x="0" y="972312"/>
                </a:lnTo>
                <a:lnTo>
                  <a:pt x="124968" y="972312"/>
                </a:lnTo>
                <a:lnTo>
                  <a:pt x="124968" y="0"/>
                </a:lnTo>
                <a:close/>
              </a:path>
            </a:pathLst>
          </a:custGeom>
          <a:solidFill>
            <a:srgbClr val="006FC0"/>
          </a:solidFill>
        </p:spPr>
        <p:txBody>
          <a:bodyPr wrap="square" lIns="0" tIns="0" rIns="0" bIns="0" rtlCol="0"/>
          <a:lstStyle/>
          <a:p>
            <a:endParaRPr/>
          </a:p>
        </p:txBody>
      </p:sp>
      <p:sp>
        <p:nvSpPr>
          <p:cNvPr id="14" name="object 14"/>
          <p:cNvSpPr txBox="1"/>
          <p:nvPr/>
        </p:nvSpPr>
        <p:spPr>
          <a:xfrm>
            <a:off x="6804152" y="2155063"/>
            <a:ext cx="407034" cy="848360"/>
          </a:xfrm>
          <a:prstGeom prst="rect">
            <a:avLst/>
          </a:prstGeom>
        </p:spPr>
        <p:txBody>
          <a:bodyPr vert="horz" wrap="square" lIns="0" tIns="12700" rIns="0" bIns="0" rtlCol="0">
            <a:spAutoFit/>
          </a:bodyPr>
          <a:lstStyle/>
          <a:p>
            <a:pPr marL="12700">
              <a:lnSpc>
                <a:spcPct val="100000"/>
              </a:lnSpc>
              <a:spcBef>
                <a:spcPts val="100"/>
              </a:spcBef>
            </a:pPr>
            <a:r>
              <a:rPr sz="5400" b="1" spc="-5" dirty="0">
                <a:solidFill>
                  <a:srgbClr val="FFFFFF"/>
                </a:solidFill>
                <a:latin typeface="Arial"/>
                <a:cs typeface="Arial"/>
              </a:rPr>
              <a:t>5</a:t>
            </a:r>
            <a:endParaRPr sz="5400">
              <a:latin typeface="Arial"/>
              <a:cs typeface="Arial"/>
            </a:endParaRPr>
          </a:p>
        </p:txBody>
      </p:sp>
      <p:sp>
        <p:nvSpPr>
          <p:cNvPr id="16" name="object 15"/>
          <p:cNvSpPr txBox="1"/>
          <p:nvPr/>
        </p:nvSpPr>
        <p:spPr>
          <a:xfrm>
            <a:off x="6698050" y="3091688"/>
            <a:ext cx="281305" cy="1775460"/>
          </a:xfrm>
          <a:prstGeom prst="rect">
            <a:avLst/>
          </a:prstGeom>
        </p:spPr>
        <p:txBody>
          <a:bodyPr vert="vert" wrap="square" lIns="0" tIns="0" rIns="0" bIns="0" rtlCol="0">
            <a:spAutoFit/>
          </a:bodyPr>
          <a:lstStyle/>
          <a:p>
            <a:pPr marL="12700">
              <a:lnSpc>
                <a:spcPts val="2090"/>
              </a:lnSpc>
            </a:pPr>
            <a:r>
              <a:rPr sz="1800" spc="-5" dirty="0">
                <a:solidFill>
                  <a:srgbClr val="FFC000"/>
                </a:solidFill>
                <a:latin typeface="Arial"/>
                <a:cs typeface="Arial"/>
              </a:rPr>
              <a:t>Model</a:t>
            </a:r>
            <a:r>
              <a:rPr sz="1800" spc="-55" dirty="0">
                <a:solidFill>
                  <a:srgbClr val="FFC000"/>
                </a:solidFill>
                <a:latin typeface="Arial"/>
                <a:cs typeface="Arial"/>
              </a:rPr>
              <a:t> </a:t>
            </a:r>
            <a:r>
              <a:rPr sz="1800" spc="-5" dirty="0">
                <a:solidFill>
                  <a:srgbClr val="FFC000"/>
                </a:solidFill>
                <a:latin typeface="Arial"/>
                <a:cs typeface="Arial"/>
              </a:rPr>
              <a:t>Evaluation</a:t>
            </a:r>
            <a:endParaRPr sz="1800">
              <a:latin typeface="Arial"/>
              <a:cs typeface="Arial"/>
            </a:endParaRPr>
          </a:p>
        </p:txBody>
      </p:sp>
      <p:sp>
        <p:nvSpPr>
          <p:cNvPr id="17" name="object 16"/>
          <p:cNvSpPr txBox="1"/>
          <p:nvPr/>
        </p:nvSpPr>
        <p:spPr>
          <a:xfrm>
            <a:off x="5410016" y="3079242"/>
            <a:ext cx="281305" cy="1908810"/>
          </a:xfrm>
          <a:prstGeom prst="rect">
            <a:avLst/>
          </a:prstGeom>
        </p:spPr>
        <p:txBody>
          <a:bodyPr vert="vert" wrap="square" lIns="0" tIns="0" rIns="0" bIns="0" rtlCol="0">
            <a:spAutoFit/>
          </a:bodyPr>
          <a:lstStyle/>
          <a:p>
            <a:pPr marL="12700">
              <a:lnSpc>
                <a:spcPts val="2090"/>
              </a:lnSpc>
            </a:pPr>
            <a:r>
              <a:rPr sz="1800" spc="-15" dirty="0">
                <a:solidFill>
                  <a:srgbClr val="C00000"/>
                </a:solidFill>
                <a:latin typeface="Arial"/>
                <a:cs typeface="Arial"/>
              </a:rPr>
              <a:t>Training </a:t>
            </a:r>
            <a:r>
              <a:rPr sz="1800" dirty="0">
                <a:solidFill>
                  <a:srgbClr val="C00000"/>
                </a:solidFill>
                <a:latin typeface="Arial"/>
                <a:cs typeface="Arial"/>
              </a:rPr>
              <a:t>the</a:t>
            </a:r>
            <a:r>
              <a:rPr sz="1800" spc="-35" dirty="0">
                <a:solidFill>
                  <a:srgbClr val="C00000"/>
                </a:solidFill>
                <a:latin typeface="Arial"/>
                <a:cs typeface="Arial"/>
              </a:rPr>
              <a:t> </a:t>
            </a:r>
            <a:r>
              <a:rPr sz="1800" spc="-5" dirty="0">
                <a:solidFill>
                  <a:srgbClr val="C00000"/>
                </a:solidFill>
                <a:latin typeface="Arial"/>
                <a:cs typeface="Arial"/>
              </a:rPr>
              <a:t>Model</a:t>
            </a:r>
            <a:endParaRPr sz="1800">
              <a:latin typeface="Arial"/>
              <a:cs typeface="Arial"/>
            </a:endParaRPr>
          </a:p>
        </p:txBody>
      </p:sp>
      <p:sp>
        <p:nvSpPr>
          <p:cNvPr id="18" name="object 17"/>
          <p:cNvSpPr txBox="1"/>
          <p:nvPr/>
        </p:nvSpPr>
        <p:spPr>
          <a:xfrm>
            <a:off x="4290186" y="2143709"/>
            <a:ext cx="1666875" cy="848994"/>
          </a:xfrm>
          <a:prstGeom prst="rect">
            <a:avLst/>
          </a:prstGeom>
        </p:spPr>
        <p:txBody>
          <a:bodyPr vert="horz" wrap="square" lIns="0" tIns="12700" rIns="0" bIns="0" rtlCol="0">
            <a:spAutoFit/>
          </a:bodyPr>
          <a:lstStyle/>
          <a:p>
            <a:pPr marL="12700">
              <a:lnSpc>
                <a:spcPct val="100000"/>
              </a:lnSpc>
              <a:spcBef>
                <a:spcPts val="100"/>
              </a:spcBef>
              <a:tabLst>
                <a:tab pos="1271905" algn="l"/>
              </a:tabLst>
            </a:pPr>
            <a:r>
              <a:rPr sz="5400" b="1" dirty="0">
                <a:solidFill>
                  <a:srgbClr val="FFFFFF"/>
                </a:solidFill>
                <a:latin typeface="Arial"/>
                <a:cs typeface="Arial"/>
              </a:rPr>
              <a:t>3	4</a:t>
            </a:r>
            <a:endParaRPr sz="5400">
              <a:latin typeface="Arial"/>
              <a:cs typeface="Arial"/>
            </a:endParaRPr>
          </a:p>
        </p:txBody>
      </p:sp>
      <p:sp>
        <p:nvSpPr>
          <p:cNvPr id="19" name="object 18"/>
          <p:cNvSpPr txBox="1"/>
          <p:nvPr/>
        </p:nvSpPr>
        <p:spPr>
          <a:xfrm>
            <a:off x="4148398" y="3091942"/>
            <a:ext cx="281305" cy="1865630"/>
          </a:xfrm>
          <a:prstGeom prst="rect">
            <a:avLst/>
          </a:prstGeom>
        </p:spPr>
        <p:txBody>
          <a:bodyPr vert="vert" wrap="square" lIns="0" tIns="0" rIns="0" bIns="0" rtlCol="0">
            <a:spAutoFit/>
          </a:bodyPr>
          <a:lstStyle/>
          <a:p>
            <a:pPr marL="12700">
              <a:lnSpc>
                <a:spcPts val="2090"/>
              </a:lnSpc>
            </a:pPr>
            <a:r>
              <a:rPr sz="1800" spc="-5" dirty="0">
                <a:solidFill>
                  <a:srgbClr val="001F5F"/>
                </a:solidFill>
                <a:latin typeface="Arial"/>
                <a:cs typeface="Arial"/>
              </a:rPr>
              <a:t>Choosing a</a:t>
            </a:r>
            <a:r>
              <a:rPr sz="1800" spc="-50" dirty="0">
                <a:solidFill>
                  <a:srgbClr val="001F5F"/>
                </a:solidFill>
                <a:latin typeface="Arial"/>
                <a:cs typeface="Arial"/>
              </a:rPr>
              <a:t> </a:t>
            </a:r>
            <a:r>
              <a:rPr sz="1800" spc="-5" dirty="0">
                <a:solidFill>
                  <a:srgbClr val="001F5F"/>
                </a:solidFill>
                <a:latin typeface="Arial"/>
                <a:cs typeface="Arial"/>
              </a:rPr>
              <a:t>Model</a:t>
            </a:r>
            <a:endParaRPr sz="1800">
              <a:latin typeface="Arial"/>
              <a:cs typeface="Arial"/>
            </a:endParaRPr>
          </a:p>
        </p:txBody>
      </p:sp>
      <p:sp>
        <p:nvSpPr>
          <p:cNvPr id="20" name="object 19"/>
          <p:cNvSpPr txBox="1"/>
          <p:nvPr/>
        </p:nvSpPr>
        <p:spPr>
          <a:xfrm>
            <a:off x="3066993" y="3166110"/>
            <a:ext cx="281305" cy="1564640"/>
          </a:xfrm>
          <a:prstGeom prst="rect">
            <a:avLst/>
          </a:prstGeom>
        </p:spPr>
        <p:txBody>
          <a:bodyPr vert="vert" wrap="square" lIns="0" tIns="0" rIns="0" bIns="0" rtlCol="0">
            <a:spAutoFit/>
          </a:bodyPr>
          <a:lstStyle/>
          <a:p>
            <a:pPr marL="12700">
              <a:lnSpc>
                <a:spcPts val="2090"/>
              </a:lnSpc>
            </a:pPr>
            <a:r>
              <a:rPr sz="1800" spc="-5" dirty="0">
                <a:solidFill>
                  <a:srgbClr val="92D050"/>
                </a:solidFill>
                <a:latin typeface="Arial"/>
                <a:cs typeface="Arial"/>
              </a:rPr>
              <a:t>Preparing</a:t>
            </a:r>
            <a:r>
              <a:rPr sz="1800" spc="-20" dirty="0">
                <a:solidFill>
                  <a:srgbClr val="92D050"/>
                </a:solidFill>
                <a:latin typeface="Arial"/>
                <a:cs typeface="Arial"/>
              </a:rPr>
              <a:t> </a:t>
            </a:r>
            <a:r>
              <a:rPr sz="1800" spc="-5" dirty="0">
                <a:solidFill>
                  <a:srgbClr val="92D050"/>
                </a:solidFill>
                <a:latin typeface="Arial"/>
                <a:cs typeface="Arial"/>
              </a:rPr>
              <a:t>Data</a:t>
            </a:r>
            <a:endParaRPr sz="1800">
              <a:latin typeface="Arial"/>
              <a:cs typeface="Arial"/>
            </a:endParaRPr>
          </a:p>
        </p:txBody>
      </p:sp>
      <p:sp>
        <p:nvSpPr>
          <p:cNvPr id="21" name="object 20"/>
          <p:cNvSpPr txBox="1"/>
          <p:nvPr/>
        </p:nvSpPr>
        <p:spPr>
          <a:xfrm>
            <a:off x="3157220" y="2159330"/>
            <a:ext cx="407034" cy="848994"/>
          </a:xfrm>
          <a:prstGeom prst="rect">
            <a:avLst/>
          </a:prstGeom>
        </p:spPr>
        <p:txBody>
          <a:bodyPr vert="horz" wrap="square" lIns="0" tIns="12700" rIns="0" bIns="0" rtlCol="0">
            <a:spAutoFit/>
          </a:bodyPr>
          <a:lstStyle/>
          <a:p>
            <a:pPr marL="12700">
              <a:lnSpc>
                <a:spcPct val="100000"/>
              </a:lnSpc>
              <a:spcBef>
                <a:spcPts val="100"/>
              </a:spcBef>
            </a:pPr>
            <a:r>
              <a:rPr sz="5400" b="1" dirty="0">
                <a:solidFill>
                  <a:srgbClr val="FFFFFF"/>
                </a:solidFill>
                <a:latin typeface="Arial"/>
                <a:cs typeface="Arial"/>
              </a:rPr>
              <a:t>2</a:t>
            </a:r>
            <a:endParaRPr sz="5400">
              <a:latin typeface="Arial"/>
              <a:cs typeface="Arial"/>
            </a:endParaRPr>
          </a:p>
        </p:txBody>
      </p:sp>
      <p:sp>
        <p:nvSpPr>
          <p:cNvPr id="22" name="object 21"/>
          <p:cNvSpPr txBox="1"/>
          <p:nvPr/>
        </p:nvSpPr>
        <p:spPr>
          <a:xfrm>
            <a:off x="1910277" y="3175507"/>
            <a:ext cx="281305" cy="1574165"/>
          </a:xfrm>
          <a:prstGeom prst="rect">
            <a:avLst/>
          </a:prstGeom>
        </p:spPr>
        <p:txBody>
          <a:bodyPr vert="vert" wrap="square" lIns="0" tIns="0" rIns="0" bIns="0" rtlCol="0">
            <a:spAutoFit/>
          </a:bodyPr>
          <a:lstStyle/>
          <a:p>
            <a:pPr marL="12700">
              <a:lnSpc>
                <a:spcPts val="2090"/>
              </a:lnSpc>
            </a:pPr>
            <a:r>
              <a:rPr sz="1800" spc="-5" dirty="0">
                <a:solidFill>
                  <a:srgbClr val="1C0A83"/>
                </a:solidFill>
                <a:latin typeface="Arial"/>
                <a:cs typeface="Arial"/>
              </a:rPr>
              <a:t>Gathering</a:t>
            </a:r>
            <a:r>
              <a:rPr sz="1800" spc="-50" dirty="0">
                <a:solidFill>
                  <a:srgbClr val="1C0A83"/>
                </a:solidFill>
                <a:latin typeface="Arial"/>
                <a:cs typeface="Arial"/>
              </a:rPr>
              <a:t> </a:t>
            </a:r>
            <a:r>
              <a:rPr sz="1800" spc="-5" dirty="0">
                <a:solidFill>
                  <a:srgbClr val="1C0A83"/>
                </a:solidFill>
                <a:latin typeface="Arial"/>
                <a:cs typeface="Arial"/>
              </a:rPr>
              <a:t>Data</a:t>
            </a:r>
            <a:endParaRPr sz="1800">
              <a:latin typeface="Arial"/>
              <a:cs typeface="Arial"/>
            </a:endParaRPr>
          </a:p>
        </p:txBody>
      </p:sp>
      <p:sp>
        <p:nvSpPr>
          <p:cNvPr id="23" name="object 22"/>
          <p:cNvSpPr txBox="1"/>
          <p:nvPr/>
        </p:nvSpPr>
        <p:spPr>
          <a:xfrm>
            <a:off x="2066035" y="2181225"/>
            <a:ext cx="407034" cy="848360"/>
          </a:xfrm>
          <a:prstGeom prst="rect">
            <a:avLst/>
          </a:prstGeom>
        </p:spPr>
        <p:txBody>
          <a:bodyPr vert="horz" wrap="square" lIns="0" tIns="12700" rIns="0" bIns="0" rtlCol="0">
            <a:spAutoFit/>
          </a:bodyPr>
          <a:lstStyle/>
          <a:p>
            <a:pPr marL="12700">
              <a:lnSpc>
                <a:spcPct val="100000"/>
              </a:lnSpc>
              <a:spcBef>
                <a:spcPts val="100"/>
              </a:spcBef>
            </a:pPr>
            <a:r>
              <a:rPr sz="5400" b="1" spc="-5" dirty="0">
                <a:solidFill>
                  <a:srgbClr val="FFFFFF"/>
                </a:solidFill>
                <a:latin typeface="Arial"/>
                <a:cs typeface="Arial"/>
              </a:rPr>
              <a:t>1</a:t>
            </a:r>
            <a:endParaRPr sz="5400">
              <a:latin typeface="Arial"/>
              <a:cs typeface="Arial"/>
            </a:endParaRPr>
          </a:p>
        </p:txBody>
      </p:sp>
    </p:spTree>
    <p:extLst>
      <p:ext uri="{BB962C8B-B14F-4D97-AF65-F5344CB8AC3E}">
        <p14:creationId xmlns:p14="http://schemas.microsoft.com/office/powerpoint/2010/main" val="3967866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4800" dirty="0" smtClean="0"/>
              <a:t>AI Algorithms for SON</a:t>
            </a:r>
            <a:endParaRPr lang="en-US" sz="4800" dirty="0"/>
          </a:p>
        </p:txBody>
      </p:sp>
      <p:pic>
        <p:nvPicPr>
          <p:cNvPr id="2" name="Picture 1"/>
          <p:cNvPicPr>
            <a:picLocks noChangeAspect="1"/>
          </p:cNvPicPr>
          <p:nvPr/>
        </p:nvPicPr>
        <p:blipFill>
          <a:blip r:embed="rId2"/>
          <a:stretch>
            <a:fillRect/>
          </a:stretch>
        </p:blipFill>
        <p:spPr>
          <a:xfrm>
            <a:off x="2654691" y="1132114"/>
            <a:ext cx="7475513" cy="5062624"/>
          </a:xfrm>
          <a:prstGeom prst="rect">
            <a:avLst/>
          </a:prstGeom>
        </p:spPr>
      </p:pic>
      <p:sp>
        <p:nvSpPr>
          <p:cNvPr id="4" name="TextBox 3"/>
          <p:cNvSpPr txBox="1"/>
          <p:nvPr/>
        </p:nvSpPr>
        <p:spPr>
          <a:xfrm>
            <a:off x="294653" y="6010072"/>
            <a:ext cx="3247812" cy="276999"/>
          </a:xfrm>
          <a:prstGeom prst="rect">
            <a:avLst/>
          </a:prstGeom>
          <a:noFill/>
        </p:spPr>
        <p:txBody>
          <a:bodyPr wrap="none" rtlCol="0">
            <a:spAutoFit/>
          </a:bodyPr>
          <a:lstStyle/>
          <a:p>
            <a:r>
              <a:rPr lang="en-US" sz="1200" dirty="0"/>
              <a:t>Source : https://</a:t>
            </a:r>
            <a:r>
              <a:rPr lang="en-US" sz="1200" dirty="0" smtClean="0"/>
              <a:t>arxiv.org/pdf/1702.02823.pdf </a:t>
            </a:r>
            <a:endParaRPr lang="en-US" sz="1200" u="sng" dirty="0"/>
          </a:p>
        </p:txBody>
      </p:sp>
    </p:spTree>
    <p:extLst>
      <p:ext uri="{BB962C8B-B14F-4D97-AF65-F5344CB8AC3E}">
        <p14:creationId xmlns:p14="http://schemas.microsoft.com/office/powerpoint/2010/main" val="35851454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object 2"/>
          <p:cNvGrpSpPr/>
          <p:nvPr/>
        </p:nvGrpSpPr>
        <p:grpSpPr>
          <a:xfrm>
            <a:off x="0" y="0"/>
            <a:ext cx="12192000" cy="1671955"/>
            <a:chOff x="0" y="0"/>
            <a:chExt cx="12192000" cy="1671955"/>
          </a:xfrm>
        </p:grpSpPr>
        <p:sp>
          <p:nvSpPr>
            <p:cNvPr id="3" name="object 3"/>
            <p:cNvSpPr/>
            <p:nvPr/>
          </p:nvSpPr>
          <p:spPr>
            <a:xfrm>
              <a:off x="1763267" y="257556"/>
              <a:ext cx="10429240" cy="868680"/>
            </a:xfrm>
            <a:custGeom>
              <a:avLst/>
              <a:gdLst/>
              <a:ahLst/>
              <a:cxnLst/>
              <a:rect l="l" t="t" r="r" b="b"/>
              <a:pathLst>
                <a:path w="10429240" h="868680">
                  <a:moveTo>
                    <a:pt x="0" y="0"/>
                  </a:moveTo>
                  <a:lnTo>
                    <a:pt x="448" y="44406"/>
                  </a:lnTo>
                  <a:lnTo>
                    <a:pt x="773" y="93341"/>
                  </a:lnTo>
                  <a:lnTo>
                    <a:pt x="1002" y="145799"/>
                  </a:lnTo>
                  <a:lnTo>
                    <a:pt x="1162" y="200772"/>
                  </a:lnTo>
                  <a:lnTo>
                    <a:pt x="1504" y="370727"/>
                  </a:lnTo>
                  <a:lnTo>
                    <a:pt x="1664" y="425700"/>
                  </a:lnTo>
                  <a:lnTo>
                    <a:pt x="1893" y="478158"/>
                  </a:lnTo>
                  <a:lnTo>
                    <a:pt x="2218" y="527093"/>
                  </a:lnTo>
                  <a:lnTo>
                    <a:pt x="2667" y="571500"/>
                  </a:lnTo>
                  <a:lnTo>
                    <a:pt x="379602" y="571627"/>
                  </a:lnTo>
                  <a:lnTo>
                    <a:pt x="379349" y="868680"/>
                  </a:lnTo>
                  <a:lnTo>
                    <a:pt x="10428732" y="856004"/>
                  </a:lnTo>
                  <a:lnTo>
                    <a:pt x="10428732" y="2511"/>
                  </a:lnTo>
                  <a:lnTo>
                    <a:pt x="0" y="0"/>
                  </a:lnTo>
                  <a:close/>
                </a:path>
              </a:pathLst>
            </a:custGeom>
            <a:solidFill>
              <a:srgbClr val="86ACDB"/>
            </a:solidFill>
          </p:spPr>
          <p:txBody>
            <a:bodyPr wrap="square" lIns="0" tIns="0" rIns="0" bIns="0" rtlCol="0"/>
            <a:lstStyle/>
            <a:p>
              <a:endParaRPr/>
            </a:p>
          </p:txBody>
        </p:sp>
        <p:sp>
          <p:nvSpPr>
            <p:cNvPr id="4" name="object 4"/>
            <p:cNvSpPr/>
            <p:nvPr/>
          </p:nvSpPr>
          <p:spPr>
            <a:xfrm>
              <a:off x="27432" y="216408"/>
              <a:ext cx="2025395" cy="97078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0"/>
              <a:ext cx="12192000" cy="1671955"/>
            </a:xfrm>
            <a:custGeom>
              <a:avLst/>
              <a:gdLst/>
              <a:ahLst/>
              <a:cxnLst/>
              <a:rect l="l" t="t" r="r" b="b"/>
              <a:pathLst>
                <a:path w="12192000" h="1671955">
                  <a:moveTo>
                    <a:pt x="0" y="1671827"/>
                  </a:moveTo>
                  <a:lnTo>
                    <a:pt x="12192000" y="1671827"/>
                  </a:lnTo>
                  <a:lnTo>
                    <a:pt x="12192000" y="0"/>
                  </a:lnTo>
                  <a:lnTo>
                    <a:pt x="0" y="0"/>
                  </a:lnTo>
                  <a:lnTo>
                    <a:pt x="0" y="1671827"/>
                  </a:lnTo>
                  <a:close/>
                </a:path>
              </a:pathLst>
            </a:custGeom>
            <a:solidFill>
              <a:srgbClr val="F1F1F1"/>
            </a:solidFill>
          </p:spPr>
          <p:txBody>
            <a:bodyPr wrap="square" lIns="0" tIns="0" rIns="0" bIns="0" rtlCol="0"/>
            <a:lstStyle/>
            <a:p>
              <a:endParaRPr/>
            </a:p>
          </p:txBody>
        </p:sp>
      </p:grpSp>
      <p:sp>
        <p:nvSpPr>
          <p:cNvPr id="6" name="object 6"/>
          <p:cNvSpPr txBox="1">
            <a:spLocks/>
          </p:cNvSpPr>
          <p:nvPr/>
        </p:nvSpPr>
        <p:spPr>
          <a:xfrm>
            <a:off x="2748533" y="255270"/>
            <a:ext cx="6223000" cy="574040"/>
          </a:xfrm>
          <a:prstGeom prst="rect">
            <a:avLst/>
          </a:prstGeom>
        </p:spPr>
        <p:txBody>
          <a:bodyPr vert="horz" wrap="square" lIns="0" tIns="12700"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3600" spc="-5" smtClean="0">
                <a:solidFill>
                  <a:srgbClr val="000000"/>
                </a:solidFill>
              </a:rPr>
              <a:t>7 </a:t>
            </a:r>
            <a:r>
              <a:rPr lang="en-US" sz="3600" smtClean="0">
                <a:solidFill>
                  <a:srgbClr val="000000"/>
                </a:solidFill>
              </a:rPr>
              <a:t>Steps of Machine</a:t>
            </a:r>
            <a:r>
              <a:rPr lang="en-US" sz="3600" spc="-65" smtClean="0">
                <a:solidFill>
                  <a:srgbClr val="000000"/>
                </a:solidFill>
              </a:rPr>
              <a:t> </a:t>
            </a:r>
            <a:r>
              <a:rPr lang="en-US" sz="3600" spc="-5" smtClean="0">
                <a:solidFill>
                  <a:srgbClr val="000000"/>
                </a:solidFill>
              </a:rPr>
              <a:t>Learning</a:t>
            </a:r>
            <a:endParaRPr lang="en-US" sz="3600"/>
          </a:p>
        </p:txBody>
      </p:sp>
      <p:sp>
        <p:nvSpPr>
          <p:cNvPr id="7" name="object 7"/>
          <p:cNvSpPr txBox="1"/>
          <p:nvPr/>
        </p:nvSpPr>
        <p:spPr>
          <a:xfrm>
            <a:off x="672207" y="2695448"/>
            <a:ext cx="394970" cy="3666490"/>
          </a:xfrm>
          <a:prstGeom prst="rect">
            <a:avLst/>
          </a:prstGeom>
        </p:spPr>
        <p:txBody>
          <a:bodyPr vert="vert" wrap="square" lIns="0" tIns="0" rIns="0" bIns="0" rtlCol="0">
            <a:spAutoFit/>
          </a:bodyPr>
          <a:lstStyle/>
          <a:p>
            <a:pPr marL="12700">
              <a:lnSpc>
                <a:spcPts val="2975"/>
              </a:lnSpc>
            </a:pPr>
            <a:r>
              <a:rPr sz="2600" dirty="0">
                <a:solidFill>
                  <a:srgbClr val="006FC0"/>
                </a:solidFill>
                <a:latin typeface="Arial"/>
                <a:cs typeface="Arial"/>
              </a:rPr>
              <a:t>Hyperparameters</a:t>
            </a:r>
            <a:r>
              <a:rPr sz="2600" spc="-105" dirty="0">
                <a:solidFill>
                  <a:srgbClr val="006FC0"/>
                </a:solidFill>
                <a:latin typeface="Arial"/>
                <a:cs typeface="Arial"/>
              </a:rPr>
              <a:t> </a:t>
            </a:r>
            <a:r>
              <a:rPr sz="2600" spc="-15" dirty="0">
                <a:solidFill>
                  <a:srgbClr val="006FC0"/>
                </a:solidFill>
                <a:latin typeface="Arial"/>
                <a:cs typeface="Arial"/>
              </a:rPr>
              <a:t>Tuning</a:t>
            </a:r>
            <a:endParaRPr sz="2600">
              <a:latin typeface="Arial"/>
              <a:cs typeface="Arial"/>
            </a:endParaRPr>
          </a:p>
        </p:txBody>
      </p:sp>
      <p:sp>
        <p:nvSpPr>
          <p:cNvPr id="8" name="object 8"/>
          <p:cNvSpPr/>
          <p:nvPr/>
        </p:nvSpPr>
        <p:spPr>
          <a:xfrm>
            <a:off x="1263396" y="2606039"/>
            <a:ext cx="108585" cy="3991610"/>
          </a:xfrm>
          <a:custGeom>
            <a:avLst/>
            <a:gdLst/>
            <a:ahLst/>
            <a:cxnLst/>
            <a:rect l="l" t="t" r="r" b="b"/>
            <a:pathLst>
              <a:path w="108584" h="3991609">
                <a:moveTo>
                  <a:pt x="108203" y="0"/>
                </a:moveTo>
                <a:lnTo>
                  <a:pt x="0" y="0"/>
                </a:lnTo>
                <a:lnTo>
                  <a:pt x="0" y="3991355"/>
                </a:lnTo>
                <a:lnTo>
                  <a:pt x="108203" y="3991355"/>
                </a:lnTo>
                <a:lnTo>
                  <a:pt x="108203" y="0"/>
                </a:lnTo>
                <a:close/>
              </a:path>
            </a:pathLst>
          </a:custGeom>
          <a:solidFill>
            <a:srgbClr val="006FC0"/>
          </a:solidFill>
        </p:spPr>
        <p:txBody>
          <a:bodyPr wrap="square" lIns="0" tIns="0" rIns="0" bIns="0" rtlCol="0"/>
          <a:lstStyle/>
          <a:p>
            <a:endParaRPr/>
          </a:p>
        </p:txBody>
      </p:sp>
      <p:grpSp>
        <p:nvGrpSpPr>
          <p:cNvPr id="9" name="object 9"/>
          <p:cNvGrpSpPr/>
          <p:nvPr/>
        </p:nvGrpSpPr>
        <p:grpSpPr>
          <a:xfrm>
            <a:off x="188476" y="766980"/>
            <a:ext cx="1984375" cy="1739264"/>
            <a:chOff x="188476" y="766980"/>
            <a:chExt cx="1984375" cy="1739264"/>
          </a:xfrm>
        </p:grpSpPr>
        <p:sp>
          <p:nvSpPr>
            <p:cNvPr id="10" name="object 10"/>
            <p:cNvSpPr/>
            <p:nvPr/>
          </p:nvSpPr>
          <p:spPr>
            <a:xfrm>
              <a:off x="201176" y="779680"/>
              <a:ext cx="1958975" cy="1713864"/>
            </a:xfrm>
            <a:custGeom>
              <a:avLst/>
              <a:gdLst/>
              <a:ahLst/>
              <a:cxnLst/>
              <a:rect l="l" t="t" r="r" b="b"/>
              <a:pathLst>
                <a:path w="1958975" h="1713864">
                  <a:moveTo>
                    <a:pt x="1118316" y="0"/>
                  </a:moveTo>
                  <a:lnTo>
                    <a:pt x="1051480" y="6326"/>
                  </a:lnTo>
                  <a:lnTo>
                    <a:pt x="989463" y="35178"/>
                  </a:lnTo>
                  <a:lnTo>
                    <a:pt x="942260" y="81218"/>
                  </a:lnTo>
                  <a:lnTo>
                    <a:pt x="914795" y="133395"/>
                  </a:lnTo>
                  <a:lnTo>
                    <a:pt x="906987" y="164183"/>
                  </a:lnTo>
                  <a:lnTo>
                    <a:pt x="905565" y="168755"/>
                  </a:lnTo>
                  <a:lnTo>
                    <a:pt x="903814" y="178657"/>
                  </a:lnTo>
                  <a:lnTo>
                    <a:pt x="902552" y="188725"/>
                  </a:lnTo>
                  <a:lnTo>
                    <a:pt x="901790" y="198937"/>
                  </a:lnTo>
                  <a:lnTo>
                    <a:pt x="901539" y="209268"/>
                  </a:lnTo>
                  <a:lnTo>
                    <a:pt x="901691" y="351762"/>
                  </a:lnTo>
                  <a:lnTo>
                    <a:pt x="223918" y="351000"/>
                  </a:lnTo>
                  <a:lnTo>
                    <a:pt x="132805" y="355861"/>
                  </a:lnTo>
                  <a:lnTo>
                    <a:pt x="84188" y="362176"/>
                  </a:lnTo>
                  <a:lnTo>
                    <a:pt x="40060" y="396974"/>
                  </a:lnTo>
                  <a:lnTo>
                    <a:pt x="15229" y="431356"/>
                  </a:lnTo>
                  <a:lnTo>
                    <a:pt x="2836" y="470408"/>
                  </a:lnTo>
                  <a:lnTo>
                    <a:pt x="2878" y="511027"/>
                  </a:lnTo>
                  <a:lnTo>
                    <a:pt x="15350" y="550109"/>
                  </a:lnTo>
                  <a:lnTo>
                    <a:pt x="40250" y="584553"/>
                  </a:lnTo>
                  <a:lnTo>
                    <a:pt x="306404" y="850745"/>
                  </a:lnTo>
                  <a:lnTo>
                    <a:pt x="40822" y="1116302"/>
                  </a:lnTo>
                  <a:lnTo>
                    <a:pt x="15181" y="1151647"/>
                  </a:lnTo>
                  <a:lnTo>
                    <a:pt x="1170" y="1192626"/>
                  </a:lnTo>
                  <a:lnTo>
                    <a:pt x="0" y="1234689"/>
                  </a:lnTo>
                  <a:lnTo>
                    <a:pt x="12881" y="1273290"/>
                  </a:lnTo>
                  <a:lnTo>
                    <a:pt x="41025" y="1303881"/>
                  </a:lnTo>
                  <a:lnTo>
                    <a:pt x="86594" y="1329205"/>
                  </a:lnTo>
                  <a:lnTo>
                    <a:pt x="131857" y="1343124"/>
                  </a:lnTo>
                  <a:lnTo>
                    <a:pt x="177694" y="1348279"/>
                  </a:lnTo>
                  <a:lnTo>
                    <a:pt x="224985" y="1347315"/>
                  </a:lnTo>
                  <a:lnTo>
                    <a:pt x="902758" y="1347950"/>
                  </a:lnTo>
                  <a:lnTo>
                    <a:pt x="903038" y="1500858"/>
                  </a:lnTo>
                  <a:lnTo>
                    <a:pt x="901768" y="1514320"/>
                  </a:lnTo>
                  <a:lnTo>
                    <a:pt x="905477" y="1552612"/>
                  </a:lnTo>
                  <a:lnTo>
                    <a:pt x="916527" y="1589774"/>
                  </a:lnTo>
                  <a:lnTo>
                    <a:pt x="934913" y="1624673"/>
                  </a:lnTo>
                  <a:lnTo>
                    <a:pt x="960632" y="1656179"/>
                  </a:lnTo>
                  <a:lnTo>
                    <a:pt x="996901" y="1684971"/>
                  </a:lnTo>
                  <a:lnTo>
                    <a:pt x="1037409" y="1704182"/>
                  </a:lnTo>
                  <a:lnTo>
                    <a:pt x="1080459" y="1713809"/>
                  </a:lnTo>
                  <a:lnTo>
                    <a:pt x="1124350" y="1713849"/>
                  </a:lnTo>
                  <a:lnTo>
                    <a:pt x="1167384" y="1704302"/>
                  </a:lnTo>
                  <a:lnTo>
                    <a:pt x="1207861" y="1685164"/>
                  </a:lnTo>
                  <a:lnTo>
                    <a:pt x="1244083" y="1656433"/>
                  </a:lnTo>
                  <a:lnTo>
                    <a:pt x="1897879" y="1002637"/>
                  </a:lnTo>
                  <a:lnTo>
                    <a:pt x="1923533" y="971268"/>
                  </a:lnTo>
                  <a:lnTo>
                    <a:pt x="1925946" y="966569"/>
                  </a:lnTo>
                  <a:lnTo>
                    <a:pt x="1926835" y="965553"/>
                  </a:lnTo>
                  <a:lnTo>
                    <a:pt x="1947485" y="924654"/>
                  </a:lnTo>
                  <a:lnTo>
                    <a:pt x="1958129" y="880891"/>
                  </a:lnTo>
                  <a:lnTo>
                    <a:pt x="1958776" y="836076"/>
                  </a:lnTo>
                  <a:lnTo>
                    <a:pt x="1949432" y="792024"/>
                  </a:lnTo>
                  <a:lnTo>
                    <a:pt x="1930105" y="750546"/>
                  </a:lnTo>
                  <a:lnTo>
                    <a:pt x="1900800" y="713458"/>
                  </a:lnTo>
                  <a:lnTo>
                    <a:pt x="1245607" y="58392"/>
                  </a:lnTo>
                  <a:lnTo>
                    <a:pt x="1214238" y="32611"/>
                  </a:lnTo>
                  <a:lnTo>
                    <a:pt x="1151612" y="5242"/>
                  </a:lnTo>
                  <a:lnTo>
                    <a:pt x="1118316" y="0"/>
                  </a:lnTo>
                  <a:close/>
                </a:path>
              </a:pathLst>
            </a:custGeom>
            <a:solidFill>
              <a:srgbClr val="006FC0"/>
            </a:solidFill>
          </p:spPr>
          <p:txBody>
            <a:bodyPr wrap="square" lIns="0" tIns="0" rIns="0" bIns="0" rtlCol="0"/>
            <a:lstStyle/>
            <a:p>
              <a:endParaRPr/>
            </a:p>
          </p:txBody>
        </p:sp>
        <p:sp>
          <p:nvSpPr>
            <p:cNvPr id="11" name="object 11"/>
            <p:cNvSpPr/>
            <p:nvPr/>
          </p:nvSpPr>
          <p:spPr>
            <a:xfrm>
              <a:off x="201176" y="779680"/>
              <a:ext cx="1958975" cy="1713864"/>
            </a:xfrm>
            <a:custGeom>
              <a:avLst/>
              <a:gdLst/>
              <a:ahLst/>
              <a:cxnLst/>
              <a:rect l="l" t="t" r="r" b="b"/>
              <a:pathLst>
                <a:path w="1958975" h="1713864">
                  <a:moveTo>
                    <a:pt x="1084698" y="353"/>
                  </a:moveTo>
                  <a:lnTo>
                    <a:pt x="1151612" y="5242"/>
                  </a:lnTo>
                  <a:lnTo>
                    <a:pt x="1214238" y="32611"/>
                  </a:lnTo>
                  <a:lnTo>
                    <a:pt x="1245607" y="58392"/>
                  </a:lnTo>
                  <a:lnTo>
                    <a:pt x="1900800" y="713458"/>
                  </a:lnTo>
                  <a:lnTo>
                    <a:pt x="1930105" y="750546"/>
                  </a:lnTo>
                  <a:lnTo>
                    <a:pt x="1949432" y="792024"/>
                  </a:lnTo>
                  <a:lnTo>
                    <a:pt x="1958776" y="836076"/>
                  </a:lnTo>
                  <a:lnTo>
                    <a:pt x="1958129" y="880891"/>
                  </a:lnTo>
                  <a:lnTo>
                    <a:pt x="1947485" y="924654"/>
                  </a:lnTo>
                  <a:lnTo>
                    <a:pt x="1926835" y="965553"/>
                  </a:lnTo>
                  <a:lnTo>
                    <a:pt x="1925946" y="966569"/>
                  </a:lnTo>
                  <a:lnTo>
                    <a:pt x="1923533" y="971268"/>
                  </a:lnTo>
                  <a:lnTo>
                    <a:pt x="1897879" y="1002637"/>
                  </a:lnTo>
                  <a:lnTo>
                    <a:pt x="1244083" y="1656433"/>
                  </a:lnTo>
                  <a:lnTo>
                    <a:pt x="1207861" y="1685164"/>
                  </a:lnTo>
                  <a:lnTo>
                    <a:pt x="1167384" y="1704302"/>
                  </a:lnTo>
                  <a:lnTo>
                    <a:pt x="1124350" y="1713849"/>
                  </a:lnTo>
                  <a:lnTo>
                    <a:pt x="1080459" y="1713809"/>
                  </a:lnTo>
                  <a:lnTo>
                    <a:pt x="1037409" y="1704182"/>
                  </a:lnTo>
                  <a:lnTo>
                    <a:pt x="996901" y="1684971"/>
                  </a:lnTo>
                  <a:lnTo>
                    <a:pt x="960632" y="1656179"/>
                  </a:lnTo>
                  <a:lnTo>
                    <a:pt x="934913" y="1624673"/>
                  </a:lnTo>
                  <a:lnTo>
                    <a:pt x="916527" y="1589774"/>
                  </a:lnTo>
                  <a:lnTo>
                    <a:pt x="905477" y="1552612"/>
                  </a:lnTo>
                  <a:lnTo>
                    <a:pt x="901768" y="1514320"/>
                  </a:lnTo>
                  <a:lnTo>
                    <a:pt x="903038" y="1500858"/>
                  </a:lnTo>
                  <a:lnTo>
                    <a:pt x="902911" y="1499715"/>
                  </a:lnTo>
                  <a:lnTo>
                    <a:pt x="902758" y="1347950"/>
                  </a:lnTo>
                  <a:lnTo>
                    <a:pt x="224985" y="1347315"/>
                  </a:lnTo>
                  <a:lnTo>
                    <a:pt x="177694" y="1348279"/>
                  </a:lnTo>
                  <a:lnTo>
                    <a:pt x="131857" y="1343124"/>
                  </a:lnTo>
                  <a:lnTo>
                    <a:pt x="86594" y="1329205"/>
                  </a:lnTo>
                  <a:lnTo>
                    <a:pt x="41025" y="1303881"/>
                  </a:lnTo>
                  <a:lnTo>
                    <a:pt x="12881" y="1273290"/>
                  </a:lnTo>
                  <a:lnTo>
                    <a:pt x="0" y="1234689"/>
                  </a:lnTo>
                  <a:lnTo>
                    <a:pt x="1170" y="1192626"/>
                  </a:lnTo>
                  <a:lnTo>
                    <a:pt x="15181" y="1151647"/>
                  </a:lnTo>
                  <a:lnTo>
                    <a:pt x="40822" y="1116302"/>
                  </a:lnTo>
                  <a:lnTo>
                    <a:pt x="306404" y="850745"/>
                  </a:lnTo>
                  <a:lnTo>
                    <a:pt x="40250" y="584553"/>
                  </a:lnTo>
                  <a:lnTo>
                    <a:pt x="15350" y="550109"/>
                  </a:lnTo>
                  <a:lnTo>
                    <a:pt x="2878" y="511027"/>
                  </a:lnTo>
                  <a:lnTo>
                    <a:pt x="2836" y="470408"/>
                  </a:lnTo>
                  <a:lnTo>
                    <a:pt x="15229" y="431356"/>
                  </a:lnTo>
                  <a:lnTo>
                    <a:pt x="40060" y="396974"/>
                  </a:lnTo>
                  <a:lnTo>
                    <a:pt x="84188" y="362176"/>
                  </a:lnTo>
                  <a:lnTo>
                    <a:pt x="132805" y="355861"/>
                  </a:lnTo>
                  <a:lnTo>
                    <a:pt x="223918" y="351000"/>
                  </a:lnTo>
                  <a:lnTo>
                    <a:pt x="901691" y="351762"/>
                  </a:lnTo>
                  <a:lnTo>
                    <a:pt x="901539" y="209268"/>
                  </a:lnTo>
                  <a:lnTo>
                    <a:pt x="905565" y="168755"/>
                  </a:lnTo>
                  <a:lnTo>
                    <a:pt x="906987" y="164183"/>
                  </a:lnTo>
                  <a:lnTo>
                    <a:pt x="907254" y="161389"/>
                  </a:lnTo>
                  <a:lnTo>
                    <a:pt x="926464" y="106509"/>
                  </a:lnTo>
                  <a:lnTo>
                    <a:pt x="962182" y="58011"/>
                  </a:lnTo>
                  <a:lnTo>
                    <a:pt x="1019482" y="17942"/>
                  </a:lnTo>
                  <a:lnTo>
                    <a:pt x="1051480" y="6326"/>
                  </a:lnTo>
                  <a:lnTo>
                    <a:pt x="1084698" y="353"/>
                  </a:lnTo>
                  <a:close/>
                </a:path>
              </a:pathLst>
            </a:custGeom>
            <a:ln w="25400">
              <a:solidFill>
                <a:srgbClr val="FFFFFF"/>
              </a:solidFill>
            </a:ln>
          </p:spPr>
          <p:txBody>
            <a:bodyPr wrap="square" lIns="0" tIns="0" rIns="0" bIns="0" rtlCol="0"/>
            <a:lstStyle/>
            <a:p>
              <a:endParaRPr/>
            </a:p>
          </p:txBody>
        </p:sp>
      </p:grpSp>
      <p:sp>
        <p:nvSpPr>
          <p:cNvPr id="12" name="object 12"/>
          <p:cNvSpPr txBox="1"/>
          <p:nvPr/>
        </p:nvSpPr>
        <p:spPr>
          <a:xfrm>
            <a:off x="756005" y="959307"/>
            <a:ext cx="591185" cy="1245870"/>
          </a:xfrm>
          <a:prstGeom prst="rect">
            <a:avLst/>
          </a:prstGeom>
        </p:spPr>
        <p:txBody>
          <a:bodyPr vert="horz" wrap="square" lIns="0" tIns="13335" rIns="0" bIns="0" rtlCol="0">
            <a:spAutoFit/>
          </a:bodyPr>
          <a:lstStyle/>
          <a:p>
            <a:pPr marL="12700">
              <a:lnSpc>
                <a:spcPct val="100000"/>
              </a:lnSpc>
              <a:spcBef>
                <a:spcPts val="105"/>
              </a:spcBef>
            </a:pPr>
            <a:r>
              <a:rPr sz="8000" b="1" dirty="0">
                <a:solidFill>
                  <a:srgbClr val="FFFFFF"/>
                </a:solidFill>
                <a:latin typeface="Arial"/>
                <a:cs typeface="Arial"/>
              </a:rPr>
              <a:t>6</a:t>
            </a:r>
            <a:endParaRPr sz="8000">
              <a:latin typeface="Arial"/>
              <a:cs typeface="Arial"/>
            </a:endParaRPr>
          </a:p>
        </p:txBody>
      </p:sp>
      <p:sp>
        <p:nvSpPr>
          <p:cNvPr id="14" name="object 13"/>
          <p:cNvSpPr txBox="1"/>
          <p:nvPr/>
        </p:nvSpPr>
        <p:spPr>
          <a:xfrm>
            <a:off x="2395473" y="1928621"/>
            <a:ext cx="7990205" cy="574040"/>
          </a:xfrm>
          <a:prstGeom prst="rect">
            <a:avLst/>
          </a:prstGeom>
        </p:spPr>
        <p:txBody>
          <a:bodyPr vert="horz" wrap="square" lIns="0" tIns="12700" rIns="0" bIns="0" rtlCol="0">
            <a:spAutoFit/>
          </a:bodyPr>
          <a:lstStyle/>
          <a:p>
            <a:pPr marL="12700" marR="5080">
              <a:lnSpc>
                <a:spcPct val="100000"/>
              </a:lnSpc>
              <a:spcBef>
                <a:spcPts val="100"/>
              </a:spcBef>
            </a:pPr>
            <a:r>
              <a:rPr sz="1800" b="1" dirty="0">
                <a:solidFill>
                  <a:srgbClr val="232729"/>
                </a:solidFill>
                <a:latin typeface="Arial"/>
                <a:cs typeface="Arial"/>
              </a:rPr>
              <a:t>When </a:t>
            </a:r>
            <a:r>
              <a:rPr sz="1800" b="1" spc="-5" dirty="0">
                <a:solidFill>
                  <a:srgbClr val="232729"/>
                </a:solidFill>
                <a:latin typeface="Arial"/>
                <a:cs typeface="Arial"/>
              </a:rPr>
              <a:t>creating a machine </a:t>
            </a:r>
            <a:r>
              <a:rPr sz="1800" b="1" dirty="0">
                <a:solidFill>
                  <a:srgbClr val="232729"/>
                </a:solidFill>
                <a:latin typeface="Arial"/>
                <a:cs typeface="Arial"/>
              </a:rPr>
              <a:t>learning </a:t>
            </a:r>
            <a:r>
              <a:rPr sz="1800" b="1" spc="-5" dirty="0">
                <a:solidFill>
                  <a:srgbClr val="232729"/>
                </a:solidFill>
                <a:latin typeface="Arial"/>
                <a:cs typeface="Arial"/>
              </a:rPr>
              <a:t>model, you'll </a:t>
            </a:r>
            <a:r>
              <a:rPr sz="1800" b="1" dirty="0">
                <a:solidFill>
                  <a:srgbClr val="232729"/>
                </a:solidFill>
                <a:latin typeface="Arial"/>
                <a:cs typeface="Arial"/>
              </a:rPr>
              <a:t>be </a:t>
            </a:r>
            <a:r>
              <a:rPr sz="1800" b="1" spc="-5" dirty="0">
                <a:solidFill>
                  <a:srgbClr val="232729"/>
                </a:solidFill>
                <a:latin typeface="Arial"/>
                <a:cs typeface="Arial"/>
              </a:rPr>
              <a:t>presented </a:t>
            </a:r>
            <a:r>
              <a:rPr sz="1800" b="1" spc="5" dirty="0">
                <a:solidFill>
                  <a:srgbClr val="232729"/>
                </a:solidFill>
                <a:latin typeface="Arial"/>
                <a:cs typeface="Arial"/>
              </a:rPr>
              <a:t>with </a:t>
            </a:r>
            <a:r>
              <a:rPr sz="1800" b="1" spc="-5" dirty="0">
                <a:solidFill>
                  <a:srgbClr val="232729"/>
                </a:solidFill>
                <a:latin typeface="Arial"/>
                <a:cs typeface="Arial"/>
              </a:rPr>
              <a:t>design  choices </a:t>
            </a:r>
            <a:r>
              <a:rPr sz="1800" b="1" spc="-10" dirty="0">
                <a:solidFill>
                  <a:srgbClr val="232729"/>
                </a:solidFill>
                <a:latin typeface="Arial"/>
                <a:cs typeface="Arial"/>
              </a:rPr>
              <a:t>as </a:t>
            </a:r>
            <a:r>
              <a:rPr sz="1800" b="1" dirty="0">
                <a:solidFill>
                  <a:srgbClr val="232729"/>
                </a:solidFill>
                <a:latin typeface="Arial"/>
                <a:cs typeface="Arial"/>
              </a:rPr>
              <a:t>to how to define </a:t>
            </a:r>
            <a:r>
              <a:rPr sz="1800" b="1" spc="-5" dirty="0">
                <a:solidFill>
                  <a:srgbClr val="232729"/>
                </a:solidFill>
                <a:latin typeface="Arial"/>
                <a:cs typeface="Arial"/>
              </a:rPr>
              <a:t>your </a:t>
            </a:r>
            <a:r>
              <a:rPr sz="1800" b="1" dirty="0">
                <a:solidFill>
                  <a:srgbClr val="232729"/>
                </a:solidFill>
                <a:latin typeface="Arial"/>
                <a:cs typeface="Arial"/>
              </a:rPr>
              <a:t>model</a:t>
            </a:r>
            <a:r>
              <a:rPr sz="1800" b="1" spc="-10" dirty="0">
                <a:solidFill>
                  <a:srgbClr val="232729"/>
                </a:solidFill>
                <a:latin typeface="Arial"/>
                <a:cs typeface="Arial"/>
              </a:rPr>
              <a:t> </a:t>
            </a:r>
            <a:r>
              <a:rPr sz="1800" b="1" spc="-5" dirty="0">
                <a:solidFill>
                  <a:srgbClr val="232729"/>
                </a:solidFill>
                <a:latin typeface="Arial"/>
                <a:cs typeface="Arial"/>
              </a:rPr>
              <a:t>architecture.</a:t>
            </a:r>
            <a:endParaRPr sz="1800">
              <a:latin typeface="Arial"/>
              <a:cs typeface="Arial"/>
            </a:endParaRPr>
          </a:p>
        </p:txBody>
      </p:sp>
      <p:sp>
        <p:nvSpPr>
          <p:cNvPr id="15" name="object 14"/>
          <p:cNvSpPr txBox="1"/>
          <p:nvPr/>
        </p:nvSpPr>
        <p:spPr>
          <a:xfrm>
            <a:off x="2395473" y="2751835"/>
            <a:ext cx="7867650" cy="3317875"/>
          </a:xfrm>
          <a:prstGeom prst="rect">
            <a:avLst/>
          </a:prstGeom>
        </p:spPr>
        <p:txBody>
          <a:bodyPr vert="horz" wrap="square" lIns="0" tIns="12700" rIns="0" bIns="0" rtlCol="0">
            <a:spAutoFit/>
          </a:bodyPr>
          <a:lstStyle/>
          <a:p>
            <a:pPr marL="12700" marR="647700">
              <a:lnSpc>
                <a:spcPct val="100000"/>
              </a:lnSpc>
              <a:spcBef>
                <a:spcPts val="100"/>
              </a:spcBef>
            </a:pPr>
            <a:r>
              <a:rPr sz="1800" spc="-5" dirty="0">
                <a:solidFill>
                  <a:srgbClr val="232729"/>
                </a:solidFill>
                <a:latin typeface="Arial"/>
                <a:cs typeface="Arial"/>
              </a:rPr>
              <a:t>Parameters </a:t>
            </a:r>
            <a:r>
              <a:rPr sz="1800" spc="-15" dirty="0">
                <a:solidFill>
                  <a:srgbClr val="232729"/>
                </a:solidFill>
                <a:latin typeface="Arial"/>
                <a:cs typeface="Arial"/>
              </a:rPr>
              <a:t>which </a:t>
            </a:r>
            <a:r>
              <a:rPr sz="1800" spc="-5" dirty="0">
                <a:solidFill>
                  <a:srgbClr val="232729"/>
                </a:solidFill>
                <a:latin typeface="Arial"/>
                <a:cs typeface="Arial"/>
              </a:rPr>
              <a:t>define </a:t>
            </a:r>
            <a:r>
              <a:rPr sz="1800" dirty="0">
                <a:solidFill>
                  <a:srgbClr val="232729"/>
                </a:solidFill>
                <a:latin typeface="Arial"/>
                <a:cs typeface="Arial"/>
              </a:rPr>
              <a:t>the </a:t>
            </a:r>
            <a:r>
              <a:rPr sz="1800" spc="-5" dirty="0">
                <a:solidFill>
                  <a:srgbClr val="C00000"/>
                </a:solidFill>
                <a:latin typeface="Arial"/>
                <a:cs typeface="Arial"/>
              </a:rPr>
              <a:t>model architecture </a:t>
            </a:r>
            <a:r>
              <a:rPr sz="1800" spc="-5" dirty="0">
                <a:solidFill>
                  <a:srgbClr val="232729"/>
                </a:solidFill>
                <a:latin typeface="Arial"/>
                <a:cs typeface="Arial"/>
              </a:rPr>
              <a:t>are referred </a:t>
            </a:r>
            <a:r>
              <a:rPr sz="1800" dirty="0">
                <a:solidFill>
                  <a:srgbClr val="232729"/>
                </a:solidFill>
                <a:latin typeface="Arial"/>
                <a:cs typeface="Arial"/>
              </a:rPr>
              <a:t>to </a:t>
            </a:r>
            <a:r>
              <a:rPr sz="1800" spc="-5" dirty="0">
                <a:solidFill>
                  <a:srgbClr val="232729"/>
                </a:solidFill>
                <a:latin typeface="Arial"/>
                <a:cs typeface="Arial"/>
              </a:rPr>
              <a:t>as  hyperparameters and thus this process of searching </a:t>
            </a:r>
            <a:r>
              <a:rPr sz="1800" dirty="0">
                <a:solidFill>
                  <a:srgbClr val="232729"/>
                </a:solidFill>
                <a:latin typeface="Arial"/>
                <a:cs typeface="Arial"/>
              </a:rPr>
              <a:t>for the </a:t>
            </a:r>
            <a:r>
              <a:rPr sz="1800" spc="-5" dirty="0">
                <a:solidFill>
                  <a:srgbClr val="232729"/>
                </a:solidFill>
                <a:latin typeface="Arial"/>
                <a:cs typeface="Arial"/>
              </a:rPr>
              <a:t>ideal model  architecture is referred </a:t>
            </a:r>
            <a:r>
              <a:rPr sz="1800" dirty="0">
                <a:solidFill>
                  <a:srgbClr val="232729"/>
                </a:solidFill>
                <a:latin typeface="Arial"/>
                <a:cs typeface="Arial"/>
              </a:rPr>
              <a:t>to </a:t>
            </a:r>
            <a:r>
              <a:rPr sz="1800" spc="-5" dirty="0">
                <a:solidFill>
                  <a:srgbClr val="232729"/>
                </a:solidFill>
                <a:latin typeface="Arial"/>
                <a:cs typeface="Arial"/>
              </a:rPr>
              <a:t>as hyperparameter</a:t>
            </a:r>
            <a:r>
              <a:rPr sz="1800" spc="65" dirty="0">
                <a:solidFill>
                  <a:srgbClr val="232729"/>
                </a:solidFill>
                <a:latin typeface="Arial"/>
                <a:cs typeface="Arial"/>
              </a:rPr>
              <a:t> </a:t>
            </a:r>
            <a:r>
              <a:rPr sz="1800" spc="-5" dirty="0">
                <a:solidFill>
                  <a:srgbClr val="232729"/>
                </a:solidFill>
                <a:latin typeface="Arial"/>
                <a:cs typeface="Arial"/>
              </a:rPr>
              <a:t>tuning.</a:t>
            </a:r>
            <a:endParaRPr sz="1800" dirty="0">
              <a:latin typeface="Arial"/>
              <a:cs typeface="Arial"/>
            </a:endParaRPr>
          </a:p>
          <a:p>
            <a:pPr marL="12700">
              <a:lnSpc>
                <a:spcPct val="100000"/>
              </a:lnSpc>
            </a:pPr>
            <a:r>
              <a:rPr sz="1800" spc="-5" dirty="0">
                <a:solidFill>
                  <a:srgbClr val="232729"/>
                </a:solidFill>
                <a:latin typeface="Arial"/>
                <a:cs typeface="Arial"/>
              </a:rPr>
              <a:t>These hyperparameters might address model design questions such</a:t>
            </a:r>
            <a:r>
              <a:rPr sz="1800" spc="120" dirty="0">
                <a:solidFill>
                  <a:srgbClr val="232729"/>
                </a:solidFill>
                <a:latin typeface="Arial"/>
                <a:cs typeface="Arial"/>
              </a:rPr>
              <a:t> </a:t>
            </a:r>
            <a:r>
              <a:rPr sz="1800" dirty="0">
                <a:solidFill>
                  <a:srgbClr val="232729"/>
                </a:solidFill>
                <a:latin typeface="Arial"/>
                <a:cs typeface="Arial"/>
              </a:rPr>
              <a:t>as:</a:t>
            </a:r>
            <a:endParaRPr sz="1800" dirty="0">
              <a:latin typeface="Arial"/>
              <a:cs typeface="Arial"/>
            </a:endParaRPr>
          </a:p>
          <a:p>
            <a:pPr marL="299085" indent="-287020">
              <a:lnSpc>
                <a:spcPct val="100000"/>
              </a:lnSpc>
              <a:buChar char="•"/>
              <a:tabLst>
                <a:tab pos="299085" algn="l"/>
                <a:tab pos="299720" algn="l"/>
              </a:tabLst>
            </a:pPr>
            <a:r>
              <a:rPr sz="1800" spc="-5" dirty="0">
                <a:solidFill>
                  <a:srgbClr val="232729"/>
                </a:solidFill>
                <a:latin typeface="Arial"/>
                <a:cs typeface="Arial"/>
              </a:rPr>
              <a:t>What </a:t>
            </a:r>
            <a:r>
              <a:rPr sz="1800" spc="-10" dirty="0">
                <a:solidFill>
                  <a:srgbClr val="232729"/>
                </a:solidFill>
                <a:latin typeface="Arial"/>
                <a:cs typeface="Arial"/>
              </a:rPr>
              <a:t>degree </a:t>
            </a:r>
            <a:r>
              <a:rPr sz="1800" spc="-5" dirty="0">
                <a:solidFill>
                  <a:srgbClr val="232729"/>
                </a:solidFill>
                <a:latin typeface="Arial"/>
                <a:cs typeface="Arial"/>
              </a:rPr>
              <a:t>of </a:t>
            </a:r>
            <a:r>
              <a:rPr sz="1800" spc="-10" dirty="0">
                <a:solidFill>
                  <a:srgbClr val="232729"/>
                </a:solidFill>
                <a:latin typeface="Arial"/>
                <a:cs typeface="Arial"/>
              </a:rPr>
              <a:t>polynomial </a:t>
            </a:r>
            <a:r>
              <a:rPr sz="1800" spc="-5" dirty="0">
                <a:solidFill>
                  <a:srgbClr val="232729"/>
                </a:solidFill>
                <a:latin typeface="Arial"/>
                <a:cs typeface="Arial"/>
              </a:rPr>
              <a:t>features should </a:t>
            </a:r>
            <a:r>
              <a:rPr sz="1800" dirty="0">
                <a:solidFill>
                  <a:srgbClr val="232729"/>
                </a:solidFill>
                <a:latin typeface="Arial"/>
                <a:cs typeface="Arial"/>
              </a:rPr>
              <a:t>I </a:t>
            </a:r>
            <a:r>
              <a:rPr sz="1800" spc="-5" dirty="0">
                <a:solidFill>
                  <a:srgbClr val="232729"/>
                </a:solidFill>
                <a:latin typeface="Arial"/>
                <a:cs typeface="Arial"/>
              </a:rPr>
              <a:t>use for </a:t>
            </a:r>
            <a:r>
              <a:rPr sz="1800" dirty="0">
                <a:solidFill>
                  <a:srgbClr val="232729"/>
                </a:solidFill>
                <a:latin typeface="Arial"/>
                <a:cs typeface="Arial"/>
              </a:rPr>
              <a:t>my </a:t>
            </a:r>
            <a:r>
              <a:rPr sz="1800" spc="-10" dirty="0">
                <a:solidFill>
                  <a:srgbClr val="232729"/>
                </a:solidFill>
                <a:latin typeface="Arial"/>
                <a:cs typeface="Arial"/>
              </a:rPr>
              <a:t>non-linear</a:t>
            </a:r>
            <a:r>
              <a:rPr sz="1800" spc="190" dirty="0">
                <a:solidFill>
                  <a:srgbClr val="232729"/>
                </a:solidFill>
                <a:latin typeface="Arial"/>
                <a:cs typeface="Arial"/>
              </a:rPr>
              <a:t> </a:t>
            </a:r>
            <a:r>
              <a:rPr sz="1800" spc="-5" dirty="0">
                <a:solidFill>
                  <a:srgbClr val="232729"/>
                </a:solidFill>
                <a:latin typeface="Arial"/>
                <a:cs typeface="Arial"/>
              </a:rPr>
              <a:t>model?</a:t>
            </a:r>
            <a:endParaRPr sz="1800" dirty="0">
              <a:latin typeface="Arial"/>
              <a:cs typeface="Arial"/>
            </a:endParaRPr>
          </a:p>
          <a:p>
            <a:pPr marL="299085" indent="-287020">
              <a:lnSpc>
                <a:spcPct val="100000"/>
              </a:lnSpc>
              <a:buChar char="•"/>
              <a:tabLst>
                <a:tab pos="299085" algn="l"/>
                <a:tab pos="299720" algn="l"/>
              </a:tabLst>
            </a:pPr>
            <a:r>
              <a:rPr sz="1800" dirty="0">
                <a:solidFill>
                  <a:srgbClr val="232729"/>
                </a:solidFill>
                <a:latin typeface="Arial"/>
                <a:cs typeface="Arial"/>
              </a:rPr>
              <a:t>What </a:t>
            </a:r>
            <a:r>
              <a:rPr sz="1800" spc="-5" dirty="0">
                <a:solidFill>
                  <a:srgbClr val="232729"/>
                </a:solidFill>
                <a:latin typeface="Arial"/>
                <a:cs typeface="Arial"/>
              </a:rPr>
              <a:t>should be </a:t>
            </a:r>
            <a:r>
              <a:rPr sz="1800" dirty="0">
                <a:solidFill>
                  <a:srgbClr val="232729"/>
                </a:solidFill>
                <a:latin typeface="Arial"/>
                <a:cs typeface="Arial"/>
              </a:rPr>
              <a:t>the </a:t>
            </a:r>
            <a:r>
              <a:rPr sz="1800" spc="-5" dirty="0">
                <a:solidFill>
                  <a:srgbClr val="232729"/>
                </a:solidFill>
                <a:latin typeface="Arial"/>
                <a:cs typeface="Arial"/>
              </a:rPr>
              <a:t>maximum depth </a:t>
            </a:r>
            <a:r>
              <a:rPr sz="1800" spc="-10" dirty="0">
                <a:solidFill>
                  <a:srgbClr val="232729"/>
                </a:solidFill>
                <a:latin typeface="Arial"/>
                <a:cs typeface="Arial"/>
              </a:rPr>
              <a:t>allowed </a:t>
            </a:r>
            <a:r>
              <a:rPr sz="1800" dirty="0">
                <a:solidFill>
                  <a:srgbClr val="232729"/>
                </a:solidFill>
                <a:latin typeface="Arial"/>
                <a:cs typeface="Arial"/>
              </a:rPr>
              <a:t>for my </a:t>
            </a:r>
            <a:r>
              <a:rPr sz="1800" spc="-5" dirty="0">
                <a:solidFill>
                  <a:srgbClr val="232729"/>
                </a:solidFill>
                <a:latin typeface="Arial"/>
                <a:cs typeface="Arial"/>
              </a:rPr>
              <a:t>decision</a:t>
            </a:r>
            <a:r>
              <a:rPr sz="1800" spc="105" dirty="0">
                <a:solidFill>
                  <a:srgbClr val="232729"/>
                </a:solidFill>
                <a:latin typeface="Arial"/>
                <a:cs typeface="Arial"/>
              </a:rPr>
              <a:t> </a:t>
            </a:r>
            <a:r>
              <a:rPr sz="1800" spc="-5" dirty="0">
                <a:solidFill>
                  <a:srgbClr val="232729"/>
                </a:solidFill>
                <a:latin typeface="Arial"/>
                <a:cs typeface="Arial"/>
              </a:rPr>
              <a:t>tree?</a:t>
            </a:r>
            <a:endParaRPr sz="1800" dirty="0">
              <a:latin typeface="Arial"/>
              <a:cs typeface="Arial"/>
            </a:endParaRPr>
          </a:p>
          <a:p>
            <a:pPr marL="299085" marR="5080" indent="-287020">
              <a:lnSpc>
                <a:spcPct val="100000"/>
              </a:lnSpc>
              <a:buChar char="•"/>
              <a:tabLst>
                <a:tab pos="299085" algn="l"/>
                <a:tab pos="299720" algn="l"/>
              </a:tabLst>
            </a:pPr>
            <a:r>
              <a:rPr sz="1800" dirty="0">
                <a:solidFill>
                  <a:srgbClr val="232729"/>
                </a:solidFill>
                <a:latin typeface="Arial"/>
                <a:cs typeface="Arial"/>
              </a:rPr>
              <a:t>What </a:t>
            </a:r>
            <a:r>
              <a:rPr sz="1800" spc="-5" dirty="0">
                <a:solidFill>
                  <a:srgbClr val="232729"/>
                </a:solidFill>
                <a:latin typeface="Arial"/>
                <a:cs typeface="Arial"/>
              </a:rPr>
              <a:t>should be </a:t>
            </a:r>
            <a:r>
              <a:rPr sz="1800" dirty="0">
                <a:solidFill>
                  <a:srgbClr val="232729"/>
                </a:solidFill>
                <a:latin typeface="Arial"/>
                <a:cs typeface="Arial"/>
              </a:rPr>
              <a:t>the </a:t>
            </a:r>
            <a:r>
              <a:rPr sz="1800" spc="-5" dirty="0">
                <a:solidFill>
                  <a:srgbClr val="232729"/>
                </a:solidFill>
                <a:latin typeface="Arial"/>
                <a:cs typeface="Arial"/>
              </a:rPr>
              <a:t>minimum number </a:t>
            </a:r>
            <a:r>
              <a:rPr sz="1800" dirty="0">
                <a:solidFill>
                  <a:srgbClr val="232729"/>
                </a:solidFill>
                <a:latin typeface="Arial"/>
                <a:cs typeface="Arial"/>
              </a:rPr>
              <a:t>of </a:t>
            </a:r>
            <a:r>
              <a:rPr sz="1800" spc="-5" dirty="0">
                <a:solidFill>
                  <a:srgbClr val="232729"/>
                </a:solidFill>
                <a:latin typeface="Arial"/>
                <a:cs typeface="Arial"/>
              </a:rPr>
              <a:t>samples required </a:t>
            </a:r>
            <a:r>
              <a:rPr sz="1800" dirty="0">
                <a:solidFill>
                  <a:srgbClr val="232729"/>
                </a:solidFill>
                <a:latin typeface="Arial"/>
                <a:cs typeface="Arial"/>
              </a:rPr>
              <a:t>at </a:t>
            </a:r>
            <a:r>
              <a:rPr sz="1800" spc="-5" dirty="0">
                <a:solidFill>
                  <a:srgbClr val="232729"/>
                </a:solidFill>
                <a:latin typeface="Arial"/>
                <a:cs typeface="Arial"/>
              </a:rPr>
              <a:t>a leaf node in  </a:t>
            </a:r>
            <a:r>
              <a:rPr sz="1800" dirty="0">
                <a:solidFill>
                  <a:srgbClr val="232729"/>
                </a:solidFill>
                <a:latin typeface="Arial"/>
                <a:cs typeface="Arial"/>
              </a:rPr>
              <a:t>my </a:t>
            </a:r>
            <a:r>
              <a:rPr sz="1800" spc="-5" dirty="0">
                <a:solidFill>
                  <a:srgbClr val="232729"/>
                </a:solidFill>
                <a:latin typeface="Arial"/>
                <a:cs typeface="Arial"/>
              </a:rPr>
              <a:t>decision</a:t>
            </a:r>
            <a:r>
              <a:rPr sz="1800" dirty="0">
                <a:solidFill>
                  <a:srgbClr val="232729"/>
                </a:solidFill>
                <a:latin typeface="Arial"/>
                <a:cs typeface="Arial"/>
              </a:rPr>
              <a:t> </a:t>
            </a:r>
            <a:r>
              <a:rPr sz="1800" spc="-5" dirty="0">
                <a:solidFill>
                  <a:srgbClr val="232729"/>
                </a:solidFill>
                <a:latin typeface="Arial"/>
                <a:cs typeface="Arial"/>
              </a:rPr>
              <a:t>tree?</a:t>
            </a:r>
            <a:endParaRPr sz="1800" dirty="0">
              <a:latin typeface="Arial"/>
              <a:cs typeface="Arial"/>
            </a:endParaRPr>
          </a:p>
          <a:p>
            <a:pPr marL="299085" indent="-287020">
              <a:lnSpc>
                <a:spcPct val="100000"/>
              </a:lnSpc>
              <a:buChar char="•"/>
              <a:tabLst>
                <a:tab pos="299085" algn="l"/>
                <a:tab pos="299720" algn="l"/>
              </a:tabLst>
            </a:pPr>
            <a:r>
              <a:rPr sz="1800" spc="-5" dirty="0">
                <a:solidFill>
                  <a:srgbClr val="232729"/>
                </a:solidFill>
                <a:latin typeface="Arial"/>
                <a:cs typeface="Arial"/>
              </a:rPr>
              <a:t>How many trees should </a:t>
            </a:r>
            <a:r>
              <a:rPr sz="1800" dirty="0">
                <a:solidFill>
                  <a:srgbClr val="232729"/>
                </a:solidFill>
                <a:latin typeface="Arial"/>
                <a:cs typeface="Arial"/>
              </a:rPr>
              <a:t>I </a:t>
            </a:r>
            <a:r>
              <a:rPr sz="1800" spc="-5" dirty="0">
                <a:solidFill>
                  <a:srgbClr val="232729"/>
                </a:solidFill>
                <a:latin typeface="Arial"/>
                <a:cs typeface="Arial"/>
              </a:rPr>
              <a:t>include in </a:t>
            </a:r>
            <a:r>
              <a:rPr sz="1800" dirty="0">
                <a:solidFill>
                  <a:srgbClr val="232729"/>
                </a:solidFill>
                <a:latin typeface="Arial"/>
                <a:cs typeface="Arial"/>
              </a:rPr>
              <a:t>my </a:t>
            </a:r>
            <a:r>
              <a:rPr sz="1800" spc="-5" dirty="0">
                <a:solidFill>
                  <a:srgbClr val="232729"/>
                </a:solidFill>
                <a:latin typeface="Arial"/>
                <a:cs typeface="Arial"/>
              </a:rPr>
              <a:t>random</a:t>
            </a:r>
            <a:r>
              <a:rPr sz="1800" spc="70" dirty="0">
                <a:solidFill>
                  <a:srgbClr val="232729"/>
                </a:solidFill>
                <a:latin typeface="Arial"/>
                <a:cs typeface="Arial"/>
              </a:rPr>
              <a:t> </a:t>
            </a:r>
            <a:r>
              <a:rPr sz="1800" spc="-5" dirty="0">
                <a:solidFill>
                  <a:srgbClr val="232729"/>
                </a:solidFill>
                <a:latin typeface="Arial"/>
                <a:cs typeface="Arial"/>
              </a:rPr>
              <a:t>forest?</a:t>
            </a:r>
            <a:endParaRPr sz="1800" dirty="0">
              <a:latin typeface="Arial"/>
              <a:cs typeface="Arial"/>
            </a:endParaRPr>
          </a:p>
          <a:p>
            <a:pPr marL="299085" indent="-287020">
              <a:lnSpc>
                <a:spcPct val="100000"/>
              </a:lnSpc>
              <a:buChar char="•"/>
              <a:tabLst>
                <a:tab pos="299085" algn="l"/>
                <a:tab pos="299720" algn="l"/>
              </a:tabLst>
            </a:pPr>
            <a:r>
              <a:rPr sz="1800" spc="-5" dirty="0">
                <a:solidFill>
                  <a:srgbClr val="232729"/>
                </a:solidFill>
                <a:latin typeface="Arial"/>
                <a:cs typeface="Arial"/>
              </a:rPr>
              <a:t>How many neurons should </a:t>
            </a:r>
            <a:r>
              <a:rPr sz="1800" dirty="0">
                <a:solidFill>
                  <a:srgbClr val="232729"/>
                </a:solidFill>
                <a:latin typeface="Arial"/>
                <a:cs typeface="Arial"/>
              </a:rPr>
              <a:t>I </a:t>
            </a:r>
            <a:r>
              <a:rPr sz="1800" spc="-5" dirty="0">
                <a:solidFill>
                  <a:srgbClr val="232729"/>
                </a:solidFill>
                <a:latin typeface="Arial"/>
                <a:cs typeface="Arial"/>
              </a:rPr>
              <a:t>have in </a:t>
            </a:r>
            <a:r>
              <a:rPr sz="1800" dirty="0">
                <a:solidFill>
                  <a:srgbClr val="232729"/>
                </a:solidFill>
                <a:latin typeface="Arial"/>
                <a:cs typeface="Arial"/>
              </a:rPr>
              <a:t>my </a:t>
            </a:r>
            <a:r>
              <a:rPr sz="1800" spc="-5" dirty="0">
                <a:solidFill>
                  <a:srgbClr val="232729"/>
                </a:solidFill>
                <a:latin typeface="Arial"/>
                <a:cs typeface="Arial"/>
              </a:rPr>
              <a:t>neural </a:t>
            </a:r>
            <a:r>
              <a:rPr sz="1800" spc="-10" dirty="0">
                <a:solidFill>
                  <a:srgbClr val="232729"/>
                </a:solidFill>
                <a:latin typeface="Arial"/>
                <a:cs typeface="Arial"/>
              </a:rPr>
              <a:t>network</a:t>
            </a:r>
            <a:r>
              <a:rPr sz="1800" spc="140" dirty="0">
                <a:solidFill>
                  <a:srgbClr val="232729"/>
                </a:solidFill>
                <a:latin typeface="Arial"/>
                <a:cs typeface="Arial"/>
              </a:rPr>
              <a:t> </a:t>
            </a:r>
            <a:r>
              <a:rPr sz="1800" spc="-10" dirty="0">
                <a:solidFill>
                  <a:srgbClr val="232729"/>
                </a:solidFill>
                <a:latin typeface="Arial"/>
                <a:cs typeface="Arial"/>
              </a:rPr>
              <a:t>layer?</a:t>
            </a:r>
            <a:endParaRPr sz="1800" dirty="0">
              <a:latin typeface="Arial"/>
              <a:cs typeface="Arial"/>
            </a:endParaRPr>
          </a:p>
          <a:p>
            <a:pPr marL="299085" indent="-287020">
              <a:lnSpc>
                <a:spcPct val="100000"/>
              </a:lnSpc>
              <a:buChar char="•"/>
              <a:tabLst>
                <a:tab pos="299085" algn="l"/>
                <a:tab pos="299720" algn="l"/>
              </a:tabLst>
            </a:pPr>
            <a:r>
              <a:rPr sz="1800" spc="-5" dirty="0">
                <a:solidFill>
                  <a:srgbClr val="232729"/>
                </a:solidFill>
                <a:latin typeface="Arial"/>
                <a:cs typeface="Arial"/>
              </a:rPr>
              <a:t>How many </a:t>
            </a:r>
            <a:r>
              <a:rPr sz="1800" spc="-10" dirty="0">
                <a:solidFill>
                  <a:srgbClr val="232729"/>
                </a:solidFill>
                <a:latin typeface="Arial"/>
                <a:cs typeface="Arial"/>
              </a:rPr>
              <a:t>layers </a:t>
            </a:r>
            <a:r>
              <a:rPr sz="1800" spc="-5" dirty="0">
                <a:solidFill>
                  <a:srgbClr val="232729"/>
                </a:solidFill>
                <a:latin typeface="Arial"/>
                <a:cs typeface="Arial"/>
              </a:rPr>
              <a:t>should </a:t>
            </a:r>
            <a:r>
              <a:rPr sz="1800" dirty="0">
                <a:solidFill>
                  <a:srgbClr val="232729"/>
                </a:solidFill>
                <a:latin typeface="Arial"/>
                <a:cs typeface="Arial"/>
              </a:rPr>
              <a:t>I </a:t>
            </a:r>
            <a:r>
              <a:rPr sz="1800" spc="-5" dirty="0">
                <a:solidFill>
                  <a:srgbClr val="232729"/>
                </a:solidFill>
                <a:latin typeface="Arial"/>
                <a:cs typeface="Arial"/>
              </a:rPr>
              <a:t>have </a:t>
            </a:r>
            <a:r>
              <a:rPr sz="1800" dirty="0">
                <a:solidFill>
                  <a:srgbClr val="232729"/>
                </a:solidFill>
                <a:latin typeface="Arial"/>
                <a:cs typeface="Arial"/>
              </a:rPr>
              <a:t>in my </a:t>
            </a:r>
            <a:r>
              <a:rPr sz="1800" spc="-10" dirty="0">
                <a:solidFill>
                  <a:srgbClr val="232729"/>
                </a:solidFill>
                <a:latin typeface="Arial"/>
                <a:cs typeface="Arial"/>
              </a:rPr>
              <a:t>neural</a:t>
            </a:r>
            <a:r>
              <a:rPr sz="1800" spc="65" dirty="0">
                <a:solidFill>
                  <a:srgbClr val="232729"/>
                </a:solidFill>
                <a:latin typeface="Arial"/>
                <a:cs typeface="Arial"/>
              </a:rPr>
              <a:t> </a:t>
            </a:r>
            <a:r>
              <a:rPr sz="1800" spc="-10" dirty="0">
                <a:solidFill>
                  <a:srgbClr val="232729"/>
                </a:solidFill>
                <a:latin typeface="Arial"/>
                <a:cs typeface="Arial"/>
              </a:rPr>
              <a:t>network?</a:t>
            </a:r>
            <a:endParaRPr sz="1800" dirty="0">
              <a:latin typeface="Arial"/>
              <a:cs typeface="Arial"/>
            </a:endParaRPr>
          </a:p>
          <a:p>
            <a:pPr marL="299085" indent="-287020">
              <a:lnSpc>
                <a:spcPct val="100000"/>
              </a:lnSpc>
              <a:spcBef>
                <a:spcPts val="5"/>
              </a:spcBef>
              <a:buChar char="•"/>
              <a:tabLst>
                <a:tab pos="299085" algn="l"/>
                <a:tab pos="299720" algn="l"/>
              </a:tabLst>
            </a:pPr>
            <a:r>
              <a:rPr sz="1800" dirty="0">
                <a:solidFill>
                  <a:srgbClr val="232729"/>
                </a:solidFill>
                <a:latin typeface="Arial"/>
                <a:cs typeface="Arial"/>
              </a:rPr>
              <a:t>What </a:t>
            </a:r>
            <a:r>
              <a:rPr sz="1800" spc="-5" dirty="0">
                <a:solidFill>
                  <a:srgbClr val="232729"/>
                </a:solidFill>
                <a:latin typeface="Arial"/>
                <a:cs typeface="Arial"/>
              </a:rPr>
              <a:t>should </a:t>
            </a:r>
            <a:r>
              <a:rPr sz="1800" dirty="0">
                <a:solidFill>
                  <a:srgbClr val="232729"/>
                </a:solidFill>
                <a:latin typeface="Arial"/>
                <a:cs typeface="Arial"/>
              </a:rPr>
              <a:t>I </a:t>
            </a:r>
            <a:r>
              <a:rPr sz="1800" spc="-5" dirty="0">
                <a:solidFill>
                  <a:srgbClr val="232729"/>
                </a:solidFill>
                <a:latin typeface="Arial"/>
                <a:cs typeface="Arial"/>
              </a:rPr>
              <a:t>set </a:t>
            </a:r>
            <a:r>
              <a:rPr sz="1800" dirty="0">
                <a:solidFill>
                  <a:srgbClr val="232729"/>
                </a:solidFill>
                <a:latin typeface="Arial"/>
                <a:cs typeface="Arial"/>
              </a:rPr>
              <a:t>my </a:t>
            </a:r>
            <a:r>
              <a:rPr sz="1800" spc="-5" dirty="0">
                <a:solidFill>
                  <a:srgbClr val="232729"/>
                </a:solidFill>
                <a:latin typeface="Arial"/>
                <a:cs typeface="Arial"/>
              </a:rPr>
              <a:t>learning </a:t>
            </a:r>
            <a:r>
              <a:rPr sz="1800" dirty="0">
                <a:solidFill>
                  <a:srgbClr val="232729"/>
                </a:solidFill>
                <a:latin typeface="Arial"/>
                <a:cs typeface="Arial"/>
              </a:rPr>
              <a:t>rate to for </a:t>
            </a:r>
            <a:r>
              <a:rPr sz="1800" spc="-5" dirty="0">
                <a:solidFill>
                  <a:srgbClr val="232729"/>
                </a:solidFill>
                <a:latin typeface="Arial"/>
                <a:cs typeface="Arial"/>
              </a:rPr>
              <a:t>gradient</a:t>
            </a:r>
            <a:r>
              <a:rPr sz="1800" spc="20" dirty="0">
                <a:solidFill>
                  <a:srgbClr val="232729"/>
                </a:solidFill>
                <a:latin typeface="Arial"/>
                <a:cs typeface="Arial"/>
              </a:rPr>
              <a:t> </a:t>
            </a:r>
            <a:r>
              <a:rPr sz="1800" spc="-5" dirty="0">
                <a:solidFill>
                  <a:srgbClr val="232729"/>
                </a:solidFill>
                <a:latin typeface="Arial"/>
                <a:cs typeface="Arial"/>
              </a:rPr>
              <a:t>descent?</a:t>
            </a:r>
            <a:endParaRPr sz="1800" dirty="0">
              <a:latin typeface="Arial"/>
              <a:cs typeface="Arial"/>
            </a:endParaRPr>
          </a:p>
        </p:txBody>
      </p:sp>
    </p:spTree>
    <p:extLst>
      <p:ext uri="{BB962C8B-B14F-4D97-AF65-F5344CB8AC3E}">
        <p14:creationId xmlns:p14="http://schemas.microsoft.com/office/powerpoint/2010/main" val="3676630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5" name="Group 24"/>
          <p:cNvGrpSpPr/>
          <p:nvPr/>
        </p:nvGrpSpPr>
        <p:grpSpPr>
          <a:xfrm rot="5400000">
            <a:off x="2944305" y="-2944305"/>
            <a:ext cx="6303391" cy="12192000"/>
            <a:chOff x="6095" y="0"/>
            <a:chExt cx="6303391" cy="12192000"/>
          </a:xfrm>
        </p:grpSpPr>
        <p:grpSp>
          <p:nvGrpSpPr>
            <p:cNvPr id="3" name="object 3"/>
            <p:cNvGrpSpPr/>
            <p:nvPr/>
          </p:nvGrpSpPr>
          <p:grpSpPr>
            <a:xfrm>
              <a:off x="6095" y="0"/>
              <a:ext cx="2664460" cy="12192000"/>
              <a:chOff x="6095" y="0"/>
              <a:chExt cx="2664460" cy="12192000"/>
            </a:xfrm>
          </p:grpSpPr>
          <p:sp>
            <p:nvSpPr>
              <p:cNvPr id="4" name="object 4"/>
              <p:cNvSpPr/>
              <p:nvPr/>
            </p:nvSpPr>
            <p:spPr>
              <a:xfrm>
                <a:off x="257555" y="0"/>
                <a:ext cx="868680" cy="10429240"/>
              </a:xfrm>
              <a:custGeom>
                <a:avLst/>
                <a:gdLst/>
                <a:ahLst/>
                <a:cxnLst/>
                <a:rect l="l" t="t" r="r" b="b"/>
                <a:pathLst>
                  <a:path w="868680" h="10429240">
                    <a:moveTo>
                      <a:pt x="0" y="10428732"/>
                    </a:moveTo>
                    <a:lnTo>
                      <a:pt x="44406" y="10428283"/>
                    </a:lnTo>
                    <a:lnTo>
                      <a:pt x="93341" y="10427958"/>
                    </a:lnTo>
                    <a:lnTo>
                      <a:pt x="145799" y="10427729"/>
                    </a:lnTo>
                    <a:lnTo>
                      <a:pt x="200772" y="10427569"/>
                    </a:lnTo>
                    <a:lnTo>
                      <a:pt x="370727" y="10427227"/>
                    </a:lnTo>
                    <a:lnTo>
                      <a:pt x="425700" y="10427067"/>
                    </a:lnTo>
                    <a:lnTo>
                      <a:pt x="478158" y="10426838"/>
                    </a:lnTo>
                    <a:lnTo>
                      <a:pt x="527093" y="10426513"/>
                    </a:lnTo>
                    <a:lnTo>
                      <a:pt x="571500" y="10426065"/>
                    </a:lnTo>
                    <a:lnTo>
                      <a:pt x="571626" y="10049129"/>
                    </a:lnTo>
                    <a:lnTo>
                      <a:pt x="868679" y="10049383"/>
                    </a:lnTo>
                    <a:lnTo>
                      <a:pt x="856004" y="0"/>
                    </a:lnTo>
                    <a:lnTo>
                      <a:pt x="2511" y="0"/>
                    </a:lnTo>
                    <a:lnTo>
                      <a:pt x="0" y="10428732"/>
                    </a:lnTo>
                    <a:close/>
                  </a:path>
                </a:pathLst>
              </a:custGeom>
              <a:solidFill>
                <a:srgbClr val="86ACDB"/>
              </a:solidFill>
            </p:spPr>
            <p:txBody>
              <a:bodyPr wrap="square" lIns="0" tIns="0" rIns="0" bIns="0" rtlCol="0"/>
              <a:lstStyle/>
              <a:p>
                <a:endParaRPr/>
              </a:p>
            </p:txBody>
          </p:sp>
          <p:sp>
            <p:nvSpPr>
              <p:cNvPr id="5" name="object 5"/>
              <p:cNvSpPr/>
              <p:nvPr/>
            </p:nvSpPr>
            <p:spPr>
              <a:xfrm>
                <a:off x="216407" y="10139171"/>
                <a:ext cx="970788" cy="202539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095" y="16764"/>
                <a:ext cx="2664460" cy="12175490"/>
              </a:xfrm>
              <a:custGeom>
                <a:avLst/>
                <a:gdLst/>
                <a:ahLst/>
                <a:cxnLst/>
                <a:rect l="l" t="t" r="r" b="b"/>
                <a:pathLst>
                  <a:path w="2664460" h="12175490">
                    <a:moveTo>
                      <a:pt x="0" y="0"/>
                    </a:moveTo>
                    <a:lnTo>
                      <a:pt x="0" y="12175236"/>
                    </a:lnTo>
                    <a:lnTo>
                      <a:pt x="2663952" y="12175236"/>
                    </a:lnTo>
                    <a:lnTo>
                      <a:pt x="2663952" y="0"/>
                    </a:lnTo>
                    <a:lnTo>
                      <a:pt x="0" y="0"/>
                    </a:lnTo>
                    <a:close/>
                  </a:path>
                </a:pathLst>
              </a:custGeom>
              <a:solidFill>
                <a:srgbClr val="F1F1F1"/>
              </a:solidFill>
            </p:spPr>
            <p:txBody>
              <a:bodyPr wrap="square" lIns="0" tIns="0" rIns="0" bIns="0" rtlCol="0"/>
              <a:lstStyle/>
              <a:p>
                <a:endParaRPr/>
              </a:p>
            </p:txBody>
          </p:sp>
        </p:grpSp>
        <p:sp>
          <p:nvSpPr>
            <p:cNvPr id="7" name="object 7"/>
            <p:cNvSpPr txBox="1"/>
            <p:nvPr/>
          </p:nvSpPr>
          <p:spPr>
            <a:xfrm>
              <a:off x="298578" y="3220567"/>
              <a:ext cx="536575" cy="6223000"/>
            </a:xfrm>
            <a:prstGeom prst="rect">
              <a:avLst/>
            </a:prstGeom>
          </p:spPr>
          <p:txBody>
            <a:bodyPr vert="vert270" wrap="square" lIns="0" tIns="0" rIns="0" bIns="0" rtlCol="0">
              <a:spAutoFit/>
            </a:bodyPr>
            <a:lstStyle/>
            <a:p>
              <a:pPr marL="12700">
                <a:lnSpc>
                  <a:spcPts val="4079"/>
                </a:lnSpc>
              </a:pPr>
              <a:r>
                <a:rPr sz="3600" b="1" spc="-5" dirty="0">
                  <a:latin typeface="Arial"/>
                  <a:cs typeface="Arial"/>
                </a:rPr>
                <a:t>7 </a:t>
              </a:r>
              <a:r>
                <a:rPr sz="3600" b="1" dirty="0">
                  <a:latin typeface="Arial"/>
                  <a:cs typeface="Arial"/>
                </a:rPr>
                <a:t>Steps of Machine</a:t>
              </a:r>
              <a:r>
                <a:rPr sz="3600" b="1" spc="-70" dirty="0">
                  <a:latin typeface="Arial"/>
                  <a:cs typeface="Arial"/>
                </a:rPr>
                <a:t> </a:t>
              </a:r>
              <a:r>
                <a:rPr sz="3600" b="1" spc="-5" dirty="0">
                  <a:latin typeface="Arial"/>
                  <a:cs typeface="Arial"/>
                </a:rPr>
                <a:t>Learning</a:t>
              </a:r>
              <a:endParaRPr sz="3600">
                <a:latin typeface="Arial"/>
                <a:cs typeface="Arial"/>
              </a:endParaRPr>
            </a:p>
          </p:txBody>
        </p:sp>
        <p:sp>
          <p:nvSpPr>
            <p:cNvPr id="8" name="object 8"/>
            <p:cNvSpPr txBox="1"/>
            <p:nvPr/>
          </p:nvSpPr>
          <p:spPr>
            <a:xfrm>
              <a:off x="5636878" y="904849"/>
              <a:ext cx="379095" cy="1403350"/>
            </a:xfrm>
            <a:prstGeom prst="rect">
              <a:avLst/>
            </a:prstGeom>
          </p:spPr>
          <p:txBody>
            <a:bodyPr vert="vert270" wrap="square" lIns="0" tIns="4445" rIns="0" bIns="0" rtlCol="0">
              <a:spAutoFit/>
            </a:bodyPr>
            <a:lstStyle/>
            <a:p>
              <a:pPr marL="12700" marR="5080">
                <a:lnSpc>
                  <a:spcPts val="1440"/>
                </a:lnSpc>
                <a:spcBef>
                  <a:spcPts val="35"/>
                </a:spcBef>
              </a:pPr>
              <a:r>
                <a:rPr sz="1200" spc="-5" dirty="0">
                  <a:solidFill>
                    <a:srgbClr val="404040"/>
                  </a:solidFill>
                  <a:latin typeface="Arial"/>
                  <a:cs typeface="Arial"/>
                </a:rPr>
                <a:t>Predict </a:t>
              </a:r>
              <a:r>
                <a:rPr sz="1200" dirty="0">
                  <a:solidFill>
                    <a:srgbClr val="404040"/>
                  </a:solidFill>
                  <a:latin typeface="Arial"/>
                  <a:cs typeface="Arial"/>
                </a:rPr>
                <a:t>the </a:t>
              </a:r>
              <a:r>
                <a:rPr sz="1200" spc="-5" dirty="0">
                  <a:solidFill>
                    <a:srgbClr val="404040"/>
                  </a:solidFill>
                  <a:latin typeface="Arial"/>
                  <a:cs typeface="Arial"/>
                </a:rPr>
                <a:t>quality</a:t>
              </a:r>
              <a:r>
                <a:rPr sz="1200" spc="-70" dirty="0">
                  <a:solidFill>
                    <a:srgbClr val="404040"/>
                  </a:solidFill>
                  <a:latin typeface="Arial"/>
                  <a:cs typeface="Arial"/>
                </a:rPr>
                <a:t> </a:t>
              </a:r>
              <a:r>
                <a:rPr sz="1200" dirty="0">
                  <a:solidFill>
                    <a:srgbClr val="404040"/>
                  </a:solidFill>
                  <a:latin typeface="Arial"/>
                  <a:cs typeface="Arial"/>
                </a:rPr>
                <a:t>of  </a:t>
              </a:r>
              <a:r>
                <a:rPr sz="1200" spc="-5" dirty="0">
                  <a:solidFill>
                    <a:srgbClr val="404040"/>
                  </a:solidFill>
                  <a:latin typeface="Arial"/>
                  <a:cs typeface="Arial"/>
                </a:rPr>
                <a:t>results in </a:t>
              </a:r>
              <a:r>
                <a:rPr sz="1200" dirty="0">
                  <a:solidFill>
                    <a:srgbClr val="404040"/>
                  </a:solidFill>
                  <a:latin typeface="Arial"/>
                  <a:cs typeface="Arial"/>
                </a:rPr>
                <a:t>this</a:t>
              </a:r>
              <a:r>
                <a:rPr sz="1200" spc="-45" dirty="0">
                  <a:solidFill>
                    <a:srgbClr val="404040"/>
                  </a:solidFill>
                  <a:latin typeface="Arial"/>
                  <a:cs typeface="Arial"/>
                </a:rPr>
                <a:t> </a:t>
              </a:r>
              <a:r>
                <a:rPr sz="1200" dirty="0">
                  <a:solidFill>
                    <a:srgbClr val="404040"/>
                  </a:solidFill>
                  <a:latin typeface="Arial"/>
                  <a:cs typeface="Arial"/>
                </a:rPr>
                <a:t>step</a:t>
              </a:r>
              <a:endParaRPr sz="1200">
                <a:latin typeface="Arial"/>
                <a:cs typeface="Arial"/>
              </a:endParaRPr>
            </a:p>
          </p:txBody>
        </p:sp>
        <p:sp>
          <p:nvSpPr>
            <p:cNvPr id="9" name="object 9"/>
            <p:cNvSpPr/>
            <p:nvPr/>
          </p:nvSpPr>
          <p:spPr>
            <a:xfrm>
              <a:off x="1771169" y="1510601"/>
              <a:ext cx="1739146" cy="9101454"/>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2071140" y="2323817"/>
              <a:ext cx="1161415" cy="591185"/>
            </a:xfrm>
            <a:prstGeom prst="rect">
              <a:avLst/>
            </a:prstGeom>
          </p:spPr>
          <p:txBody>
            <a:bodyPr vert="vert270" wrap="square" lIns="0" tIns="0" rIns="0" bIns="0" rtlCol="0">
              <a:spAutoFit/>
            </a:bodyPr>
            <a:lstStyle/>
            <a:p>
              <a:pPr marL="12700">
                <a:lnSpc>
                  <a:spcPts val="8945"/>
                </a:lnSpc>
              </a:pPr>
              <a:r>
                <a:rPr sz="8000" b="1" dirty="0">
                  <a:solidFill>
                    <a:srgbClr val="FFFFFF"/>
                  </a:solidFill>
                  <a:latin typeface="Arial"/>
                  <a:cs typeface="Arial"/>
                </a:rPr>
                <a:t>7</a:t>
              </a:r>
              <a:endParaRPr sz="8000">
                <a:latin typeface="Arial"/>
                <a:cs typeface="Arial"/>
              </a:endParaRPr>
            </a:p>
          </p:txBody>
        </p:sp>
        <p:sp>
          <p:nvSpPr>
            <p:cNvPr id="11" name="object 11"/>
            <p:cNvSpPr txBox="1">
              <a:spLocks/>
            </p:cNvSpPr>
            <p:nvPr/>
          </p:nvSpPr>
          <p:spPr>
            <a:xfrm>
              <a:off x="3198622" y="2584831"/>
              <a:ext cx="3004185" cy="513715"/>
            </a:xfrm>
            <a:prstGeom prst="rect">
              <a:avLst/>
            </a:prstGeom>
          </p:spPr>
          <p:txBody>
            <a:bodyPr vert="horz" wrap="square" lIns="0" tIns="12700"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3200" smtClean="0">
                  <a:solidFill>
                    <a:srgbClr val="FF0000"/>
                  </a:solidFill>
                </a:rPr>
                <a:t>Prediction</a:t>
              </a:r>
              <a:r>
                <a:rPr lang="en-US" sz="3200" spc="-120" smtClean="0">
                  <a:solidFill>
                    <a:srgbClr val="FF0000"/>
                  </a:solidFill>
                </a:rPr>
                <a:t> </a:t>
              </a:r>
              <a:r>
                <a:rPr lang="en-US" sz="3200" smtClean="0">
                  <a:solidFill>
                    <a:srgbClr val="FF0000"/>
                  </a:solidFill>
                </a:rPr>
                <a:t>Step</a:t>
              </a:r>
              <a:endParaRPr lang="en-US" sz="3200"/>
            </a:p>
          </p:txBody>
        </p:sp>
        <p:sp>
          <p:nvSpPr>
            <p:cNvPr id="12" name="object 12"/>
            <p:cNvSpPr/>
            <p:nvPr/>
          </p:nvSpPr>
          <p:spPr>
            <a:xfrm>
              <a:off x="5338571" y="2412492"/>
              <a:ext cx="970915" cy="125095"/>
            </a:xfrm>
            <a:custGeom>
              <a:avLst/>
              <a:gdLst/>
              <a:ahLst/>
              <a:cxnLst/>
              <a:rect l="l" t="t" r="r" b="b"/>
              <a:pathLst>
                <a:path w="970914" h="125094">
                  <a:moveTo>
                    <a:pt x="0" y="0"/>
                  </a:moveTo>
                  <a:lnTo>
                    <a:pt x="0" y="124968"/>
                  </a:lnTo>
                  <a:lnTo>
                    <a:pt x="970788" y="124968"/>
                  </a:lnTo>
                  <a:lnTo>
                    <a:pt x="970788" y="0"/>
                  </a:lnTo>
                  <a:lnTo>
                    <a:pt x="0" y="0"/>
                  </a:lnTo>
                  <a:close/>
                </a:path>
              </a:pathLst>
            </a:custGeom>
            <a:solidFill>
              <a:srgbClr val="FF0000"/>
            </a:solidFill>
          </p:spPr>
          <p:txBody>
            <a:bodyPr wrap="square" lIns="0" tIns="0" rIns="0" bIns="0" rtlCol="0"/>
            <a:lstStyle/>
            <a:p>
              <a:endParaRPr/>
            </a:p>
          </p:txBody>
        </p:sp>
        <p:sp>
          <p:nvSpPr>
            <p:cNvPr id="13" name="object 13"/>
            <p:cNvSpPr txBox="1"/>
            <p:nvPr/>
          </p:nvSpPr>
          <p:spPr>
            <a:xfrm>
              <a:off x="2255056" y="3799619"/>
              <a:ext cx="792480" cy="407034"/>
            </a:xfrm>
            <a:prstGeom prst="rect">
              <a:avLst/>
            </a:prstGeom>
          </p:spPr>
          <p:txBody>
            <a:bodyPr vert="vert270" wrap="square" lIns="0" tIns="0" rIns="0" bIns="0" rtlCol="0">
              <a:spAutoFit/>
            </a:bodyPr>
            <a:lstStyle/>
            <a:p>
              <a:pPr marL="12700">
                <a:lnSpc>
                  <a:spcPts val="6070"/>
                </a:lnSpc>
              </a:pPr>
              <a:r>
                <a:rPr sz="5400" b="1" dirty="0">
                  <a:solidFill>
                    <a:srgbClr val="FFFFFF"/>
                  </a:solidFill>
                  <a:latin typeface="Arial"/>
                  <a:cs typeface="Arial"/>
                </a:rPr>
                <a:t>6</a:t>
              </a:r>
              <a:endParaRPr sz="5400">
                <a:latin typeface="Arial"/>
                <a:cs typeface="Arial"/>
              </a:endParaRPr>
            </a:p>
          </p:txBody>
        </p:sp>
        <p:sp>
          <p:nvSpPr>
            <p:cNvPr id="14" name="object 14"/>
            <p:cNvSpPr txBox="1"/>
            <p:nvPr/>
          </p:nvSpPr>
          <p:spPr>
            <a:xfrm>
              <a:off x="3166110" y="4027678"/>
              <a:ext cx="242951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6FC0"/>
                  </a:solidFill>
                  <a:latin typeface="Arial"/>
                  <a:cs typeface="Arial"/>
                </a:rPr>
                <a:t>Hyperparameter</a:t>
              </a:r>
              <a:r>
                <a:rPr sz="1800" spc="-30" dirty="0">
                  <a:solidFill>
                    <a:srgbClr val="006FC0"/>
                  </a:solidFill>
                  <a:latin typeface="Arial"/>
                  <a:cs typeface="Arial"/>
                </a:rPr>
                <a:t> </a:t>
              </a:r>
              <a:r>
                <a:rPr sz="1800" spc="-15" dirty="0">
                  <a:solidFill>
                    <a:srgbClr val="006FC0"/>
                  </a:solidFill>
                  <a:latin typeface="Arial"/>
                  <a:cs typeface="Arial"/>
                </a:rPr>
                <a:t>Tuning</a:t>
              </a:r>
              <a:endParaRPr sz="1800">
                <a:latin typeface="Arial"/>
                <a:cs typeface="Arial"/>
              </a:endParaRPr>
            </a:p>
          </p:txBody>
        </p:sp>
        <p:sp>
          <p:nvSpPr>
            <p:cNvPr id="15" name="object 15"/>
            <p:cNvSpPr txBox="1"/>
            <p:nvPr/>
          </p:nvSpPr>
          <p:spPr>
            <a:xfrm>
              <a:off x="2220026" y="4981143"/>
              <a:ext cx="791845" cy="407034"/>
            </a:xfrm>
            <a:prstGeom prst="rect">
              <a:avLst/>
            </a:prstGeom>
          </p:spPr>
          <p:txBody>
            <a:bodyPr vert="vert270" wrap="square" lIns="0" tIns="0" rIns="0" bIns="0" rtlCol="0">
              <a:spAutoFit/>
            </a:bodyPr>
            <a:lstStyle/>
            <a:p>
              <a:pPr marL="12700">
                <a:lnSpc>
                  <a:spcPts val="6070"/>
                </a:lnSpc>
              </a:pPr>
              <a:r>
                <a:rPr sz="5400" b="1" dirty="0">
                  <a:solidFill>
                    <a:srgbClr val="FFFFFF"/>
                  </a:solidFill>
                  <a:latin typeface="Arial"/>
                  <a:cs typeface="Arial"/>
                </a:rPr>
                <a:t>5</a:t>
              </a:r>
              <a:endParaRPr sz="5400">
                <a:latin typeface="Arial"/>
                <a:cs typeface="Arial"/>
              </a:endParaRPr>
            </a:p>
          </p:txBody>
        </p:sp>
        <p:sp>
          <p:nvSpPr>
            <p:cNvPr id="16" name="object 16"/>
            <p:cNvSpPr txBox="1"/>
            <p:nvPr/>
          </p:nvSpPr>
          <p:spPr>
            <a:xfrm>
              <a:off x="3091688" y="5191506"/>
              <a:ext cx="177546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C000"/>
                  </a:solidFill>
                  <a:latin typeface="Arial"/>
                  <a:cs typeface="Arial"/>
                </a:rPr>
                <a:t>Model</a:t>
              </a:r>
              <a:r>
                <a:rPr sz="1800" spc="-55" dirty="0">
                  <a:solidFill>
                    <a:srgbClr val="FFC000"/>
                  </a:solidFill>
                  <a:latin typeface="Arial"/>
                  <a:cs typeface="Arial"/>
                </a:rPr>
                <a:t> </a:t>
              </a:r>
              <a:r>
                <a:rPr sz="1800" spc="-5" dirty="0">
                  <a:solidFill>
                    <a:srgbClr val="FFC000"/>
                  </a:solidFill>
                  <a:latin typeface="Arial"/>
                  <a:cs typeface="Arial"/>
                </a:rPr>
                <a:t>Evaluation</a:t>
              </a:r>
              <a:endParaRPr sz="1800">
                <a:latin typeface="Arial"/>
                <a:cs typeface="Arial"/>
              </a:endParaRPr>
            </a:p>
          </p:txBody>
        </p:sp>
        <p:sp>
          <p:nvSpPr>
            <p:cNvPr id="17" name="object 17"/>
            <p:cNvSpPr txBox="1"/>
            <p:nvPr/>
          </p:nvSpPr>
          <p:spPr>
            <a:xfrm>
              <a:off x="2206923" y="6235225"/>
              <a:ext cx="792480" cy="407034"/>
            </a:xfrm>
            <a:prstGeom prst="rect">
              <a:avLst/>
            </a:prstGeom>
          </p:spPr>
          <p:txBody>
            <a:bodyPr vert="vert270" wrap="square" lIns="0" tIns="0" rIns="0" bIns="0" rtlCol="0">
              <a:spAutoFit/>
            </a:bodyPr>
            <a:lstStyle/>
            <a:p>
              <a:pPr marL="12700">
                <a:lnSpc>
                  <a:spcPts val="6070"/>
                </a:lnSpc>
              </a:pPr>
              <a:r>
                <a:rPr sz="5400" b="1" dirty="0">
                  <a:solidFill>
                    <a:srgbClr val="FFFFFF"/>
                  </a:solidFill>
                  <a:latin typeface="Arial"/>
                  <a:cs typeface="Arial"/>
                </a:rPr>
                <a:t>4</a:t>
              </a:r>
              <a:endParaRPr sz="5400">
                <a:latin typeface="Arial"/>
                <a:cs typeface="Arial"/>
              </a:endParaRPr>
            </a:p>
          </p:txBody>
        </p:sp>
        <p:sp>
          <p:nvSpPr>
            <p:cNvPr id="18" name="object 18"/>
            <p:cNvSpPr txBox="1"/>
            <p:nvPr/>
          </p:nvSpPr>
          <p:spPr>
            <a:xfrm>
              <a:off x="3079242" y="6479540"/>
              <a:ext cx="1908810" cy="29972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C00000"/>
                  </a:solidFill>
                  <a:latin typeface="Arial"/>
                  <a:cs typeface="Arial"/>
                </a:rPr>
                <a:t>Training </a:t>
              </a:r>
              <a:r>
                <a:rPr sz="1800" dirty="0">
                  <a:solidFill>
                    <a:srgbClr val="C00000"/>
                  </a:solidFill>
                  <a:latin typeface="Arial"/>
                  <a:cs typeface="Arial"/>
                </a:rPr>
                <a:t>the</a:t>
              </a:r>
              <a:r>
                <a:rPr sz="1800" spc="-35" dirty="0">
                  <a:solidFill>
                    <a:srgbClr val="C00000"/>
                  </a:solidFill>
                  <a:latin typeface="Arial"/>
                  <a:cs typeface="Arial"/>
                </a:rPr>
                <a:t> </a:t>
              </a:r>
              <a:r>
                <a:rPr sz="1800" spc="-5" dirty="0">
                  <a:solidFill>
                    <a:srgbClr val="C00000"/>
                  </a:solidFill>
                  <a:latin typeface="Arial"/>
                  <a:cs typeface="Arial"/>
                </a:rPr>
                <a:t>Model</a:t>
              </a:r>
              <a:endParaRPr sz="1800">
                <a:latin typeface="Arial"/>
                <a:cs typeface="Arial"/>
              </a:endParaRPr>
            </a:p>
          </p:txBody>
        </p:sp>
        <p:sp>
          <p:nvSpPr>
            <p:cNvPr id="19" name="object 19"/>
            <p:cNvSpPr txBox="1"/>
            <p:nvPr/>
          </p:nvSpPr>
          <p:spPr>
            <a:xfrm>
              <a:off x="2208701" y="7494938"/>
              <a:ext cx="792480" cy="407034"/>
            </a:xfrm>
            <a:prstGeom prst="rect">
              <a:avLst/>
            </a:prstGeom>
          </p:spPr>
          <p:txBody>
            <a:bodyPr vert="vert270" wrap="square" lIns="0" tIns="0" rIns="0" bIns="0" rtlCol="0">
              <a:spAutoFit/>
            </a:bodyPr>
            <a:lstStyle/>
            <a:p>
              <a:pPr marL="12700">
                <a:lnSpc>
                  <a:spcPts val="6070"/>
                </a:lnSpc>
              </a:pPr>
              <a:r>
                <a:rPr sz="5400" b="1" dirty="0">
                  <a:solidFill>
                    <a:srgbClr val="FFFFFF"/>
                  </a:solidFill>
                  <a:latin typeface="Arial"/>
                  <a:cs typeface="Arial"/>
                </a:rPr>
                <a:t>3</a:t>
              </a:r>
              <a:endParaRPr sz="5400">
                <a:latin typeface="Arial"/>
                <a:cs typeface="Arial"/>
              </a:endParaRPr>
            </a:p>
          </p:txBody>
        </p:sp>
        <p:sp>
          <p:nvSpPr>
            <p:cNvPr id="20" name="object 20"/>
            <p:cNvSpPr txBox="1"/>
            <p:nvPr/>
          </p:nvSpPr>
          <p:spPr>
            <a:xfrm>
              <a:off x="3091942" y="7741158"/>
              <a:ext cx="18656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1F5F"/>
                  </a:solidFill>
                  <a:latin typeface="Arial"/>
                  <a:cs typeface="Arial"/>
                </a:rPr>
                <a:t>Choosing a</a:t>
              </a:r>
              <a:r>
                <a:rPr sz="1800" spc="-50" dirty="0">
                  <a:solidFill>
                    <a:srgbClr val="001F5F"/>
                  </a:solidFill>
                  <a:latin typeface="Arial"/>
                  <a:cs typeface="Arial"/>
                </a:rPr>
                <a:t> </a:t>
              </a:r>
              <a:r>
                <a:rPr sz="1800" spc="-5" dirty="0">
                  <a:solidFill>
                    <a:srgbClr val="001F5F"/>
                  </a:solidFill>
                  <a:latin typeface="Arial"/>
                  <a:cs typeface="Arial"/>
                </a:rPr>
                <a:t>Model</a:t>
              </a:r>
              <a:endParaRPr sz="1800">
                <a:latin typeface="Arial"/>
                <a:cs typeface="Arial"/>
              </a:endParaRPr>
            </a:p>
          </p:txBody>
        </p:sp>
        <p:sp>
          <p:nvSpPr>
            <p:cNvPr id="21" name="object 21"/>
            <p:cNvSpPr txBox="1"/>
            <p:nvPr/>
          </p:nvSpPr>
          <p:spPr>
            <a:xfrm>
              <a:off x="3166110" y="8822563"/>
              <a:ext cx="156464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92D050"/>
                  </a:solidFill>
                  <a:latin typeface="Arial"/>
                  <a:cs typeface="Arial"/>
                </a:rPr>
                <a:t>Preparing</a:t>
              </a:r>
              <a:r>
                <a:rPr sz="1800" spc="-20" dirty="0">
                  <a:solidFill>
                    <a:srgbClr val="92D050"/>
                  </a:solidFill>
                  <a:latin typeface="Arial"/>
                  <a:cs typeface="Arial"/>
                </a:rPr>
                <a:t> </a:t>
              </a:r>
              <a:r>
                <a:rPr sz="1800" spc="-5" dirty="0">
                  <a:solidFill>
                    <a:srgbClr val="92D050"/>
                  </a:solidFill>
                  <a:latin typeface="Arial"/>
                  <a:cs typeface="Arial"/>
                </a:rPr>
                <a:t>Data</a:t>
              </a:r>
              <a:endParaRPr sz="1800">
                <a:latin typeface="Arial"/>
                <a:cs typeface="Arial"/>
              </a:endParaRPr>
            </a:p>
          </p:txBody>
        </p:sp>
        <p:sp>
          <p:nvSpPr>
            <p:cNvPr id="22" name="object 22"/>
            <p:cNvSpPr txBox="1"/>
            <p:nvPr/>
          </p:nvSpPr>
          <p:spPr>
            <a:xfrm>
              <a:off x="2224322" y="8627905"/>
              <a:ext cx="792480" cy="407034"/>
            </a:xfrm>
            <a:prstGeom prst="rect">
              <a:avLst/>
            </a:prstGeom>
          </p:spPr>
          <p:txBody>
            <a:bodyPr vert="vert270" wrap="square" lIns="0" tIns="0" rIns="0" bIns="0" rtlCol="0">
              <a:spAutoFit/>
            </a:bodyPr>
            <a:lstStyle/>
            <a:p>
              <a:pPr marL="12700">
                <a:lnSpc>
                  <a:spcPts val="6070"/>
                </a:lnSpc>
              </a:pPr>
              <a:r>
                <a:rPr sz="5400" b="1" dirty="0">
                  <a:solidFill>
                    <a:srgbClr val="FFFFFF"/>
                  </a:solidFill>
                  <a:latin typeface="Arial"/>
                  <a:cs typeface="Arial"/>
                </a:rPr>
                <a:t>2</a:t>
              </a:r>
              <a:endParaRPr sz="5400">
                <a:latin typeface="Arial"/>
                <a:cs typeface="Arial"/>
              </a:endParaRPr>
            </a:p>
          </p:txBody>
        </p:sp>
        <p:sp>
          <p:nvSpPr>
            <p:cNvPr id="23" name="object 23"/>
            <p:cNvSpPr txBox="1"/>
            <p:nvPr/>
          </p:nvSpPr>
          <p:spPr>
            <a:xfrm>
              <a:off x="3175507" y="9979279"/>
              <a:ext cx="15741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1C0A83"/>
                  </a:solidFill>
                  <a:latin typeface="Arial"/>
                  <a:cs typeface="Arial"/>
                </a:rPr>
                <a:t>Gathering</a:t>
              </a:r>
              <a:r>
                <a:rPr sz="1800" spc="-50" dirty="0">
                  <a:solidFill>
                    <a:srgbClr val="1C0A83"/>
                  </a:solidFill>
                  <a:latin typeface="Arial"/>
                  <a:cs typeface="Arial"/>
                </a:rPr>
                <a:t> </a:t>
              </a:r>
              <a:r>
                <a:rPr sz="1800" spc="-5" dirty="0">
                  <a:solidFill>
                    <a:srgbClr val="1C0A83"/>
                  </a:solidFill>
                  <a:latin typeface="Arial"/>
                  <a:cs typeface="Arial"/>
                </a:rPr>
                <a:t>Data</a:t>
              </a:r>
              <a:endParaRPr sz="1800">
                <a:latin typeface="Arial"/>
                <a:cs typeface="Arial"/>
              </a:endParaRPr>
            </a:p>
          </p:txBody>
        </p:sp>
        <p:sp>
          <p:nvSpPr>
            <p:cNvPr id="24" name="object 24"/>
            <p:cNvSpPr txBox="1"/>
            <p:nvPr/>
          </p:nvSpPr>
          <p:spPr>
            <a:xfrm>
              <a:off x="2246188" y="9719259"/>
              <a:ext cx="791845" cy="407034"/>
            </a:xfrm>
            <a:prstGeom prst="rect">
              <a:avLst/>
            </a:prstGeom>
          </p:spPr>
          <p:txBody>
            <a:bodyPr vert="vert270" wrap="square" lIns="0" tIns="0" rIns="0" bIns="0" rtlCol="0">
              <a:spAutoFit/>
            </a:bodyPr>
            <a:lstStyle/>
            <a:p>
              <a:pPr marL="12700">
                <a:lnSpc>
                  <a:spcPts val="6070"/>
                </a:lnSpc>
              </a:pPr>
              <a:r>
                <a:rPr sz="5400" b="1" dirty="0">
                  <a:solidFill>
                    <a:srgbClr val="FFFFFF"/>
                  </a:solidFill>
                  <a:latin typeface="Arial"/>
                  <a:cs typeface="Arial"/>
                </a:rPr>
                <a:t>1</a:t>
              </a:r>
              <a:endParaRPr sz="5400">
                <a:latin typeface="Arial"/>
                <a:cs typeface="Arial"/>
              </a:endParaRPr>
            </a:p>
          </p:txBody>
        </p:sp>
      </p:grpSp>
    </p:spTree>
    <p:extLst>
      <p:ext uri="{BB962C8B-B14F-4D97-AF65-F5344CB8AC3E}">
        <p14:creationId xmlns:p14="http://schemas.microsoft.com/office/powerpoint/2010/main" val="2420185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object 3"/>
          <p:cNvGrpSpPr/>
          <p:nvPr/>
        </p:nvGrpSpPr>
        <p:grpSpPr>
          <a:xfrm>
            <a:off x="0" y="0"/>
            <a:ext cx="12192000" cy="1671955"/>
            <a:chOff x="0" y="0"/>
            <a:chExt cx="12192000" cy="1671955"/>
          </a:xfrm>
        </p:grpSpPr>
        <p:sp>
          <p:nvSpPr>
            <p:cNvPr id="4" name="object 4"/>
            <p:cNvSpPr/>
            <p:nvPr/>
          </p:nvSpPr>
          <p:spPr>
            <a:xfrm>
              <a:off x="1763267" y="257556"/>
              <a:ext cx="10429240" cy="868680"/>
            </a:xfrm>
            <a:custGeom>
              <a:avLst/>
              <a:gdLst/>
              <a:ahLst/>
              <a:cxnLst/>
              <a:rect l="l" t="t" r="r" b="b"/>
              <a:pathLst>
                <a:path w="10429240" h="868680">
                  <a:moveTo>
                    <a:pt x="0" y="0"/>
                  </a:moveTo>
                  <a:lnTo>
                    <a:pt x="448" y="44406"/>
                  </a:lnTo>
                  <a:lnTo>
                    <a:pt x="773" y="93341"/>
                  </a:lnTo>
                  <a:lnTo>
                    <a:pt x="1002" y="145799"/>
                  </a:lnTo>
                  <a:lnTo>
                    <a:pt x="1162" y="200772"/>
                  </a:lnTo>
                  <a:lnTo>
                    <a:pt x="1504" y="370727"/>
                  </a:lnTo>
                  <a:lnTo>
                    <a:pt x="1664" y="425700"/>
                  </a:lnTo>
                  <a:lnTo>
                    <a:pt x="1893" y="478158"/>
                  </a:lnTo>
                  <a:lnTo>
                    <a:pt x="2218" y="527093"/>
                  </a:lnTo>
                  <a:lnTo>
                    <a:pt x="2667" y="571500"/>
                  </a:lnTo>
                  <a:lnTo>
                    <a:pt x="379602" y="571627"/>
                  </a:lnTo>
                  <a:lnTo>
                    <a:pt x="379349" y="868680"/>
                  </a:lnTo>
                  <a:lnTo>
                    <a:pt x="10428732" y="856004"/>
                  </a:lnTo>
                  <a:lnTo>
                    <a:pt x="10428732" y="2511"/>
                  </a:lnTo>
                  <a:lnTo>
                    <a:pt x="0" y="0"/>
                  </a:lnTo>
                  <a:close/>
                </a:path>
              </a:pathLst>
            </a:custGeom>
            <a:solidFill>
              <a:srgbClr val="86ACDB"/>
            </a:solidFill>
          </p:spPr>
          <p:txBody>
            <a:bodyPr wrap="square" lIns="0" tIns="0" rIns="0" bIns="0" rtlCol="0"/>
            <a:lstStyle/>
            <a:p>
              <a:endParaRPr/>
            </a:p>
          </p:txBody>
        </p:sp>
        <p:sp>
          <p:nvSpPr>
            <p:cNvPr id="5" name="object 5"/>
            <p:cNvSpPr/>
            <p:nvPr/>
          </p:nvSpPr>
          <p:spPr>
            <a:xfrm>
              <a:off x="27432" y="216408"/>
              <a:ext cx="2025395" cy="97078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671955"/>
            </a:xfrm>
            <a:custGeom>
              <a:avLst/>
              <a:gdLst/>
              <a:ahLst/>
              <a:cxnLst/>
              <a:rect l="l" t="t" r="r" b="b"/>
              <a:pathLst>
                <a:path w="12192000" h="1671955">
                  <a:moveTo>
                    <a:pt x="0" y="1671827"/>
                  </a:moveTo>
                  <a:lnTo>
                    <a:pt x="12192000" y="1671827"/>
                  </a:lnTo>
                  <a:lnTo>
                    <a:pt x="12192000" y="0"/>
                  </a:lnTo>
                  <a:lnTo>
                    <a:pt x="0" y="0"/>
                  </a:lnTo>
                  <a:lnTo>
                    <a:pt x="0" y="1671827"/>
                  </a:lnTo>
                  <a:close/>
                </a:path>
              </a:pathLst>
            </a:custGeom>
            <a:solidFill>
              <a:srgbClr val="F1F1F1"/>
            </a:solidFill>
          </p:spPr>
          <p:txBody>
            <a:bodyPr wrap="square" lIns="0" tIns="0" rIns="0" bIns="0" rtlCol="0"/>
            <a:lstStyle/>
            <a:p>
              <a:endParaRPr/>
            </a:p>
          </p:txBody>
        </p:sp>
      </p:grpSp>
      <p:sp>
        <p:nvSpPr>
          <p:cNvPr id="7" name="object 7"/>
          <p:cNvSpPr txBox="1">
            <a:spLocks/>
          </p:cNvSpPr>
          <p:nvPr/>
        </p:nvSpPr>
        <p:spPr>
          <a:xfrm>
            <a:off x="2748533" y="255270"/>
            <a:ext cx="6223000" cy="574040"/>
          </a:xfrm>
          <a:prstGeom prst="rect">
            <a:avLst/>
          </a:prstGeom>
        </p:spPr>
        <p:txBody>
          <a:bodyPr vert="horz" wrap="square" lIns="0" tIns="12700" rIns="0" bIns="0" rtlCol="0">
            <a:spAutoFit/>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3600" spc="-5" smtClean="0">
                <a:solidFill>
                  <a:srgbClr val="000000"/>
                </a:solidFill>
              </a:rPr>
              <a:t>7 </a:t>
            </a:r>
            <a:r>
              <a:rPr lang="en-US" sz="3600" smtClean="0">
                <a:solidFill>
                  <a:srgbClr val="000000"/>
                </a:solidFill>
              </a:rPr>
              <a:t>Steps of Machine</a:t>
            </a:r>
            <a:r>
              <a:rPr lang="en-US" sz="3600" spc="-70" smtClean="0">
                <a:solidFill>
                  <a:srgbClr val="000000"/>
                </a:solidFill>
              </a:rPr>
              <a:t> </a:t>
            </a:r>
            <a:r>
              <a:rPr lang="en-US" sz="3600" spc="-5" smtClean="0">
                <a:solidFill>
                  <a:srgbClr val="000000"/>
                </a:solidFill>
              </a:rPr>
              <a:t>Learning</a:t>
            </a:r>
            <a:endParaRPr lang="en-US" sz="3600"/>
          </a:p>
        </p:txBody>
      </p:sp>
      <p:sp>
        <p:nvSpPr>
          <p:cNvPr id="8" name="object 8"/>
          <p:cNvSpPr txBox="1"/>
          <p:nvPr/>
        </p:nvSpPr>
        <p:spPr>
          <a:xfrm>
            <a:off x="598093" y="2941701"/>
            <a:ext cx="536575" cy="3126105"/>
          </a:xfrm>
          <a:prstGeom prst="rect">
            <a:avLst/>
          </a:prstGeom>
        </p:spPr>
        <p:txBody>
          <a:bodyPr vert="vert" wrap="square" lIns="0" tIns="0" rIns="0" bIns="0" rtlCol="0">
            <a:spAutoFit/>
          </a:bodyPr>
          <a:lstStyle/>
          <a:p>
            <a:pPr marL="12700">
              <a:lnSpc>
                <a:spcPts val="4079"/>
              </a:lnSpc>
            </a:pPr>
            <a:r>
              <a:rPr sz="3600" dirty="0">
                <a:solidFill>
                  <a:srgbClr val="FF0000"/>
                </a:solidFill>
                <a:latin typeface="Arial"/>
                <a:cs typeface="Arial"/>
              </a:rPr>
              <a:t>Prediction</a:t>
            </a:r>
            <a:r>
              <a:rPr sz="3600" spc="-95" dirty="0">
                <a:solidFill>
                  <a:srgbClr val="FF0000"/>
                </a:solidFill>
                <a:latin typeface="Arial"/>
                <a:cs typeface="Arial"/>
              </a:rPr>
              <a:t> </a:t>
            </a:r>
            <a:r>
              <a:rPr sz="3600" dirty="0">
                <a:solidFill>
                  <a:srgbClr val="FF0000"/>
                </a:solidFill>
                <a:latin typeface="Arial"/>
                <a:cs typeface="Arial"/>
              </a:rPr>
              <a:t>Step</a:t>
            </a:r>
            <a:endParaRPr sz="3600">
              <a:latin typeface="Arial"/>
              <a:cs typeface="Arial"/>
            </a:endParaRPr>
          </a:p>
        </p:txBody>
      </p:sp>
      <p:sp>
        <p:nvSpPr>
          <p:cNvPr id="9" name="object 9"/>
          <p:cNvSpPr/>
          <p:nvPr/>
        </p:nvSpPr>
        <p:spPr>
          <a:xfrm>
            <a:off x="1263396" y="2606039"/>
            <a:ext cx="108585" cy="3991610"/>
          </a:xfrm>
          <a:custGeom>
            <a:avLst/>
            <a:gdLst/>
            <a:ahLst/>
            <a:cxnLst/>
            <a:rect l="l" t="t" r="r" b="b"/>
            <a:pathLst>
              <a:path w="108584" h="3991609">
                <a:moveTo>
                  <a:pt x="108203" y="0"/>
                </a:moveTo>
                <a:lnTo>
                  <a:pt x="0" y="0"/>
                </a:lnTo>
                <a:lnTo>
                  <a:pt x="0" y="3991355"/>
                </a:lnTo>
                <a:lnTo>
                  <a:pt x="108203" y="3991355"/>
                </a:lnTo>
                <a:lnTo>
                  <a:pt x="108203" y="0"/>
                </a:lnTo>
                <a:close/>
              </a:path>
            </a:pathLst>
          </a:custGeom>
          <a:solidFill>
            <a:srgbClr val="FF0000"/>
          </a:solidFill>
        </p:spPr>
        <p:txBody>
          <a:bodyPr wrap="square" lIns="0" tIns="0" rIns="0" bIns="0" rtlCol="0"/>
          <a:lstStyle/>
          <a:p>
            <a:endParaRPr/>
          </a:p>
        </p:txBody>
      </p:sp>
      <p:grpSp>
        <p:nvGrpSpPr>
          <p:cNvPr id="10" name="object 10"/>
          <p:cNvGrpSpPr/>
          <p:nvPr/>
        </p:nvGrpSpPr>
        <p:grpSpPr>
          <a:xfrm>
            <a:off x="188476" y="766980"/>
            <a:ext cx="1984375" cy="1739264"/>
            <a:chOff x="188476" y="766980"/>
            <a:chExt cx="1984375" cy="1739264"/>
          </a:xfrm>
        </p:grpSpPr>
        <p:sp>
          <p:nvSpPr>
            <p:cNvPr id="11" name="object 11"/>
            <p:cNvSpPr/>
            <p:nvPr/>
          </p:nvSpPr>
          <p:spPr>
            <a:xfrm>
              <a:off x="201176" y="779680"/>
              <a:ext cx="1958975" cy="1713864"/>
            </a:xfrm>
            <a:custGeom>
              <a:avLst/>
              <a:gdLst/>
              <a:ahLst/>
              <a:cxnLst/>
              <a:rect l="l" t="t" r="r" b="b"/>
              <a:pathLst>
                <a:path w="1958975" h="1713864">
                  <a:moveTo>
                    <a:pt x="1118316" y="0"/>
                  </a:moveTo>
                  <a:lnTo>
                    <a:pt x="1051480" y="6326"/>
                  </a:lnTo>
                  <a:lnTo>
                    <a:pt x="989463" y="35178"/>
                  </a:lnTo>
                  <a:lnTo>
                    <a:pt x="942260" y="81218"/>
                  </a:lnTo>
                  <a:lnTo>
                    <a:pt x="914795" y="133395"/>
                  </a:lnTo>
                  <a:lnTo>
                    <a:pt x="906987" y="164183"/>
                  </a:lnTo>
                  <a:lnTo>
                    <a:pt x="905565" y="168755"/>
                  </a:lnTo>
                  <a:lnTo>
                    <a:pt x="903814" y="178657"/>
                  </a:lnTo>
                  <a:lnTo>
                    <a:pt x="902552" y="188725"/>
                  </a:lnTo>
                  <a:lnTo>
                    <a:pt x="901790" y="198937"/>
                  </a:lnTo>
                  <a:lnTo>
                    <a:pt x="901539" y="209268"/>
                  </a:lnTo>
                  <a:lnTo>
                    <a:pt x="901691" y="351762"/>
                  </a:lnTo>
                  <a:lnTo>
                    <a:pt x="223918" y="351000"/>
                  </a:lnTo>
                  <a:lnTo>
                    <a:pt x="132805" y="355861"/>
                  </a:lnTo>
                  <a:lnTo>
                    <a:pt x="84188" y="362176"/>
                  </a:lnTo>
                  <a:lnTo>
                    <a:pt x="40060" y="396974"/>
                  </a:lnTo>
                  <a:lnTo>
                    <a:pt x="15229" y="431356"/>
                  </a:lnTo>
                  <a:lnTo>
                    <a:pt x="2836" y="470408"/>
                  </a:lnTo>
                  <a:lnTo>
                    <a:pt x="2878" y="511027"/>
                  </a:lnTo>
                  <a:lnTo>
                    <a:pt x="15350" y="550109"/>
                  </a:lnTo>
                  <a:lnTo>
                    <a:pt x="40250" y="584553"/>
                  </a:lnTo>
                  <a:lnTo>
                    <a:pt x="306404" y="850745"/>
                  </a:lnTo>
                  <a:lnTo>
                    <a:pt x="40822" y="1116302"/>
                  </a:lnTo>
                  <a:lnTo>
                    <a:pt x="15181" y="1151647"/>
                  </a:lnTo>
                  <a:lnTo>
                    <a:pt x="1170" y="1192626"/>
                  </a:lnTo>
                  <a:lnTo>
                    <a:pt x="0" y="1234689"/>
                  </a:lnTo>
                  <a:lnTo>
                    <a:pt x="12881" y="1273290"/>
                  </a:lnTo>
                  <a:lnTo>
                    <a:pt x="41025" y="1303881"/>
                  </a:lnTo>
                  <a:lnTo>
                    <a:pt x="86594" y="1329205"/>
                  </a:lnTo>
                  <a:lnTo>
                    <a:pt x="131857" y="1343124"/>
                  </a:lnTo>
                  <a:lnTo>
                    <a:pt x="177694" y="1348279"/>
                  </a:lnTo>
                  <a:lnTo>
                    <a:pt x="224985" y="1347315"/>
                  </a:lnTo>
                  <a:lnTo>
                    <a:pt x="902758" y="1347950"/>
                  </a:lnTo>
                  <a:lnTo>
                    <a:pt x="903038" y="1500858"/>
                  </a:lnTo>
                  <a:lnTo>
                    <a:pt x="901768" y="1514320"/>
                  </a:lnTo>
                  <a:lnTo>
                    <a:pt x="905477" y="1552612"/>
                  </a:lnTo>
                  <a:lnTo>
                    <a:pt x="916527" y="1589774"/>
                  </a:lnTo>
                  <a:lnTo>
                    <a:pt x="934913" y="1624673"/>
                  </a:lnTo>
                  <a:lnTo>
                    <a:pt x="960632" y="1656179"/>
                  </a:lnTo>
                  <a:lnTo>
                    <a:pt x="996901" y="1684971"/>
                  </a:lnTo>
                  <a:lnTo>
                    <a:pt x="1037409" y="1704182"/>
                  </a:lnTo>
                  <a:lnTo>
                    <a:pt x="1080459" y="1713809"/>
                  </a:lnTo>
                  <a:lnTo>
                    <a:pt x="1124350" y="1713849"/>
                  </a:lnTo>
                  <a:lnTo>
                    <a:pt x="1167384" y="1704302"/>
                  </a:lnTo>
                  <a:lnTo>
                    <a:pt x="1207861" y="1685164"/>
                  </a:lnTo>
                  <a:lnTo>
                    <a:pt x="1244083" y="1656433"/>
                  </a:lnTo>
                  <a:lnTo>
                    <a:pt x="1897879" y="1002637"/>
                  </a:lnTo>
                  <a:lnTo>
                    <a:pt x="1923533" y="971268"/>
                  </a:lnTo>
                  <a:lnTo>
                    <a:pt x="1925946" y="966569"/>
                  </a:lnTo>
                  <a:lnTo>
                    <a:pt x="1926835" y="965553"/>
                  </a:lnTo>
                  <a:lnTo>
                    <a:pt x="1947485" y="924654"/>
                  </a:lnTo>
                  <a:lnTo>
                    <a:pt x="1958129" y="880891"/>
                  </a:lnTo>
                  <a:lnTo>
                    <a:pt x="1958776" y="836076"/>
                  </a:lnTo>
                  <a:lnTo>
                    <a:pt x="1949432" y="792024"/>
                  </a:lnTo>
                  <a:lnTo>
                    <a:pt x="1930105" y="750546"/>
                  </a:lnTo>
                  <a:lnTo>
                    <a:pt x="1900800" y="713458"/>
                  </a:lnTo>
                  <a:lnTo>
                    <a:pt x="1245607" y="58392"/>
                  </a:lnTo>
                  <a:lnTo>
                    <a:pt x="1214238" y="32611"/>
                  </a:lnTo>
                  <a:lnTo>
                    <a:pt x="1151612" y="5242"/>
                  </a:lnTo>
                  <a:lnTo>
                    <a:pt x="1118316" y="0"/>
                  </a:lnTo>
                  <a:close/>
                </a:path>
              </a:pathLst>
            </a:custGeom>
            <a:solidFill>
              <a:srgbClr val="FF0000"/>
            </a:solidFill>
          </p:spPr>
          <p:txBody>
            <a:bodyPr wrap="square" lIns="0" tIns="0" rIns="0" bIns="0" rtlCol="0"/>
            <a:lstStyle/>
            <a:p>
              <a:endParaRPr/>
            </a:p>
          </p:txBody>
        </p:sp>
        <p:sp>
          <p:nvSpPr>
            <p:cNvPr id="12" name="object 12"/>
            <p:cNvSpPr/>
            <p:nvPr/>
          </p:nvSpPr>
          <p:spPr>
            <a:xfrm>
              <a:off x="201176" y="779680"/>
              <a:ext cx="1958975" cy="1713864"/>
            </a:xfrm>
            <a:custGeom>
              <a:avLst/>
              <a:gdLst/>
              <a:ahLst/>
              <a:cxnLst/>
              <a:rect l="l" t="t" r="r" b="b"/>
              <a:pathLst>
                <a:path w="1958975" h="1713864">
                  <a:moveTo>
                    <a:pt x="1084698" y="353"/>
                  </a:moveTo>
                  <a:lnTo>
                    <a:pt x="1151612" y="5242"/>
                  </a:lnTo>
                  <a:lnTo>
                    <a:pt x="1214238" y="32611"/>
                  </a:lnTo>
                  <a:lnTo>
                    <a:pt x="1245607" y="58392"/>
                  </a:lnTo>
                  <a:lnTo>
                    <a:pt x="1900800" y="713458"/>
                  </a:lnTo>
                  <a:lnTo>
                    <a:pt x="1930105" y="750546"/>
                  </a:lnTo>
                  <a:lnTo>
                    <a:pt x="1949432" y="792024"/>
                  </a:lnTo>
                  <a:lnTo>
                    <a:pt x="1958776" y="836076"/>
                  </a:lnTo>
                  <a:lnTo>
                    <a:pt x="1958129" y="880891"/>
                  </a:lnTo>
                  <a:lnTo>
                    <a:pt x="1947485" y="924654"/>
                  </a:lnTo>
                  <a:lnTo>
                    <a:pt x="1926835" y="965553"/>
                  </a:lnTo>
                  <a:lnTo>
                    <a:pt x="1925946" y="966569"/>
                  </a:lnTo>
                  <a:lnTo>
                    <a:pt x="1923533" y="971268"/>
                  </a:lnTo>
                  <a:lnTo>
                    <a:pt x="1897879" y="1002637"/>
                  </a:lnTo>
                  <a:lnTo>
                    <a:pt x="1244083" y="1656433"/>
                  </a:lnTo>
                  <a:lnTo>
                    <a:pt x="1207861" y="1685164"/>
                  </a:lnTo>
                  <a:lnTo>
                    <a:pt x="1167384" y="1704302"/>
                  </a:lnTo>
                  <a:lnTo>
                    <a:pt x="1124350" y="1713849"/>
                  </a:lnTo>
                  <a:lnTo>
                    <a:pt x="1080459" y="1713809"/>
                  </a:lnTo>
                  <a:lnTo>
                    <a:pt x="1037409" y="1704182"/>
                  </a:lnTo>
                  <a:lnTo>
                    <a:pt x="996901" y="1684971"/>
                  </a:lnTo>
                  <a:lnTo>
                    <a:pt x="960632" y="1656179"/>
                  </a:lnTo>
                  <a:lnTo>
                    <a:pt x="934913" y="1624673"/>
                  </a:lnTo>
                  <a:lnTo>
                    <a:pt x="916527" y="1589774"/>
                  </a:lnTo>
                  <a:lnTo>
                    <a:pt x="905477" y="1552612"/>
                  </a:lnTo>
                  <a:lnTo>
                    <a:pt x="901768" y="1514320"/>
                  </a:lnTo>
                  <a:lnTo>
                    <a:pt x="903038" y="1500858"/>
                  </a:lnTo>
                  <a:lnTo>
                    <a:pt x="902911" y="1499715"/>
                  </a:lnTo>
                  <a:lnTo>
                    <a:pt x="902758" y="1347950"/>
                  </a:lnTo>
                  <a:lnTo>
                    <a:pt x="224985" y="1347315"/>
                  </a:lnTo>
                  <a:lnTo>
                    <a:pt x="177694" y="1348279"/>
                  </a:lnTo>
                  <a:lnTo>
                    <a:pt x="131857" y="1343124"/>
                  </a:lnTo>
                  <a:lnTo>
                    <a:pt x="86594" y="1329205"/>
                  </a:lnTo>
                  <a:lnTo>
                    <a:pt x="41025" y="1303881"/>
                  </a:lnTo>
                  <a:lnTo>
                    <a:pt x="12881" y="1273290"/>
                  </a:lnTo>
                  <a:lnTo>
                    <a:pt x="0" y="1234689"/>
                  </a:lnTo>
                  <a:lnTo>
                    <a:pt x="1170" y="1192626"/>
                  </a:lnTo>
                  <a:lnTo>
                    <a:pt x="15181" y="1151647"/>
                  </a:lnTo>
                  <a:lnTo>
                    <a:pt x="40822" y="1116302"/>
                  </a:lnTo>
                  <a:lnTo>
                    <a:pt x="306404" y="850745"/>
                  </a:lnTo>
                  <a:lnTo>
                    <a:pt x="40250" y="584553"/>
                  </a:lnTo>
                  <a:lnTo>
                    <a:pt x="15350" y="550109"/>
                  </a:lnTo>
                  <a:lnTo>
                    <a:pt x="2878" y="511027"/>
                  </a:lnTo>
                  <a:lnTo>
                    <a:pt x="2836" y="470408"/>
                  </a:lnTo>
                  <a:lnTo>
                    <a:pt x="15229" y="431356"/>
                  </a:lnTo>
                  <a:lnTo>
                    <a:pt x="40060" y="396974"/>
                  </a:lnTo>
                  <a:lnTo>
                    <a:pt x="84188" y="362176"/>
                  </a:lnTo>
                  <a:lnTo>
                    <a:pt x="132805" y="355861"/>
                  </a:lnTo>
                  <a:lnTo>
                    <a:pt x="223918" y="351000"/>
                  </a:lnTo>
                  <a:lnTo>
                    <a:pt x="901691" y="351762"/>
                  </a:lnTo>
                  <a:lnTo>
                    <a:pt x="901539" y="209268"/>
                  </a:lnTo>
                  <a:lnTo>
                    <a:pt x="905565" y="168755"/>
                  </a:lnTo>
                  <a:lnTo>
                    <a:pt x="906987" y="164183"/>
                  </a:lnTo>
                  <a:lnTo>
                    <a:pt x="907254" y="161389"/>
                  </a:lnTo>
                  <a:lnTo>
                    <a:pt x="926464" y="106509"/>
                  </a:lnTo>
                  <a:lnTo>
                    <a:pt x="962182" y="58011"/>
                  </a:lnTo>
                  <a:lnTo>
                    <a:pt x="1019482" y="17942"/>
                  </a:lnTo>
                  <a:lnTo>
                    <a:pt x="1051480" y="6326"/>
                  </a:lnTo>
                  <a:lnTo>
                    <a:pt x="1084698" y="353"/>
                  </a:lnTo>
                  <a:close/>
                </a:path>
              </a:pathLst>
            </a:custGeom>
            <a:ln w="25400">
              <a:solidFill>
                <a:srgbClr val="FFFFFF"/>
              </a:solidFill>
            </a:ln>
          </p:spPr>
          <p:txBody>
            <a:bodyPr wrap="square" lIns="0" tIns="0" rIns="0" bIns="0" rtlCol="0"/>
            <a:lstStyle/>
            <a:p>
              <a:endParaRPr/>
            </a:p>
          </p:txBody>
        </p:sp>
      </p:grpSp>
      <p:sp>
        <p:nvSpPr>
          <p:cNvPr id="13" name="object 13"/>
          <p:cNvSpPr txBox="1"/>
          <p:nvPr/>
        </p:nvSpPr>
        <p:spPr>
          <a:xfrm>
            <a:off x="756005" y="959307"/>
            <a:ext cx="591185" cy="1245870"/>
          </a:xfrm>
          <a:prstGeom prst="rect">
            <a:avLst/>
          </a:prstGeom>
        </p:spPr>
        <p:txBody>
          <a:bodyPr vert="horz" wrap="square" lIns="0" tIns="13335" rIns="0" bIns="0" rtlCol="0">
            <a:spAutoFit/>
          </a:bodyPr>
          <a:lstStyle/>
          <a:p>
            <a:pPr marL="12700">
              <a:lnSpc>
                <a:spcPct val="100000"/>
              </a:lnSpc>
              <a:spcBef>
                <a:spcPts val="105"/>
              </a:spcBef>
            </a:pPr>
            <a:r>
              <a:rPr sz="8000" b="1" dirty="0">
                <a:solidFill>
                  <a:srgbClr val="FFFFFF"/>
                </a:solidFill>
                <a:latin typeface="Arial"/>
                <a:cs typeface="Arial"/>
              </a:rPr>
              <a:t>7</a:t>
            </a:r>
            <a:endParaRPr sz="8000">
              <a:latin typeface="Arial"/>
              <a:cs typeface="Arial"/>
            </a:endParaRPr>
          </a:p>
        </p:txBody>
      </p:sp>
      <p:sp>
        <p:nvSpPr>
          <p:cNvPr id="14" name="object 14"/>
          <p:cNvSpPr txBox="1"/>
          <p:nvPr/>
        </p:nvSpPr>
        <p:spPr>
          <a:xfrm>
            <a:off x="2162682" y="2171827"/>
            <a:ext cx="2094230" cy="574040"/>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rgbClr val="404040"/>
                </a:solidFill>
                <a:latin typeface="Arial"/>
                <a:cs typeface="Arial"/>
              </a:rPr>
              <a:t>Predict unseen data  by </a:t>
            </a:r>
            <a:r>
              <a:rPr sz="1800" dirty="0">
                <a:solidFill>
                  <a:srgbClr val="404040"/>
                </a:solidFill>
                <a:latin typeface="Arial"/>
                <a:cs typeface="Arial"/>
              </a:rPr>
              <a:t>the </a:t>
            </a:r>
            <a:r>
              <a:rPr sz="1800" spc="-5" dirty="0">
                <a:solidFill>
                  <a:srgbClr val="404040"/>
                </a:solidFill>
                <a:latin typeface="Arial"/>
                <a:cs typeface="Arial"/>
              </a:rPr>
              <a:t>trained</a:t>
            </a:r>
            <a:r>
              <a:rPr sz="1800" spc="-65" dirty="0">
                <a:solidFill>
                  <a:srgbClr val="404040"/>
                </a:solidFill>
                <a:latin typeface="Arial"/>
                <a:cs typeface="Arial"/>
              </a:rPr>
              <a:t> </a:t>
            </a:r>
            <a:r>
              <a:rPr sz="1800" spc="-5" dirty="0">
                <a:solidFill>
                  <a:srgbClr val="404040"/>
                </a:solidFill>
                <a:latin typeface="Arial"/>
                <a:cs typeface="Arial"/>
              </a:rPr>
              <a:t>model</a:t>
            </a:r>
            <a:endParaRPr sz="1800">
              <a:latin typeface="Arial"/>
              <a:cs typeface="Arial"/>
            </a:endParaRPr>
          </a:p>
        </p:txBody>
      </p:sp>
      <p:sp>
        <p:nvSpPr>
          <p:cNvPr id="15" name="object 15"/>
          <p:cNvSpPr/>
          <p:nvPr/>
        </p:nvSpPr>
        <p:spPr>
          <a:xfrm>
            <a:off x="4002023" y="2221992"/>
            <a:ext cx="5109972" cy="430225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95501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893301"/>
            <a:ext cx="12192000" cy="792605"/>
          </a:xfrm>
        </p:spPr>
        <p:txBody>
          <a:bodyPr/>
          <a:lstStyle/>
          <a:p>
            <a:r>
              <a:rPr lang="en-US" sz="4400" dirty="0" smtClean="0"/>
              <a:t>Practice Coverage Prediction </a:t>
            </a:r>
          </a:p>
          <a:p>
            <a:r>
              <a:rPr lang="en-US" sz="4400" dirty="0" smtClean="0"/>
              <a:t>With Google </a:t>
            </a:r>
            <a:r>
              <a:rPr lang="en-US" sz="4400" dirty="0" err="1" smtClean="0"/>
              <a:t>Colab</a:t>
            </a:r>
            <a:endParaRPr lang="en-US" sz="4400" dirty="0"/>
          </a:p>
        </p:txBody>
      </p:sp>
    </p:spTree>
    <p:extLst>
      <p:ext uri="{BB962C8B-B14F-4D97-AF65-F5344CB8AC3E}">
        <p14:creationId xmlns:p14="http://schemas.microsoft.com/office/powerpoint/2010/main" val="24475319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F691C40-340A-44BC-A6B3-C3A20A9ED913}"/>
              </a:ext>
            </a:extLst>
          </p:cNvPr>
          <p:cNvSpPr txBox="1"/>
          <p:nvPr/>
        </p:nvSpPr>
        <p:spPr>
          <a:xfrm>
            <a:off x="4018546" y="2649825"/>
            <a:ext cx="4331369" cy="995209"/>
          </a:xfrm>
          <a:prstGeom prst="rect">
            <a:avLst/>
          </a:prstGeom>
          <a:noFill/>
        </p:spPr>
        <p:txBody>
          <a:bodyPr wrap="square" rtlCol="0" anchor="ctr">
            <a:spAutoFit/>
          </a:bodyPr>
          <a:lstStyle/>
          <a:p>
            <a:pPr algn="ctr"/>
            <a:r>
              <a:rPr lang="en-US" altLang="ko-KR" sz="5867" dirty="0">
                <a:solidFill>
                  <a:schemeClr val="accent1">
                    <a:lumMod val="75000"/>
                  </a:schemeClr>
                </a:solidFill>
                <a:cs typeface="Arial" pitchFamily="34" charset="0"/>
              </a:rPr>
              <a:t>Thank You</a:t>
            </a:r>
            <a:endParaRPr lang="ko-KR" altLang="en-US" sz="5867" dirty="0">
              <a:solidFill>
                <a:schemeClr val="accent1">
                  <a:lumMod val="75000"/>
                </a:schemeClr>
              </a:solidFill>
              <a:cs typeface="Arial" pitchFamily="34" charset="0"/>
            </a:endParaRPr>
          </a:p>
        </p:txBody>
      </p:sp>
    </p:spTree>
    <p:extLst>
      <p:ext uri="{BB962C8B-B14F-4D97-AF65-F5344CB8AC3E}">
        <p14:creationId xmlns:p14="http://schemas.microsoft.com/office/powerpoint/2010/main" val="3670308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074203" y="1012656"/>
            <a:ext cx="8043595" cy="4997416"/>
          </a:xfrm>
          <a:prstGeom prst="rect">
            <a:avLst/>
          </a:prstGeom>
        </p:spPr>
      </p:pic>
      <p:sp>
        <p:nvSpPr>
          <p:cNvPr id="3" name="Text Placeholder 2"/>
          <p:cNvSpPr>
            <a:spLocks noGrp="1"/>
          </p:cNvSpPr>
          <p:nvPr>
            <p:ph type="body" sz="quarter" idx="10"/>
          </p:nvPr>
        </p:nvSpPr>
        <p:spPr/>
        <p:txBody>
          <a:bodyPr/>
          <a:lstStyle/>
          <a:p>
            <a:r>
              <a:rPr lang="en-US" sz="4400" dirty="0"/>
              <a:t>Smart traffic prediction and path optimization</a:t>
            </a:r>
          </a:p>
        </p:txBody>
      </p:sp>
      <p:sp>
        <p:nvSpPr>
          <p:cNvPr id="4" name="TextBox 3"/>
          <p:cNvSpPr txBox="1"/>
          <p:nvPr/>
        </p:nvSpPr>
        <p:spPr>
          <a:xfrm>
            <a:off x="294653" y="6010072"/>
            <a:ext cx="9377439" cy="276999"/>
          </a:xfrm>
          <a:prstGeom prst="rect">
            <a:avLst/>
          </a:prstGeom>
          <a:noFill/>
        </p:spPr>
        <p:txBody>
          <a:bodyPr wrap="none" rtlCol="0">
            <a:spAutoFit/>
          </a:bodyPr>
          <a:lstStyle/>
          <a:p>
            <a:r>
              <a:rPr lang="en-US" sz="1200" dirty="0"/>
              <a:t>Source : https://res-www.zte.com.cn/mediares/zte/Global/Solutions/AI_Enables_Network_IntelligenceZTE_AI_WhitepaperEN.pdf?la=en</a:t>
            </a:r>
            <a:endParaRPr lang="en-US" sz="1200" u="sng" dirty="0"/>
          </a:p>
        </p:txBody>
      </p:sp>
    </p:spTree>
    <p:extLst>
      <p:ext uri="{BB962C8B-B14F-4D97-AF65-F5344CB8AC3E}">
        <p14:creationId xmlns:p14="http://schemas.microsoft.com/office/powerpoint/2010/main" val="15926458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4400" dirty="0" smtClean="0"/>
              <a:t>Machine Learning in 5G</a:t>
            </a:r>
            <a:endParaRPr lang="en-US" sz="4400" dirty="0"/>
          </a:p>
        </p:txBody>
      </p:sp>
      <p:sp>
        <p:nvSpPr>
          <p:cNvPr id="4" name="TextBox 3"/>
          <p:cNvSpPr txBox="1"/>
          <p:nvPr/>
        </p:nvSpPr>
        <p:spPr>
          <a:xfrm>
            <a:off x="294653" y="6010072"/>
            <a:ext cx="5882444" cy="276999"/>
          </a:xfrm>
          <a:prstGeom prst="rect">
            <a:avLst/>
          </a:prstGeom>
          <a:noFill/>
        </p:spPr>
        <p:txBody>
          <a:bodyPr wrap="none" rtlCol="0">
            <a:spAutoFit/>
          </a:bodyPr>
          <a:lstStyle/>
          <a:p>
            <a:r>
              <a:rPr lang="en-US" sz="1200" dirty="0"/>
              <a:t>Source : https://www.itu.int/dms_pub/itu-t/opb/proc/T-PROC-KALEI-2018-PDF-E.pdf</a:t>
            </a:r>
            <a:endParaRPr lang="en-US" sz="1200" u="sng" dirty="0"/>
          </a:p>
        </p:txBody>
      </p:sp>
      <p:pic>
        <p:nvPicPr>
          <p:cNvPr id="2" name="Picture 1"/>
          <p:cNvPicPr>
            <a:picLocks noChangeAspect="1"/>
          </p:cNvPicPr>
          <p:nvPr/>
        </p:nvPicPr>
        <p:blipFill>
          <a:blip r:embed="rId2"/>
          <a:stretch>
            <a:fillRect/>
          </a:stretch>
        </p:blipFill>
        <p:spPr>
          <a:xfrm>
            <a:off x="533400" y="1414462"/>
            <a:ext cx="11125200" cy="4029075"/>
          </a:xfrm>
          <a:prstGeom prst="rect">
            <a:avLst/>
          </a:prstGeom>
        </p:spPr>
      </p:pic>
    </p:spTree>
    <p:extLst>
      <p:ext uri="{BB962C8B-B14F-4D97-AF65-F5344CB8AC3E}">
        <p14:creationId xmlns:p14="http://schemas.microsoft.com/office/powerpoint/2010/main" val="35357956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xmlns="" id="{AFC2F1AF-DA7C-44EB-8C9A-77DAB73A32DC}"/>
              </a:ext>
            </a:extLst>
          </p:cNvPr>
          <p:cNvSpPr txBox="1"/>
          <p:nvPr/>
        </p:nvSpPr>
        <p:spPr>
          <a:xfrm>
            <a:off x="877033" y="2051669"/>
            <a:ext cx="8994531" cy="830997"/>
          </a:xfrm>
          <a:prstGeom prst="rect">
            <a:avLst/>
          </a:prstGeom>
          <a:noFill/>
        </p:spPr>
        <p:txBody>
          <a:bodyPr wrap="square" rtlCol="0">
            <a:spAutoFit/>
          </a:bodyPr>
          <a:lstStyle/>
          <a:p>
            <a:r>
              <a:rPr lang="en-US" altLang="ko-KR" sz="1200" b="1" dirty="0">
                <a:solidFill>
                  <a:prstClr val="black">
                    <a:lumMod val="75000"/>
                    <a:lumOff val="25000"/>
                  </a:prstClr>
                </a:solidFill>
                <a:cs typeface="Arial" pitchFamily="34" charset="0"/>
              </a:rPr>
              <a:t>Machine Learning</a:t>
            </a:r>
            <a:r>
              <a:rPr lang="en-US" altLang="ko-KR" sz="1200" dirty="0">
                <a:solidFill>
                  <a:prstClr val="black">
                    <a:lumMod val="75000"/>
                    <a:lumOff val="25000"/>
                  </a:prstClr>
                </a:solidFill>
                <a:cs typeface="Arial" pitchFamily="34" charset="0"/>
              </a:rPr>
              <a:t> </a:t>
            </a:r>
            <a:r>
              <a:rPr lang="en-US" altLang="ko-KR" sz="1200" dirty="0" smtClean="0">
                <a:solidFill>
                  <a:prstClr val="black">
                    <a:lumMod val="75000"/>
                    <a:lumOff val="25000"/>
                  </a:prstClr>
                </a:solidFill>
                <a:cs typeface="Arial" pitchFamily="34" charset="0"/>
              </a:rPr>
              <a:t>is the field of study that gives computers that capability to learn without being explicitly programmed. ML is one of the most exciting technologies that one would have ever come across. As it evident from the name, it gives the computer that which makes it more similar to human: The ability to learn. Machine learning is actively being used today, perhaps in many more places than would except.</a:t>
            </a:r>
            <a:endParaRPr lang="ko-KR" altLang="en-US" sz="1200" dirty="0">
              <a:solidFill>
                <a:prstClr val="black">
                  <a:lumMod val="75000"/>
                  <a:lumOff val="25000"/>
                </a:prstClr>
              </a:solidFill>
              <a:cs typeface="Arial" pitchFamily="34" charset="0"/>
            </a:endParaRPr>
          </a:p>
        </p:txBody>
      </p:sp>
      <p:sp>
        <p:nvSpPr>
          <p:cNvPr id="68" name="TextBox 67">
            <a:extLst>
              <a:ext uri="{FF2B5EF4-FFF2-40B4-BE49-F238E27FC236}">
                <a16:creationId xmlns:a16="http://schemas.microsoft.com/office/drawing/2014/main" xmlns="" id="{02AE7501-2142-4DE9-A37F-0A5E57101708}"/>
              </a:ext>
            </a:extLst>
          </p:cNvPr>
          <p:cNvSpPr txBox="1"/>
          <p:nvPr/>
        </p:nvSpPr>
        <p:spPr>
          <a:xfrm>
            <a:off x="877032" y="604536"/>
            <a:ext cx="4070957" cy="1446550"/>
          </a:xfrm>
          <a:prstGeom prst="rect">
            <a:avLst/>
          </a:prstGeom>
          <a:noFill/>
        </p:spPr>
        <p:txBody>
          <a:bodyPr wrap="square" rtlCol="0" anchor="ctr">
            <a:spAutoFit/>
          </a:bodyPr>
          <a:lstStyle/>
          <a:p>
            <a:r>
              <a:rPr lang="en-US" altLang="ko-KR" sz="4400" b="1" dirty="0" smtClean="0">
                <a:solidFill>
                  <a:srgbClr val="87ADDB"/>
                </a:solidFill>
                <a:cs typeface="Arial" pitchFamily="34" charset="0"/>
              </a:rPr>
              <a:t>Machine</a:t>
            </a:r>
            <a:endParaRPr lang="en-US" altLang="ko-KR" sz="4400" b="1" dirty="0">
              <a:solidFill>
                <a:srgbClr val="87ADDB"/>
              </a:solidFill>
              <a:cs typeface="Arial" pitchFamily="34" charset="0"/>
            </a:endParaRPr>
          </a:p>
          <a:p>
            <a:r>
              <a:rPr lang="en-US" altLang="ko-KR" sz="4400" b="1" dirty="0" smtClean="0">
                <a:solidFill>
                  <a:srgbClr val="87ADDB"/>
                </a:solidFill>
                <a:cs typeface="Arial" pitchFamily="34" charset="0"/>
              </a:rPr>
              <a:t>Learning</a:t>
            </a:r>
            <a:endParaRPr lang="en-US" altLang="ko-KR" sz="4400" b="1" dirty="0">
              <a:solidFill>
                <a:srgbClr val="87ADDB"/>
              </a:solidFill>
              <a:cs typeface="Arial" pitchFamily="34" charset="0"/>
            </a:endParaRPr>
          </a:p>
        </p:txBody>
      </p:sp>
      <p:grpSp>
        <p:nvGrpSpPr>
          <p:cNvPr id="9" name="Group 8"/>
          <p:cNvGrpSpPr/>
          <p:nvPr/>
        </p:nvGrpSpPr>
        <p:grpSpPr>
          <a:xfrm>
            <a:off x="346599" y="3424584"/>
            <a:ext cx="5228261" cy="1965348"/>
            <a:chOff x="629934" y="3437463"/>
            <a:chExt cx="5228261" cy="1965348"/>
          </a:xfrm>
        </p:grpSpPr>
        <p:sp>
          <p:nvSpPr>
            <p:cNvPr id="2" name="TextBox 1"/>
            <p:cNvSpPr txBox="1"/>
            <p:nvPr/>
          </p:nvSpPr>
          <p:spPr>
            <a:xfrm>
              <a:off x="1842947" y="3437463"/>
              <a:ext cx="2916248" cy="369332"/>
            </a:xfrm>
            <a:prstGeom prst="rect">
              <a:avLst/>
            </a:prstGeom>
            <a:noFill/>
          </p:spPr>
          <p:txBody>
            <a:bodyPr wrap="none" rtlCol="0">
              <a:spAutoFit/>
            </a:bodyPr>
            <a:lstStyle/>
            <a:p>
              <a:r>
                <a:rPr lang="en-US" b="1" dirty="0" smtClean="0"/>
                <a:t>Traditional Programming</a:t>
              </a:r>
              <a:endParaRPr lang="en-US" b="1" dirty="0"/>
            </a:p>
          </p:txBody>
        </p:sp>
        <p:sp>
          <p:nvSpPr>
            <p:cNvPr id="3" name="Rounded Rectangle 2"/>
            <p:cNvSpPr/>
            <p:nvPr/>
          </p:nvSpPr>
          <p:spPr>
            <a:xfrm>
              <a:off x="2335156" y="4179318"/>
              <a:ext cx="1931831" cy="12234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Computer</a:t>
              </a:r>
              <a:endParaRPr lang="en-US" dirty="0"/>
            </a:p>
          </p:txBody>
        </p:sp>
        <p:cxnSp>
          <p:nvCxnSpPr>
            <p:cNvPr id="5" name="Straight Arrow Connector 4"/>
            <p:cNvCxnSpPr/>
            <p:nvPr/>
          </p:nvCxnSpPr>
          <p:spPr>
            <a:xfrm>
              <a:off x="1455313" y="4456090"/>
              <a:ext cx="75985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455313" y="5097887"/>
              <a:ext cx="75985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376670" y="4735255"/>
              <a:ext cx="75985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48232" y="4276279"/>
              <a:ext cx="562975" cy="307777"/>
            </a:xfrm>
            <a:prstGeom prst="rect">
              <a:avLst/>
            </a:prstGeom>
            <a:noFill/>
          </p:spPr>
          <p:txBody>
            <a:bodyPr wrap="none" rtlCol="0">
              <a:spAutoFit/>
            </a:bodyPr>
            <a:lstStyle/>
            <a:p>
              <a:r>
                <a:rPr lang="en-US" sz="1400" dirty="0" smtClean="0"/>
                <a:t>Data</a:t>
              </a:r>
              <a:endParaRPr lang="en-US" sz="1400" dirty="0"/>
            </a:p>
          </p:txBody>
        </p:sp>
        <p:sp>
          <p:nvSpPr>
            <p:cNvPr id="19" name="TextBox 18"/>
            <p:cNvSpPr txBox="1"/>
            <p:nvPr/>
          </p:nvSpPr>
          <p:spPr>
            <a:xfrm>
              <a:off x="629934" y="4943998"/>
              <a:ext cx="870751" cy="307777"/>
            </a:xfrm>
            <a:prstGeom prst="rect">
              <a:avLst/>
            </a:prstGeom>
            <a:noFill/>
          </p:spPr>
          <p:txBody>
            <a:bodyPr wrap="none" rtlCol="0">
              <a:spAutoFit/>
            </a:bodyPr>
            <a:lstStyle/>
            <a:p>
              <a:r>
                <a:rPr lang="en-US" sz="1400" dirty="0" smtClean="0"/>
                <a:t>Program</a:t>
              </a:r>
              <a:endParaRPr lang="en-US" sz="1400" dirty="0"/>
            </a:p>
          </p:txBody>
        </p:sp>
        <p:sp>
          <p:nvSpPr>
            <p:cNvPr id="20" name="TextBox 19"/>
            <p:cNvSpPr txBox="1"/>
            <p:nvPr/>
          </p:nvSpPr>
          <p:spPr>
            <a:xfrm>
              <a:off x="5136523" y="4609937"/>
              <a:ext cx="721672" cy="307777"/>
            </a:xfrm>
            <a:prstGeom prst="rect">
              <a:avLst/>
            </a:prstGeom>
            <a:noFill/>
          </p:spPr>
          <p:txBody>
            <a:bodyPr wrap="none" rtlCol="0">
              <a:spAutoFit/>
            </a:bodyPr>
            <a:lstStyle/>
            <a:p>
              <a:r>
                <a:rPr lang="en-US" sz="1400" dirty="0" smtClean="0"/>
                <a:t>Output</a:t>
              </a:r>
              <a:endParaRPr lang="en-US" sz="1400" dirty="0"/>
            </a:p>
          </p:txBody>
        </p:sp>
      </p:grpSp>
      <p:cxnSp>
        <p:nvCxnSpPr>
          <p:cNvPr id="8" name="Straight Connector 7"/>
          <p:cNvCxnSpPr/>
          <p:nvPr/>
        </p:nvCxnSpPr>
        <p:spPr>
          <a:xfrm>
            <a:off x="6040192" y="3793916"/>
            <a:ext cx="0" cy="215612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6494314" y="3424584"/>
            <a:ext cx="5217739" cy="1965348"/>
            <a:chOff x="789535" y="3437463"/>
            <a:chExt cx="5217739" cy="1965348"/>
          </a:xfrm>
        </p:grpSpPr>
        <p:sp>
          <p:nvSpPr>
            <p:cNvPr id="25" name="TextBox 24"/>
            <p:cNvSpPr txBox="1"/>
            <p:nvPr/>
          </p:nvSpPr>
          <p:spPr>
            <a:xfrm>
              <a:off x="1842947" y="3437463"/>
              <a:ext cx="2146742" cy="369332"/>
            </a:xfrm>
            <a:prstGeom prst="rect">
              <a:avLst/>
            </a:prstGeom>
            <a:noFill/>
          </p:spPr>
          <p:txBody>
            <a:bodyPr wrap="none" rtlCol="0">
              <a:spAutoFit/>
            </a:bodyPr>
            <a:lstStyle/>
            <a:p>
              <a:r>
                <a:rPr lang="en-US" b="1" dirty="0" smtClean="0"/>
                <a:t>Machine Learning</a:t>
              </a:r>
              <a:endParaRPr lang="en-US" b="1" dirty="0"/>
            </a:p>
          </p:txBody>
        </p:sp>
        <p:sp>
          <p:nvSpPr>
            <p:cNvPr id="26" name="Rounded Rectangle 25"/>
            <p:cNvSpPr/>
            <p:nvPr/>
          </p:nvSpPr>
          <p:spPr>
            <a:xfrm>
              <a:off x="2335156" y="4179318"/>
              <a:ext cx="1931831" cy="12234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Computer</a:t>
              </a:r>
              <a:endParaRPr lang="en-US" dirty="0"/>
            </a:p>
          </p:txBody>
        </p:sp>
        <p:cxnSp>
          <p:nvCxnSpPr>
            <p:cNvPr id="27" name="Straight Arrow Connector 26"/>
            <p:cNvCxnSpPr/>
            <p:nvPr/>
          </p:nvCxnSpPr>
          <p:spPr>
            <a:xfrm>
              <a:off x="1455313" y="4456090"/>
              <a:ext cx="75985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455313" y="5097887"/>
              <a:ext cx="75985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376670" y="4735255"/>
              <a:ext cx="75985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48232" y="4276279"/>
              <a:ext cx="562975" cy="307777"/>
            </a:xfrm>
            <a:prstGeom prst="rect">
              <a:avLst/>
            </a:prstGeom>
            <a:noFill/>
          </p:spPr>
          <p:txBody>
            <a:bodyPr wrap="none" rtlCol="0">
              <a:spAutoFit/>
            </a:bodyPr>
            <a:lstStyle/>
            <a:p>
              <a:r>
                <a:rPr lang="en-US" sz="1400" dirty="0" smtClean="0"/>
                <a:t>Data</a:t>
              </a:r>
              <a:endParaRPr lang="en-US" sz="1400" dirty="0"/>
            </a:p>
          </p:txBody>
        </p:sp>
        <p:sp>
          <p:nvSpPr>
            <p:cNvPr id="32" name="TextBox 31"/>
            <p:cNvSpPr txBox="1"/>
            <p:nvPr/>
          </p:nvSpPr>
          <p:spPr>
            <a:xfrm>
              <a:off x="789535" y="4943998"/>
              <a:ext cx="721672" cy="307777"/>
            </a:xfrm>
            <a:prstGeom prst="rect">
              <a:avLst/>
            </a:prstGeom>
            <a:noFill/>
          </p:spPr>
          <p:txBody>
            <a:bodyPr wrap="none" rtlCol="0">
              <a:spAutoFit/>
            </a:bodyPr>
            <a:lstStyle/>
            <a:p>
              <a:r>
                <a:rPr lang="en-US" sz="1400" dirty="0" smtClean="0"/>
                <a:t>Output</a:t>
              </a:r>
              <a:endParaRPr lang="en-US" sz="1400" dirty="0"/>
            </a:p>
          </p:txBody>
        </p:sp>
        <p:sp>
          <p:nvSpPr>
            <p:cNvPr id="33" name="TextBox 32"/>
            <p:cNvSpPr txBox="1"/>
            <p:nvPr/>
          </p:nvSpPr>
          <p:spPr>
            <a:xfrm>
              <a:off x="5136523" y="4609937"/>
              <a:ext cx="870751" cy="307777"/>
            </a:xfrm>
            <a:prstGeom prst="rect">
              <a:avLst/>
            </a:prstGeom>
            <a:noFill/>
          </p:spPr>
          <p:txBody>
            <a:bodyPr wrap="none" rtlCol="0">
              <a:spAutoFit/>
            </a:bodyPr>
            <a:lstStyle/>
            <a:p>
              <a:r>
                <a:rPr lang="en-US" sz="1400" dirty="0" smtClean="0"/>
                <a:t>Program</a:t>
              </a:r>
              <a:endParaRPr lang="en-US" sz="1400" dirty="0"/>
            </a:p>
          </p:txBody>
        </p:sp>
      </p:grpSp>
    </p:spTree>
    <p:extLst>
      <p:ext uri="{BB962C8B-B14F-4D97-AF65-F5344CB8AC3E}">
        <p14:creationId xmlns:p14="http://schemas.microsoft.com/office/powerpoint/2010/main" val="1055892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305319" y="708339"/>
            <a:ext cx="9141309" cy="5286206"/>
            <a:chOff x="2322385" y="1581911"/>
            <a:chExt cx="7849234" cy="4502785"/>
          </a:xfrm>
        </p:grpSpPr>
        <p:grpSp>
          <p:nvGrpSpPr>
            <p:cNvPr id="3" name="object 2"/>
            <p:cNvGrpSpPr/>
            <p:nvPr/>
          </p:nvGrpSpPr>
          <p:grpSpPr>
            <a:xfrm>
              <a:off x="2322385" y="1581911"/>
              <a:ext cx="7849234" cy="3164205"/>
              <a:chOff x="2322385" y="1581911"/>
              <a:chExt cx="7849234" cy="3164205"/>
            </a:xfrm>
          </p:grpSpPr>
          <p:sp>
            <p:nvSpPr>
              <p:cNvPr id="4" name="object 3"/>
              <p:cNvSpPr/>
              <p:nvPr/>
            </p:nvSpPr>
            <p:spPr>
              <a:xfrm>
                <a:off x="2612136" y="1581911"/>
                <a:ext cx="7559337" cy="3135950"/>
              </a:xfrm>
              <a:prstGeom prst="rect">
                <a:avLst/>
              </a:prstGeom>
              <a:blipFill>
                <a:blip r:embed="rId2" cstate="print"/>
                <a:stretch>
                  <a:fillRect/>
                </a:stretch>
              </a:blipFill>
            </p:spPr>
            <p:txBody>
              <a:bodyPr wrap="square" lIns="0" tIns="0" rIns="0" bIns="0" rtlCol="0"/>
              <a:lstStyle/>
              <a:p>
                <a:endParaRPr/>
              </a:p>
            </p:txBody>
          </p:sp>
          <p:sp>
            <p:nvSpPr>
              <p:cNvPr id="5" name="object 4"/>
              <p:cNvSpPr/>
              <p:nvPr/>
            </p:nvSpPr>
            <p:spPr>
              <a:xfrm>
                <a:off x="2327148" y="3549395"/>
                <a:ext cx="1193800" cy="1191895"/>
              </a:xfrm>
              <a:custGeom>
                <a:avLst/>
                <a:gdLst/>
                <a:ahLst/>
                <a:cxnLst/>
                <a:rect l="l" t="t" r="r" b="b"/>
                <a:pathLst>
                  <a:path w="1193800" h="1191895">
                    <a:moveTo>
                      <a:pt x="596645" y="0"/>
                    </a:moveTo>
                    <a:lnTo>
                      <a:pt x="547705" y="1975"/>
                    </a:lnTo>
                    <a:lnTo>
                      <a:pt x="499855" y="7800"/>
                    </a:lnTo>
                    <a:lnTo>
                      <a:pt x="453249" y="17320"/>
                    </a:lnTo>
                    <a:lnTo>
                      <a:pt x="408041" y="30382"/>
                    </a:lnTo>
                    <a:lnTo>
                      <a:pt x="364384" y="46833"/>
                    </a:lnTo>
                    <a:lnTo>
                      <a:pt x="322432" y="66519"/>
                    </a:lnTo>
                    <a:lnTo>
                      <a:pt x="282337" y="89286"/>
                    </a:lnTo>
                    <a:lnTo>
                      <a:pt x="244254" y="114982"/>
                    </a:lnTo>
                    <a:lnTo>
                      <a:pt x="208336" y="143453"/>
                    </a:lnTo>
                    <a:lnTo>
                      <a:pt x="174736" y="174545"/>
                    </a:lnTo>
                    <a:lnTo>
                      <a:pt x="143607" y="208105"/>
                    </a:lnTo>
                    <a:lnTo>
                      <a:pt x="115104" y="243980"/>
                    </a:lnTo>
                    <a:lnTo>
                      <a:pt x="89380" y="282015"/>
                    </a:lnTo>
                    <a:lnTo>
                      <a:pt x="66587" y="322058"/>
                    </a:lnTo>
                    <a:lnTo>
                      <a:pt x="46880" y="363956"/>
                    </a:lnTo>
                    <a:lnTo>
                      <a:pt x="30412" y="407554"/>
                    </a:lnTo>
                    <a:lnTo>
                      <a:pt x="17337" y="452699"/>
                    </a:lnTo>
                    <a:lnTo>
                      <a:pt x="7807" y="499238"/>
                    </a:lnTo>
                    <a:lnTo>
                      <a:pt x="1977" y="547017"/>
                    </a:lnTo>
                    <a:lnTo>
                      <a:pt x="0" y="595883"/>
                    </a:lnTo>
                    <a:lnTo>
                      <a:pt x="1977" y="644750"/>
                    </a:lnTo>
                    <a:lnTo>
                      <a:pt x="7807" y="692529"/>
                    </a:lnTo>
                    <a:lnTo>
                      <a:pt x="17337" y="739068"/>
                    </a:lnTo>
                    <a:lnTo>
                      <a:pt x="30412" y="784213"/>
                    </a:lnTo>
                    <a:lnTo>
                      <a:pt x="46880" y="827811"/>
                    </a:lnTo>
                    <a:lnTo>
                      <a:pt x="66587" y="869709"/>
                    </a:lnTo>
                    <a:lnTo>
                      <a:pt x="89380" y="909752"/>
                    </a:lnTo>
                    <a:lnTo>
                      <a:pt x="115104" y="947787"/>
                    </a:lnTo>
                    <a:lnTo>
                      <a:pt x="143607" y="983662"/>
                    </a:lnTo>
                    <a:lnTo>
                      <a:pt x="174736" y="1017222"/>
                    </a:lnTo>
                    <a:lnTo>
                      <a:pt x="208336" y="1048314"/>
                    </a:lnTo>
                    <a:lnTo>
                      <a:pt x="244254" y="1076785"/>
                    </a:lnTo>
                    <a:lnTo>
                      <a:pt x="282337" y="1102481"/>
                    </a:lnTo>
                    <a:lnTo>
                      <a:pt x="322432" y="1125248"/>
                    </a:lnTo>
                    <a:lnTo>
                      <a:pt x="364384" y="1144934"/>
                    </a:lnTo>
                    <a:lnTo>
                      <a:pt x="408041" y="1161385"/>
                    </a:lnTo>
                    <a:lnTo>
                      <a:pt x="453249" y="1174447"/>
                    </a:lnTo>
                    <a:lnTo>
                      <a:pt x="499855" y="1183967"/>
                    </a:lnTo>
                    <a:lnTo>
                      <a:pt x="547705" y="1189792"/>
                    </a:lnTo>
                    <a:lnTo>
                      <a:pt x="596645" y="1191767"/>
                    </a:lnTo>
                    <a:lnTo>
                      <a:pt x="645586" y="1189792"/>
                    </a:lnTo>
                    <a:lnTo>
                      <a:pt x="693436" y="1183967"/>
                    </a:lnTo>
                    <a:lnTo>
                      <a:pt x="740042" y="1174447"/>
                    </a:lnTo>
                    <a:lnTo>
                      <a:pt x="785250" y="1161385"/>
                    </a:lnTo>
                    <a:lnTo>
                      <a:pt x="828907" y="1144934"/>
                    </a:lnTo>
                    <a:lnTo>
                      <a:pt x="870859" y="1125248"/>
                    </a:lnTo>
                    <a:lnTo>
                      <a:pt x="910954" y="1102481"/>
                    </a:lnTo>
                    <a:lnTo>
                      <a:pt x="949037" y="1076785"/>
                    </a:lnTo>
                    <a:lnTo>
                      <a:pt x="984955" y="1048314"/>
                    </a:lnTo>
                    <a:lnTo>
                      <a:pt x="1018555" y="1017222"/>
                    </a:lnTo>
                    <a:lnTo>
                      <a:pt x="1049684" y="983662"/>
                    </a:lnTo>
                    <a:lnTo>
                      <a:pt x="1078187" y="947787"/>
                    </a:lnTo>
                    <a:lnTo>
                      <a:pt x="1103911" y="909752"/>
                    </a:lnTo>
                    <a:lnTo>
                      <a:pt x="1126704" y="869709"/>
                    </a:lnTo>
                    <a:lnTo>
                      <a:pt x="1146411" y="827811"/>
                    </a:lnTo>
                    <a:lnTo>
                      <a:pt x="1162879" y="784213"/>
                    </a:lnTo>
                    <a:lnTo>
                      <a:pt x="1175954" y="739068"/>
                    </a:lnTo>
                    <a:lnTo>
                      <a:pt x="1185484" y="692529"/>
                    </a:lnTo>
                    <a:lnTo>
                      <a:pt x="1191314" y="644750"/>
                    </a:lnTo>
                    <a:lnTo>
                      <a:pt x="1193291" y="595883"/>
                    </a:lnTo>
                    <a:lnTo>
                      <a:pt x="1191314" y="547017"/>
                    </a:lnTo>
                    <a:lnTo>
                      <a:pt x="1185484" y="499238"/>
                    </a:lnTo>
                    <a:lnTo>
                      <a:pt x="1175954" y="452699"/>
                    </a:lnTo>
                    <a:lnTo>
                      <a:pt x="1162879" y="407554"/>
                    </a:lnTo>
                    <a:lnTo>
                      <a:pt x="1146411" y="363956"/>
                    </a:lnTo>
                    <a:lnTo>
                      <a:pt x="1126704" y="322058"/>
                    </a:lnTo>
                    <a:lnTo>
                      <a:pt x="1103911" y="282015"/>
                    </a:lnTo>
                    <a:lnTo>
                      <a:pt x="1078187" y="243980"/>
                    </a:lnTo>
                    <a:lnTo>
                      <a:pt x="1049684" y="208105"/>
                    </a:lnTo>
                    <a:lnTo>
                      <a:pt x="1018555" y="174545"/>
                    </a:lnTo>
                    <a:lnTo>
                      <a:pt x="984955" y="143453"/>
                    </a:lnTo>
                    <a:lnTo>
                      <a:pt x="949037" y="114982"/>
                    </a:lnTo>
                    <a:lnTo>
                      <a:pt x="910954" y="89286"/>
                    </a:lnTo>
                    <a:lnTo>
                      <a:pt x="870859" y="66519"/>
                    </a:lnTo>
                    <a:lnTo>
                      <a:pt x="828907" y="46833"/>
                    </a:lnTo>
                    <a:lnTo>
                      <a:pt x="785250" y="30382"/>
                    </a:lnTo>
                    <a:lnTo>
                      <a:pt x="740042" y="17320"/>
                    </a:lnTo>
                    <a:lnTo>
                      <a:pt x="693436" y="7800"/>
                    </a:lnTo>
                    <a:lnTo>
                      <a:pt x="645586" y="1975"/>
                    </a:lnTo>
                    <a:lnTo>
                      <a:pt x="596645" y="0"/>
                    </a:lnTo>
                    <a:close/>
                  </a:path>
                </a:pathLst>
              </a:custGeom>
              <a:solidFill>
                <a:srgbClr val="17487E">
                  <a:alpha val="65881"/>
                </a:srgbClr>
              </a:solidFill>
            </p:spPr>
            <p:txBody>
              <a:bodyPr wrap="square" lIns="0" tIns="0" rIns="0" bIns="0" rtlCol="0"/>
              <a:lstStyle/>
              <a:p>
                <a:endParaRPr/>
              </a:p>
            </p:txBody>
          </p:sp>
          <p:sp>
            <p:nvSpPr>
              <p:cNvPr id="6" name="object 5"/>
              <p:cNvSpPr/>
              <p:nvPr/>
            </p:nvSpPr>
            <p:spPr>
              <a:xfrm>
                <a:off x="2327148" y="3549395"/>
                <a:ext cx="1193800" cy="1191895"/>
              </a:xfrm>
              <a:custGeom>
                <a:avLst/>
                <a:gdLst/>
                <a:ahLst/>
                <a:cxnLst/>
                <a:rect l="l" t="t" r="r" b="b"/>
                <a:pathLst>
                  <a:path w="1193800" h="1191895">
                    <a:moveTo>
                      <a:pt x="0" y="595883"/>
                    </a:moveTo>
                    <a:lnTo>
                      <a:pt x="1977" y="547017"/>
                    </a:lnTo>
                    <a:lnTo>
                      <a:pt x="7807" y="499238"/>
                    </a:lnTo>
                    <a:lnTo>
                      <a:pt x="17337" y="452699"/>
                    </a:lnTo>
                    <a:lnTo>
                      <a:pt x="30412" y="407554"/>
                    </a:lnTo>
                    <a:lnTo>
                      <a:pt x="46880" y="363956"/>
                    </a:lnTo>
                    <a:lnTo>
                      <a:pt x="66587" y="322058"/>
                    </a:lnTo>
                    <a:lnTo>
                      <a:pt x="89380" y="282015"/>
                    </a:lnTo>
                    <a:lnTo>
                      <a:pt x="115104" y="243980"/>
                    </a:lnTo>
                    <a:lnTo>
                      <a:pt x="143607" y="208105"/>
                    </a:lnTo>
                    <a:lnTo>
                      <a:pt x="174736" y="174545"/>
                    </a:lnTo>
                    <a:lnTo>
                      <a:pt x="208336" y="143453"/>
                    </a:lnTo>
                    <a:lnTo>
                      <a:pt x="244254" y="114982"/>
                    </a:lnTo>
                    <a:lnTo>
                      <a:pt x="282337" y="89286"/>
                    </a:lnTo>
                    <a:lnTo>
                      <a:pt x="322432" y="66519"/>
                    </a:lnTo>
                    <a:lnTo>
                      <a:pt x="364384" y="46833"/>
                    </a:lnTo>
                    <a:lnTo>
                      <a:pt x="408041" y="30382"/>
                    </a:lnTo>
                    <a:lnTo>
                      <a:pt x="453249" y="17320"/>
                    </a:lnTo>
                    <a:lnTo>
                      <a:pt x="499855" y="7800"/>
                    </a:lnTo>
                    <a:lnTo>
                      <a:pt x="547705" y="1975"/>
                    </a:lnTo>
                    <a:lnTo>
                      <a:pt x="596645" y="0"/>
                    </a:lnTo>
                    <a:lnTo>
                      <a:pt x="645586" y="1975"/>
                    </a:lnTo>
                    <a:lnTo>
                      <a:pt x="693436" y="7800"/>
                    </a:lnTo>
                    <a:lnTo>
                      <a:pt x="740042" y="17320"/>
                    </a:lnTo>
                    <a:lnTo>
                      <a:pt x="785250" y="30382"/>
                    </a:lnTo>
                    <a:lnTo>
                      <a:pt x="828907" y="46833"/>
                    </a:lnTo>
                    <a:lnTo>
                      <a:pt x="870859" y="66519"/>
                    </a:lnTo>
                    <a:lnTo>
                      <a:pt x="910954" y="89286"/>
                    </a:lnTo>
                    <a:lnTo>
                      <a:pt x="949037" y="114982"/>
                    </a:lnTo>
                    <a:lnTo>
                      <a:pt x="984955" y="143453"/>
                    </a:lnTo>
                    <a:lnTo>
                      <a:pt x="1018555" y="174545"/>
                    </a:lnTo>
                    <a:lnTo>
                      <a:pt x="1049684" y="208105"/>
                    </a:lnTo>
                    <a:lnTo>
                      <a:pt x="1078187" y="243980"/>
                    </a:lnTo>
                    <a:lnTo>
                      <a:pt x="1103911" y="282015"/>
                    </a:lnTo>
                    <a:lnTo>
                      <a:pt x="1126704" y="322058"/>
                    </a:lnTo>
                    <a:lnTo>
                      <a:pt x="1146411" y="363956"/>
                    </a:lnTo>
                    <a:lnTo>
                      <a:pt x="1162879" y="407554"/>
                    </a:lnTo>
                    <a:lnTo>
                      <a:pt x="1175954" y="452699"/>
                    </a:lnTo>
                    <a:lnTo>
                      <a:pt x="1185484" y="499238"/>
                    </a:lnTo>
                    <a:lnTo>
                      <a:pt x="1191314" y="547017"/>
                    </a:lnTo>
                    <a:lnTo>
                      <a:pt x="1193291" y="595883"/>
                    </a:lnTo>
                    <a:lnTo>
                      <a:pt x="1191314" y="644750"/>
                    </a:lnTo>
                    <a:lnTo>
                      <a:pt x="1185484" y="692529"/>
                    </a:lnTo>
                    <a:lnTo>
                      <a:pt x="1175954" y="739068"/>
                    </a:lnTo>
                    <a:lnTo>
                      <a:pt x="1162879" y="784213"/>
                    </a:lnTo>
                    <a:lnTo>
                      <a:pt x="1146411" y="827811"/>
                    </a:lnTo>
                    <a:lnTo>
                      <a:pt x="1126704" y="869709"/>
                    </a:lnTo>
                    <a:lnTo>
                      <a:pt x="1103911" y="909752"/>
                    </a:lnTo>
                    <a:lnTo>
                      <a:pt x="1078187" y="947787"/>
                    </a:lnTo>
                    <a:lnTo>
                      <a:pt x="1049684" y="983662"/>
                    </a:lnTo>
                    <a:lnTo>
                      <a:pt x="1018555" y="1017222"/>
                    </a:lnTo>
                    <a:lnTo>
                      <a:pt x="984955" y="1048314"/>
                    </a:lnTo>
                    <a:lnTo>
                      <a:pt x="949037" y="1076785"/>
                    </a:lnTo>
                    <a:lnTo>
                      <a:pt x="910954" y="1102481"/>
                    </a:lnTo>
                    <a:lnTo>
                      <a:pt x="870859" y="1125248"/>
                    </a:lnTo>
                    <a:lnTo>
                      <a:pt x="828907" y="1144934"/>
                    </a:lnTo>
                    <a:lnTo>
                      <a:pt x="785250" y="1161385"/>
                    </a:lnTo>
                    <a:lnTo>
                      <a:pt x="740042" y="1174447"/>
                    </a:lnTo>
                    <a:lnTo>
                      <a:pt x="693436" y="1183967"/>
                    </a:lnTo>
                    <a:lnTo>
                      <a:pt x="645586" y="1189792"/>
                    </a:lnTo>
                    <a:lnTo>
                      <a:pt x="596645" y="1191767"/>
                    </a:lnTo>
                    <a:lnTo>
                      <a:pt x="547705" y="1189792"/>
                    </a:lnTo>
                    <a:lnTo>
                      <a:pt x="499855" y="1183967"/>
                    </a:lnTo>
                    <a:lnTo>
                      <a:pt x="453249" y="1174447"/>
                    </a:lnTo>
                    <a:lnTo>
                      <a:pt x="408041" y="1161385"/>
                    </a:lnTo>
                    <a:lnTo>
                      <a:pt x="364384" y="1144934"/>
                    </a:lnTo>
                    <a:lnTo>
                      <a:pt x="322432" y="1125248"/>
                    </a:lnTo>
                    <a:lnTo>
                      <a:pt x="282337" y="1102481"/>
                    </a:lnTo>
                    <a:lnTo>
                      <a:pt x="244254" y="1076785"/>
                    </a:lnTo>
                    <a:lnTo>
                      <a:pt x="208336" y="1048314"/>
                    </a:lnTo>
                    <a:lnTo>
                      <a:pt x="174736" y="1017222"/>
                    </a:lnTo>
                    <a:lnTo>
                      <a:pt x="143607" y="983662"/>
                    </a:lnTo>
                    <a:lnTo>
                      <a:pt x="115104" y="947787"/>
                    </a:lnTo>
                    <a:lnTo>
                      <a:pt x="89380" y="909752"/>
                    </a:lnTo>
                    <a:lnTo>
                      <a:pt x="66587" y="869709"/>
                    </a:lnTo>
                    <a:lnTo>
                      <a:pt x="46880" y="827811"/>
                    </a:lnTo>
                    <a:lnTo>
                      <a:pt x="30412" y="784213"/>
                    </a:lnTo>
                    <a:lnTo>
                      <a:pt x="17337" y="739068"/>
                    </a:lnTo>
                    <a:lnTo>
                      <a:pt x="7807" y="692529"/>
                    </a:lnTo>
                    <a:lnTo>
                      <a:pt x="1977" y="644750"/>
                    </a:lnTo>
                    <a:lnTo>
                      <a:pt x="0" y="595883"/>
                    </a:lnTo>
                    <a:close/>
                  </a:path>
                </a:pathLst>
              </a:custGeom>
              <a:ln w="9144">
                <a:solidFill>
                  <a:srgbClr val="86ACDB"/>
                </a:solidFill>
              </a:ln>
            </p:spPr>
            <p:txBody>
              <a:bodyPr wrap="square" lIns="0" tIns="0" rIns="0" bIns="0" rtlCol="0"/>
              <a:lstStyle/>
              <a:p>
                <a:endParaRPr/>
              </a:p>
            </p:txBody>
          </p:sp>
        </p:grpSp>
        <p:sp>
          <p:nvSpPr>
            <p:cNvPr id="7" name="object 6"/>
            <p:cNvSpPr txBox="1"/>
            <p:nvPr/>
          </p:nvSpPr>
          <p:spPr>
            <a:xfrm>
              <a:off x="2647314" y="3961257"/>
              <a:ext cx="554990" cy="361315"/>
            </a:xfrm>
            <a:prstGeom prst="rect">
              <a:avLst/>
            </a:prstGeom>
          </p:spPr>
          <p:txBody>
            <a:bodyPr vert="horz" wrap="square" lIns="0" tIns="12700" rIns="0" bIns="0" rtlCol="0">
              <a:spAutoFit/>
            </a:bodyPr>
            <a:lstStyle/>
            <a:p>
              <a:pPr marL="12700" marR="5080" indent="112395">
                <a:lnSpc>
                  <a:spcPct val="100000"/>
                </a:lnSpc>
                <a:spcBef>
                  <a:spcPts val="100"/>
                </a:spcBef>
              </a:pPr>
              <a:r>
                <a:rPr sz="1100" b="1" spc="-5" dirty="0">
                  <a:solidFill>
                    <a:srgbClr val="FFFFFF"/>
                  </a:solidFill>
                  <a:latin typeface="Arial"/>
                  <a:cs typeface="Arial"/>
                </a:rPr>
                <a:t>Data  S</a:t>
              </a:r>
              <a:r>
                <a:rPr sz="1100" b="1" dirty="0">
                  <a:solidFill>
                    <a:srgbClr val="FFFFFF"/>
                  </a:solidFill>
                  <a:latin typeface="Arial"/>
                  <a:cs typeface="Arial"/>
                </a:rPr>
                <a:t>cience</a:t>
              </a:r>
              <a:endParaRPr sz="1100">
                <a:latin typeface="Arial"/>
                <a:cs typeface="Arial"/>
              </a:endParaRPr>
            </a:p>
          </p:txBody>
        </p:sp>
        <p:sp>
          <p:nvSpPr>
            <p:cNvPr id="8" name="object 7"/>
            <p:cNvSpPr txBox="1"/>
            <p:nvPr/>
          </p:nvSpPr>
          <p:spPr>
            <a:xfrm>
              <a:off x="4128261" y="5485891"/>
              <a:ext cx="2160270" cy="598805"/>
            </a:xfrm>
            <a:prstGeom prst="rect">
              <a:avLst/>
            </a:prstGeom>
          </p:spPr>
          <p:txBody>
            <a:bodyPr vert="horz" wrap="square" lIns="0" tIns="12065" rIns="0" bIns="0" rtlCol="0">
              <a:spAutoFit/>
            </a:bodyPr>
            <a:lstStyle/>
            <a:p>
              <a:pPr marL="12700">
                <a:lnSpc>
                  <a:spcPts val="1900"/>
                </a:lnSpc>
                <a:spcBef>
                  <a:spcPts val="95"/>
                </a:spcBef>
              </a:pPr>
              <a:r>
                <a:rPr sz="1600" b="1" spc="-75" dirty="0">
                  <a:solidFill>
                    <a:srgbClr val="001F5F"/>
                  </a:solidFill>
                  <a:latin typeface="Arial"/>
                  <a:cs typeface="Arial"/>
                </a:rPr>
                <a:t>DATA</a:t>
              </a:r>
              <a:r>
                <a:rPr sz="1600" b="1" spc="-40" dirty="0">
                  <a:solidFill>
                    <a:srgbClr val="001F5F"/>
                  </a:solidFill>
                  <a:latin typeface="Arial"/>
                  <a:cs typeface="Arial"/>
                </a:rPr>
                <a:t> </a:t>
              </a:r>
              <a:r>
                <a:rPr sz="1600" b="1" spc="-5" dirty="0">
                  <a:solidFill>
                    <a:srgbClr val="001F5F"/>
                  </a:solidFill>
                  <a:latin typeface="Arial"/>
                  <a:cs typeface="Arial"/>
                </a:rPr>
                <a:t>SCIENCE</a:t>
              </a:r>
              <a:endParaRPr sz="1600" dirty="0">
                <a:latin typeface="Arial"/>
                <a:cs typeface="Arial"/>
              </a:endParaRPr>
            </a:p>
            <a:p>
              <a:pPr marL="12700" marR="5080">
                <a:lnSpc>
                  <a:spcPts val="1320"/>
                </a:lnSpc>
                <a:spcBef>
                  <a:spcPts val="20"/>
                </a:spcBef>
              </a:pPr>
              <a:r>
                <a:rPr sz="1100" b="1" spc="-10" dirty="0">
                  <a:solidFill>
                    <a:srgbClr val="555656"/>
                  </a:solidFill>
                  <a:latin typeface="Arial"/>
                  <a:cs typeface="Arial"/>
                </a:rPr>
                <a:t>Apply </a:t>
              </a:r>
              <a:r>
                <a:rPr sz="1100" b="1" spc="-15" dirty="0">
                  <a:solidFill>
                    <a:srgbClr val="555656"/>
                  </a:solidFill>
                  <a:latin typeface="Arial"/>
                  <a:cs typeface="Arial"/>
                </a:rPr>
                <a:t>AI, </a:t>
              </a:r>
              <a:r>
                <a:rPr sz="1100" b="1" dirty="0">
                  <a:solidFill>
                    <a:srgbClr val="555656"/>
                  </a:solidFill>
                  <a:latin typeface="Arial"/>
                  <a:cs typeface="Arial"/>
                </a:rPr>
                <a:t>ML and DL </a:t>
              </a:r>
              <a:r>
                <a:rPr sz="1100" b="1" spc="-5" dirty="0">
                  <a:solidFill>
                    <a:srgbClr val="555656"/>
                  </a:solidFill>
                  <a:latin typeface="Arial"/>
                  <a:cs typeface="Arial"/>
                </a:rPr>
                <a:t>techniques  </a:t>
              </a:r>
              <a:r>
                <a:rPr sz="1100" b="1" dirty="0">
                  <a:solidFill>
                    <a:srgbClr val="555656"/>
                  </a:solidFill>
                  <a:latin typeface="Arial"/>
                  <a:cs typeface="Arial"/>
                </a:rPr>
                <a:t>to create actual</a:t>
              </a:r>
              <a:r>
                <a:rPr sz="1100" b="1" spc="-75" dirty="0">
                  <a:solidFill>
                    <a:srgbClr val="555656"/>
                  </a:solidFill>
                  <a:latin typeface="Arial"/>
                  <a:cs typeface="Arial"/>
                </a:rPr>
                <a:t> </a:t>
              </a:r>
              <a:r>
                <a:rPr sz="1100" b="1" dirty="0">
                  <a:solidFill>
                    <a:srgbClr val="555656"/>
                  </a:solidFill>
                  <a:latin typeface="Arial"/>
                  <a:cs typeface="Arial"/>
                </a:rPr>
                <a:t>products</a:t>
              </a:r>
              <a:endParaRPr sz="1100" dirty="0">
                <a:latin typeface="Arial"/>
                <a:cs typeface="Arial"/>
              </a:endParaRPr>
            </a:p>
          </p:txBody>
        </p:sp>
        <p:grpSp>
          <p:nvGrpSpPr>
            <p:cNvPr id="9" name="object 8"/>
            <p:cNvGrpSpPr/>
            <p:nvPr/>
          </p:nvGrpSpPr>
          <p:grpSpPr>
            <a:xfrm>
              <a:off x="3025139" y="4500371"/>
              <a:ext cx="1038225" cy="1388110"/>
              <a:chOff x="3025139" y="4500371"/>
              <a:chExt cx="1038225" cy="1388110"/>
            </a:xfrm>
          </p:grpSpPr>
          <p:sp>
            <p:nvSpPr>
              <p:cNvPr id="10" name="object 9"/>
              <p:cNvSpPr/>
              <p:nvPr/>
            </p:nvSpPr>
            <p:spPr>
              <a:xfrm>
                <a:off x="3121913" y="4603241"/>
                <a:ext cx="928369" cy="1272540"/>
              </a:xfrm>
              <a:custGeom>
                <a:avLst/>
                <a:gdLst/>
                <a:ahLst/>
                <a:cxnLst/>
                <a:rect l="l" t="t" r="r" b="b"/>
                <a:pathLst>
                  <a:path w="928370" h="1272539">
                    <a:moveTo>
                      <a:pt x="0" y="0"/>
                    </a:moveTo>
                    <a:lnTo>
                      <a:pt x="928243" y="1272133"/>
                    </a:lnTo>
                  </a:path>
                </a:pathLst>
              </a:custGeom>
              <a:ln w="25908">
                <a:solidFill>
                  <a:srgbClr val="A6A6A6"/>
                </a:solidFill>
                <a:prstDash val="lgDash"/>
              </a:ln>
            </p:spPr>
            <p:txBody>
              <a:bodyPr wrap="square" lIns="0" tIns="0" rIns="0" bIns="0" rtlCol="0"/>
              <a:lstStyle/>
              <a:p>
                <a:endParaRPr/>
              </a:p>
            </p:txBody>
          </p:sp>
          <p:sp>
            <p:nvSpPr>
              <p:cNvPr id="11" name="object 10"/>
              <p:cNvSpPr/>
              <p:nvPr/>
            </p:nvSpPr>
            <p:spPr>
              <a:xfrm>
                <a:off x="3025139" y="4500371"/>
                <a:ext cx="111252" cy="120395"/>
              </a:xfrm>
              <a:prstGeom prst="rect">
                <a:avLst/>
              </a:prstGeom>
              <a:blipFill>
                <a:blip r:embed="rId3" cstate="print"/>
                <a:stretch>
                  <a:fillRect/>
                </a:stretch>
              </a:blipFill>
            </p:spPr>
            <p:txBody>
              <a:bodyPr wrap="square" lIns="0" tIns="0" rIns="0" bIns="0" rtlCol="0"/>
              <a:lstStyle/>
              <a:p>
                <a:endParaRPr/>
              </a:p>
            </p:txBody>
          </p:sp>
        </p:grpSp>
      </p:grpSp>
    </p:spTree>
    <p:extLst>
      <p:ext uri="{BB962C8B-B14F-4D97-AF65-F5344CB8AC3E}">
        <p14:creationId xmlns:p14="http://schemas.microsoft.com/office/powerpoint/2010/main" val="228151291"/>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AI">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4C93DF"/>
      </a:accent3>
      <a:accent4>
        <a:srgbClr val="F77660"/>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5910</TotalTime>
  <Words>3422</Words>
  <Application>Microsoft Office PowerPoint</Application>
  <PresentationFormat>Widescreen</PresentationFormat>
  <Paragraphs>441</Paragraphs>
  <Slides>54</Slides>
  <Notes>0</Notes>
  <HiddenSlides>40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54</vt:i4>
      </vt:variant>
    </vt:vector>
  </HeadingPairs>
  <TitlesOfParts>
    <vt:vector size="60" baseType="lpstr">
      <vt:lpstr>Arial Unicode MS</vt:lpstr>
      <vt:lpstr>Arial</vt:lpstr>
      <vt:lpstr>Calibri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945636</cp:lastModifiedBy>
  <cp:revision>134</cp:revision>
  <dcterms:created xsi:type="dcterms:W3CDTF">2018-04-24T17:14:44Z</dcterms:created>
  <dcterms:modified xsi:type="dcterms:W3CDTF">2020-02-26T04:15:45Z</dcterms:modified>
</cp:coreProperties>
</file>